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5" r:id="rId4"/>
    <p:sldId id="296" r:id="rId5"/>
    <p:sldId id="297" r:id="rId6"/>
    <p:sldId id="270" r:id="rId7"/>
    <p:sldId id="271" r:id="rId8"/>
    <p:sldId id="268" r:id="rId9"/>
    <p:sldId id="273" r:id="rId10"/>
    <p:sldId id="274" r:id="rId11"/>
    <p:sldId id="275" r:id="rId12"/>
    <p:sldId id="272" r:id="rId13"/>
    <p:sldId id="276" r:id="rId14"/>
    <p:sldId id="277" r:id="rId15"/>
    <p:sldId id="278" r:id="rId16"/>
    <p:sldId id="280" r:id="rId17"/>
    <p:sldId id="281" r:id="rId18"/>
    <p:sldId id="282" r:id="rId19"/>
    <p:sldId id="259" r:id="rId20"/>
    <p:sldId id="279" r:id="rId21"/>
    <p:sldId id="257" r:id="rId22"/>
    <p:sldId id="283" r:id="rId23"/>
    <p:sldId id="269" r:id="rId24"/>
    <p:sldId id="284" r:id="rId25"/>
    <p:sldId id="286" r:id="rId26"/>
    <p:sldId id="287" r:id="rId27"/>
    <p:sldId id="290" r:id="rId28"/>
    <p:sldId id="288" r:id="rId29"/>
    <p:sldId id="289" r:id="rId30"/>
    <p:sldId id="298" r:id="rId31"/>
    <p:sldId id="299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5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7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8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8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2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7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4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3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9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7053-77B4-4CE2-B124-70462DF2A6F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352794" y="3388321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23606" y="1637601"/>
            <a:ext cx="6858003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857786"/>
            <a:ext cx="8300268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766" y="3071183"/>
            <a:ext cx="7432722" cy="2590027"/>
          </a:xfrm>
        </p:spPr>
        <p:txBody>
          <a:bodyPr anchor="t">
            <a:normAutofit/>
          </a:bodyPr>
          <a:lstStyle/>
          <a:p>
            <a:pPr algn="l"/>
            <a:r>
              <a:rPr lang="en-NZ" sz="7000"/>
              <a:t>The church—What do you see?</a:t>
            </a:r>
            <a:endParaRPr lang="en-US" sz="7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708" y="4718481"/>
            <a:ext cx="7432721" cy="1281733"/>
          </a:xfrm>
        </p:spPr>
        <p:txBody>
          <a:bodyPr anchor="b">
            <a:normAutofit/>
          </a:bodyPr>
          <a:lstStyle/>
          <a:p>
            <a:pPr algn="l"/>
            <a:r>
              <a:rPr lang="en-NZ" dirty="0"/>
              <a:t>The church doing its work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43057" y="3385173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2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848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Once upon a time…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72164-459B-48CB-B518-8913F91A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48139"/>
            <a:ext cx="6493566" cy="6009859"/>
          </a:xfrm>
        </p:spPr>
        <p:txBody>
          <a:bodyPr>
            <a:noAutofit/>
          </a:bodyPr>
          <a:lstStyle/>
          <a:p>
            <a:r>
              <a:rPr lang="en-NZ" sz="4000" dirty="0"/>
              <a:t>They say…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/>
              <a:t>The people turned up to church to  work, because they believed that the work was theirs.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/>
              <a:t>When they went to worship they went to work.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When you came to share in praise, you also came to share in sacrifice.</a:t>
            </a:r>
          </a:p>
        </p:txBody>
      </p:sp>
    </p:spTree>
    <p:extLst>
      <p:ext uri="{BB962C8B-B14F-4D97-AF65-F5344CB8AC3E}">
        <p14:creationId xmlns:p14="http://schemas.microsoft.com/office/powerpoint/2010/main" val="2829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848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Once upon a time…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72164-459B-48CB-B518-8913F91A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48139"/>
            <a:ext cx="6493566" cy="6009859"/>
          </a:xfrm>
        </p:spPr>
        <p:txBody>
          <a:bodyPr>
            <a:noAutofit/>
          </a:bodyPr>
          <a:lstStyle/>
          <a:p>
            <a:r>
              <a:rPr lang="en-NZ" sz="4000" dirty="0"/>
              <a:t>They say…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/>
              <a:t>The people turned up to church to  work, because they believed that the work was theirs.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/>
              <a:t>When they went to worship they went to work.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/>
              <a:t>When you came to share in praise, you also came to share in sacrifice.</a:t>
            </a:r>
          </a:p>
        </p:txBody>
      </p:sp>
    </p:spTree>
    <p:extLst>
      <p:ext uri="{BB962C8B-B14F-4D97-AF65-F5344CB8AC3E}">
        <p14:creationId xmlns:p14="http://schemas.microsoft.com/office/powerpoint/2010/main" val="172751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848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Once upon a time…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72164-459B-48CB-B518-8913F91A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20417"/>
            <a:ext cx="6493566" cy="5837581"/>
          </a:xfrm>
        </p:spPr>
        <p:txBody>
          <a:bodyPr>
            <a:normAutofit/>
          </a:bodyPr>
          <a:lstStyle/>
          <a:p>
            <a:r>
              <a:rPr lang="en-NZ" sz="4000" dirty="0"/>
              <a:t>They say…also: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Times have changed.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Around the world there are still places where the church is growing as it once did.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But in our society many things are falling apart that we could once rely on… </a:t>
            </a:r>
          </a:p>
        </p:txBody>
      </p:sp>
    </p:spTree>
    <p:extLst>
      <p:ext uri="{BB962C8B-B14F-4D97-AF65-F5344CB8AC3E}">
        <p14:creationId xmlns:p14="http://schemas.microsoft.com/office/powerpoint/2010/main" val="211028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848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Once upon a time…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72164-459B-48CB-B518-8913F91A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20417"/>
            <a:ext cx="6493566" cy="5837581"/>
          </a:xfrm>
        </p:spPr>
        <p:txBody>
          <a:bodyPr>
            <a:normAutofit/>
          </a:bodyPr>
          <a:lstStyle/>
          <a:p>
            <a:r>
              <a:rPr lang="en-NZ" sz="4000" dirty="0"/>
              <a:t>They say…also: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/>
              <a:t>Times have changed.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Around the world there are still places where the church is growing as it once did.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But in our society many things are falling apart that we could once rely on… </a:t>
            </a:r>
          </a:p>
        </p:txBody>
      </p:sp>
    </p:spTree>
    <p:extLst>
      <p:ext uri="{BB962C8B-B14F-4D97-AF65-F5344CB8AC3E}">
        <p14:creationId xmlns:p14="http://schemas.microsoft.com/office/powerpoint/2010/main" val="51126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848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Once upon a time…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72164-459B-48CB-B518-8913F91A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20417"/>
            <a:ext cx="6493566" cy="5837581"/>
          </a:xfrm>
        </p:spPr>
        <p:txBody>
          <a:bodyPr>
            <a:normAutofit/>
          </a:bodyPr>
          <a:lstStyle/>
          <a:p>
            <a:r>
              <a:rPr lang="en-NZ" sz="4000" dirty="0"/>
              <a:t>They say…also: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/>
              <a:t>Times have changed.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/>
              <a:t>Around the world there are still places where the church is growing as it once did.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But in our society many things are falling apart that we could once rely on… </a:t>
            </a:r>
          </a:p>
        </p:txBody>
      </p:sp>
    </p:spTree>
    <p:extLst>
      <p:ext uri="{BB962C8B-B14F-4D97-AF65-F5344CB8AC3E}">
        <p14:creationId xmlns:p14="http://schemas.microsoft.com/office/powerpoint/2010/main" val="2301442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848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Once upon a time…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72164-459B-48CB-B518-8913F91A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20417"/>
            <a:ext cx="6493566" cy="5837581"/>
          </a:xfrm>
        </p:spPr>
        <p:txBody>
          <a:bodyPr>
            <a:normAutofit/>
          </a:bodyPr>
          <a:lstStyle/>
          <a:p>
            <a:r>
              <a:rPr lang="en-NZ" sz="4000" dirty="0"/>
              <a:t>They say…also: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/>
              <a:t>Times have changed.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/>
              <a:t>Around the world there are still places where the church is growing as it once did.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/>
              <a:t>But in our society many things are falling apart that we could once rely on.</a:t>
            </a:r>
          </a:p>
        </p:txBody>
      </p:sp>
    </p:spTree>
    <p:extLst>
      <p:ext uri="{BB962C8B-B14F-4D97-AF65-F5344CB8AC3E}">
        <p14:creationId xmlns:p14="http://schemas.microsoft.com/office/powerpoint/2010/main" val="81974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848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Once upon a time…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72164-459B-48CB-B518-8913F91A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940905"/>
            <a:ext cx="9144000" cy="5917095"/>
          </a:xfrm>
        </p:spPr>
        <p:txBody>
          <a:bodyPr>
            <a:noAutofit/>
          </a:bodyPr>
          <a:lstStyle/>
          <a:p>
            <a:r>
              <a:rPr lang="en-US" sz="4000" dirty="0"/>
              <a:t>My jury is out on some of these things: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Not much has changed at the core.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The committed—</a:t>
            </a:r>
          </a:p>
          <a:p>
            <a:pPr lvl="1"/>
            <a:r>
              <a:rPr lang="en-US" sz="3600" dirty="0"/>
              <a:t>The workers worked then—they work now!</a:t>
            </a:r>
          </a:p>
          <a:p>
            <a:pPr lvl="1"/>
            <a:r>
              <a:rPr lang="en-US" sz="3600" dirty="0"/>
              <a:t>The givers gave then—They give now!</a:t>
            </a:r>
          </a:p>
          <a:p>
            <a:pPr lvl="1"/>
            <a:r>
              <a:rPr lang="en-US" sz="3600" dirty="0"/>
              <a:t>The evangelistic...</a:t>
            </a:r>
          </a:p>
          <a:p>
            <a:pPr lvl="1"/>
            <a:r>
              <a:rPr lang="en-US" sz="3600" dirty="0"/>
              <a:t>The teachers…</a:t>
            </a:r>
          </a:p>
          <a:p>
            <a:pPr lvl="1"/>
            <a:r>
              <a:rPr lang="en-US" sz="3600" dirty="0"/>
              <a:t>Those who cared…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What about Numbers…?</a:t>
            </a:r>
          </a:p>
        </p:txBody>
      </p:sp>
    </p:spTree>
    <p:extLst>
      <p:ext uri="{BB962C8B-B14F-4D97-AF65-F5344CB8AC3E}">
        <p14:creationId xmlns:p14="http://schemas.microsoft.com/office/powerpoint/2010/main" val="283063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848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Once upon a time…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72164-459B-48CB-B518-8913F91A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940905"/>
            <a:ext cx="9144000" cy="5917095"/>
          </a:xfrm>
        </p:spPr>
        <p:txBody>
          <a:bodyPr>
            <a:noAutofit/>
          </a:bodyPr>
          <a:lstStyle/>
          <a:p>
            <a:r>
              <a:rPr lang="en-US" sz="4000" dirty="0"/>
              <a:t>My jury is out on some of these things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000" dirty="0"/>
              <a:t>Numbers are merely indicators of:</a:t>
            </a:r>
          </a:p>
          <a:p>
            <a:pPr marL="0" indent="0">
              <a:buNone/>
            </a:pPr>
            <a:r>
              <a:rPr lang="en-US" sz="4000" dirty="0"/>
              <a:t>a. Good things</a:t>
            </a:r>
          </a:p>
          <a:p>
            <a:r>
              <a:rPr lang="en-US" sz="4000" dirty="0"/>
              <a:t>3000 on Pentecost</a:t>
            </a:r>
          </a:p>
          <a:p>
            <a:r>
              <a:rPr lang="en-US" sz="4000" dirty="0"/>
              <a:t>2 in a jail in Philippi </a:t>
            </a:r>
          </a:p>
          <a:p>
            <a:r>
              <a:rPr lang="en-US" sz="4000" dirty="0"/>
              <a:t>1 on a cross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827673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848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Once upon a time…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72164-459B-48CB-B518-8913F91A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940905"/>
            <a:ext cx="9144000" cy="5917095"/>
          </a:xfrm>
        </p:spPr>
        <p:txBody>
          <a:bodyPr>
            <a:noAutofit/>
          </a:bodyPr>
          <a:lstStyle/>
          <a:p>
            <a:r>
              <a:rPr lang="en-US" sz="4000" dirty="0"/>
              <a:t>My jury is out on some of these things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000" dirty="0"/>
              <a:t>Numbers are merely indicators of:</a:t>
            </a:r>
          </a:p>
          <a:p>
            <a:pPr marL="0" indent="0">
              <a:buNone/>
            </a:pPr>
            <a:r>
              <a:rPr lang="en-US" sz="4000" dirty="0"/>
              <a:t>a. Good things</a:t>
            </a:r>
          </a:p>
          <a:p>
            <a:r>
              <a:rPr lang="en-US" sz="4000" dirty="0"/>
              <a:t>3000 on Pentecost</a:t>
            </a:r>
          </a:p>
          <a:p>
            <a:r>
              <a:rPr lang="en-US" sz="4000" dirty="0"/>
              <a:t>2 in a jail in Philippi </a:t>
            </a:r>
          </a:p>
          <a:p>
            <a:r>
              <a:rPr lang="en-US" sz="4000" dirty="0"/>
              <a:t>1 on a cross</a:t>
            </a:r>
            <a:endParaRPr lang="en-NZ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922B3-3F93-481B-AD2C-845EAF38EF2C}"/>
              </a:ext>
            </a:extLst>
          </p:cNvPr>
          <p:cNvSpPr/>
          <p:nvPr/>
        </p:nvSpPr>
        <p:spPr>
          <a:xfrm>
            <a:off x="4571999" y="2148750"/>
            <a:ext cx="4571999" cy="3170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b. Bad things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 mob crying, ‘crucify him!’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Herod and Pilate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1 Traitor</a:t>
            </a:r>
          </a:p>
        </p:txBody>
      </p:sp>
    </p:spTree>
    <p:extLst>
      <p:ext uri="{BB962C8B-B14F-4D97-AF65-F5344CB8AC3E}">
        <p14:creationId xmlns:p14="http://schemas.microsoft.com/office/powerpoint/2010/main" val="241370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357" y="3130041"/>
            <a:ext cx="3027251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Open the family doors what will you find—?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cdn.c.photoshelter.com/img-get/I0000mR.w.ol6joI/s/500/500/United-States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r="31001"/>
          <a:stretch/>
        </p:blipFill>
        <p:spPr bwMode="auto">
          <a:xfrm>
            <a:off x="4441869" y="666728"/>
            <a:ext cx="4152000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2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6858000"/>
          </a:xfrm>
        </p:spPr>
        <p:txBody>
          <a:bodyPr>
            <a:normAutofit/>
          </a:bodyPr>
          <a:lstStyle/>
          <a:p>
            <a:pPr algn="ctr"/>
            <a:r>
              <a:rPr lang="en-NZ" dirty="0"/>
              <a:t>It used to be just this easy—</a:t>
            </a:r>
            <a:br>
              <a:rPr lang="en-NZ" dirty="0"/>
            </a:br>
            <a:r>
              <a:rPr lang="en-NZ" dirty="0"/>
              <a:t>If you built it, they would come!</a:t>
            </a:r>
            <a:endParaRPr lang="en-US" dirty="0"/>
          </a:p>
        </p:txBody>
      </p:sp>
      <p:pic>
        <p:nvPicPr>
          <p:cNvPr id="4" name="Picture 2" descr="Pin on Peanuts Specials (Original Comics)">
            <a:extLst>
              <a:ext uri="{FF2B5EF4-FFF2-40B4-BE49-F238E27FC236}">
                <a16:creationId xmlns:a16="http://schemas.microsoft.com/office/drawing/2014/main" id="{1638A43F-8E03-4FA4-BA74-8868E85832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49363" b="51498"/>
          <a:stretch/>
        </p:blipFill>
        <p:spPr bwMode="auto">
          <a:xfrm>
            <a:off x="2389179" y="1"/>
            <a:ext cx="3402021" cy="332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04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357" y="3130041"/>
            <a:ext cx="3027251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/>
              <a:t>Open the doors of many church buildings and what will you find—?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://trumpia.com/blog/wp-content/uploads/2015/08/church-768613_640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7" r="22297" b="-1"/>
          <a:stretch/>
        </p:blipFill>
        <p:spPr bwMode="auto">
          <a:xfrm>
            <a:off x="4441869" y="666728"/>
            <a:ext cx="4152000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19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352794" y="3388321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23606" y="1637601"/>
            <a:ext cx="6858003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857786"/>
            <a:ext cx="8300268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766" y="3071183"/>
            <a:ext cx="7432722" cy="25900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 the doors at Morningside and what will you find…?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43057" y="3385173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357" y="3130041"/>
            <a:ext cx="3027251" cy="2387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 the doors at Morningside and what will you find…?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dining room table&#10;&#10;Description automatically generated">
            <a:extLst>
              <a:ext uri="{FF2B5EF4-FFF2-40B4-BE49-F238E27FC236}">
                <a16:creationId xmlns:a16="http://schemas.microsoft.com/office/drawing/2014/main" id="{519A042D-D386-4F38-9D55-1063544B6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1" r="27649" b="-2"/>
          <a:stretch/>
        </p:blipFill>
        <p:spPr>
          <a:xfrm>
            <a:off x="4441869" y="666728"/>
            <a:ext cx="4152000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55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357" y="3130041"/>
            <a:ext cx="3027251" cy="2387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now, anyway.</a:t>
            </a:r>
            <a:br>
              <a:rPr lang="en-US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We’ll be Back!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dining room table&#10;&#10;Description automatically generated">
            <a:extLst>
              <a:ext uri="{FF2B5EF4-FFF2-40B4-BE49-F238E27FC236}">
                <a16:creationId xmlns:a16="http://schemas.microsoft.com/office/drawing/2014/main" id="{519A042D-D386-4F38-9D55-1063544B6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1" r="27649" b="-2"/>
          <a:stretch/>
        </p:blipFill>
        <p:spPr>
          <a:xfrm>
            <a:off x="4441869" y="666728"/>
            <a:ext cx="4152000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4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EA35FF-4D99-4B40-A98F-50597740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72" y="642623"/>
            <a:ext cx="3027251" cy="13319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 know for sure…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previews.123rf.com/images/dotshock/dotshock0907/dotshock090702464/5279412-buffet-catering-food-arangement-on-table-Stock-Photo.jpg">
            <a:extLst>
              <a:ext uri="{FF2B5EF4-FFF2-40B4-BE49-F238E27FC236}">
                <a16:creationId xmlns:a16="http://schemas.microsoft.com/office/drawing/2014/main" id="{8BA01A46-F24B-484A-9C64-E76B55C77D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r="33626"/>
          <a:stretch/>
        </p:blipFill>
        <p:spPr bwMode="auto">
          <a:xfrm>
            <a:off x="4441869" y="666728"/>
            <a:ext cx="4152000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91BD35E-BCA4-4E85-8DF6-AAF75BECE811}"/>
              </a:ext>
            </a:extLst>
          </p:cNvPr>
          <p:cNvSpPr txBox="1">
            <a:spLocks/>
          </p:cNvSpPr>
          <p:nvPr/>
        </p:nvSpPr>
        <p:spPr>
          <a:xfrm>
            <a:off x="602621" y="2266122"/>
            <a:ext cx="3661736" cy="3949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There have been and always will be smorgasbord  Christians.</a:t>
            </a:r>
          </a:p>
        </p:txBody>
      </p:sp>
    </p:spTree>
    <p:extLst>
      <p:ext uri="{BB962C8B-B14F-4D97-AF65-F5344CB8AC3E}">
        <p14:creationId xmlns:p14="http://schemas.microsoft.com/office/powerpoint/2010/main" val="476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EA35FF-4D99-4B40-A98F-50597740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72" y="642623"/>
            <a:ext cx="3027251" cy="13319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 know for sure…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91BD35E-BCA4-4E85-8DF6-AAF75BECE811}"/>
              </a:ext>
            </a:extLst>
          </p:cNvPr>
          <p:cNvSpPr txBox="1">
            <a:spLocks/>
          </p:cNvSpPr>
          <p:nvPr/>
        </p:nvSpPr>
        <p:spPr>
          <a:xfrm>
            <a:off x="602621" y="2266122"/>
            <a:ext cx="3661736" cy="3949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There have been and always will be non-starters</a:t>
            </a:r>
          </a:p>
        </p:txBody>
      </p:sp>
      <p:pic>
        <p:nvPicPr>
          <p:cNvPr id="19" name="Picture 2" descr="http://fearlesssexualityeducator.files.wordpress.com/2012/04/fear-of-commitment-support-group.jpg">
            <a:extLst>
              <a:ext uri="{FF2B5EF4-FFF2-40B4-BE49-F238E27FC236}">
                <a16:creationId xmlns:a16="http://schemas.microsoft.com/office/drawing/2014/main" id="{12BF14C3-B680-42DA-BA15-F6D2E102F9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r="2832"/>
          <a:stretch/>
        </p:blipFill>
        <p:spPr bwMode="auto">
          <a:xfrm>
            <a:off x="4360887" y="1470991"/>
            <a:ext cx="4167828" cy="379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06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EA35FF-4D99-4B40-A98F-50597740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72" y="642623"/>
            <a:ext cx="3027251" cy="13319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 know for sure…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91BD35E-BCA4-4E85-8DF6-AAF75BECE811}"/>
              </a:ext>
            </a:extLst>
          </p:cNvPr>
          <p:cNvSpPr txBox="1">
            <a:spLocks/>
          </p:cNvSpPr>
          <p:nvPr/>
        </p:nvSpPr>
        <p:spPr>
          <a:xfrm>
            <a:off x="602621" y="2266122"/>
            <a:ext cx="3661736" cy="3949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There have been and always will be gossips</a:t>
            </a:r>
          </a:p>
        </p:txBody>
      </p:sp>
      <p:pic>
        <p:nvPicPr>
          <p:cNvPr id="21" name="Picture 2" descr="https://prophecynewsandviews.files.wordpress.com/2015/05/church-gossip.jpeg">
            <a:extLst>
              <a:ext uri="{FF2B5EF4-FFF2-40B4-BE49-F238E27FC236}">
                <a16:creationId xmlns:a16="http://schemas.microsoft.com/office/drawing/2014/main" id="{ED5C5CBD-9858-4E80-A70A-823CA3ED5A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55" y="2266123"/>
            <a:ext cx="4193224" cy="28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81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CA2F62-A83D-4708-B9C9-AF13CC6930BA}"/>
              </a:ext>
            </a:extLst>
          </p:cNvPr>
          <p:cNvSpPr txBox="1">
            <a:spLocks/>
          </p:cNvSpPr>
          <p:nvPr/>
        </p:nvSpPr>
        <p:spPr>
          <a:xfrm>
            <a:off x="1351652" y="591220"/>
            <a:ext cx="6671599" cy="746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 know for sure…</a:t>
            </a:r>
          </a:p>
        </p:txBody>
      </p:sp>
      <p:pic>
        <p:nvPicPr>
          <p:cNvPr id="13" name="Picture 4" descr="https://libertyforcaptives.files.wordpress.com/2014/05/gossip_via_superhua.jpg">
            <a:extLst>
              <a:ext uri="{FF2B5EF4-FFF2-40B4-BE49-F238E27FC236}">
                <a16:creationId xmlns:a16="http://schemas.microsoft.com/office/drawing/2014/main" id="{31575157-39AD-4FA0-8700-4F387ECF9B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652" y="1481199"/>
            <a:ext cx="5583307" cy="53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55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What Does 2 Timothy 2:19 Mean?">
            <a:extLst>
              <a:ext uri="{FF2B5EF4-FFF2-40B4-BE49-F238E27FC236}">
                <a16:creationId xmlns:a16="http://schemas.microsoft.com/office/drawing/2014/main" id="{AC2099C5-C18D-42C4-A212-5051DF2AE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" t="14473" r="241" b="-3"/>
          <a:stretch/>
        </p:blipFill>
        <p:spPr bwMode="auto">
          <a:xfrm>
            <a:off x="1351653" y="1585686"/>
            <a:ext cx="7288695" cy="46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FCA2F62-A83D-4708-B9C9-AF13CC6930BA}"/>
              </a:ext>
            </a:extLst>
          </p:cNvPr>
          <p:cNvSpPr txBox="1">
            <a:spLocks/>
          </p:cNvSpPr>
          <p:nvPr/>
        </p:nvSpPr>
        <p:spPr>
          <a:xfrm>
            <a:off x="1351652" y="591220"/>
            <a:ext cx="6671599" cy="746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 know for sure…</a:t>
            </a:r>
            <a:r>
              <a:rPr lang="en-US" sz="4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Too!</a:t>
            </a:r>
          </a:p>
        </p:txBody>
      </p:sp>
    </p:spTree>
    <p:extLst>
      <p:ext uri="{BB962C8B-B14F-4D97-AF65-F5344CB8AC3E}">
        <p14:creationId xmlns:p14="http://schemas.microsoft.com/office/powerpoint/2010/main" val="3325293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CA2F62-A83D-4708-B9C9-AF13CC6930BA}"/>
              </a:ext>
            </a:extLst>
          </p:cNvPr>
          <p:cNvSpPr txBox="1">
            <a:spLocks/>
          </p:cNvSpPr>
          <p:nvPr/>
        </p:nvSpPr>
        <p:spPr>
          <a:xfrm>
            <a:off x="1351652" y="591220"/>
            <a:ext cx="6671599" cy="746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 know for sure…Too!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7F46AA-04A0-4197-AE6D-66558B744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634" y="1536588"/>
            <a:ext cx="8139634" cy="487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 Timothy 2:19—</a:t>
            </a:r>
            <a:r>
              <a:rPr lang="en-US" sz="4000" b="1" baseline="30000" dirty="0"/>
              <a:t>19 </a:t>
            </a:r>
            <a:r>
              <a:rPr lang="en-US" sz="4000" dirty="0"/>
              <a:t>Nevertheless, the firm foundation of God stands, having this seal,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“</a:t>
            </a:r>
            <a:r>
              <a:rPr lang="en-US" sz="4000" b="1" u="sng" dirty="0">
                <a:solidFill>
                  <a:schemeClr val="bg1"/>
                </a:solidFill>
              </a:rPr>
              <a:t>The Lord knows those who are His</a:t>
            </a:r>
            <a:r>
              <a:rPr lang="en-US" sz="4000" dirty="0">
                <a:solidFill>
                  <a:schemeClr val="bg1"/>
                </a:solidFill>
              </a:rPr>
              <a:t>,” and,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“Everyone who names the name of the Lord is to abstain from wickedness.”</a:t>
            </a:r>
            <a:r>
              <a:rPr lang="en-NZ" sz="3600" dirty="0">
                <a:solidFill>
                  <a:schemeClr val="bg1"/>
                </a:solidFill>
              </a:rPr>
              <a:t> </a:t>
            </a:r>
            <a:r>
              <a:rPr lang="en-NZ" sz="1700" dirty="0">
                <a:solidFill>
                  <a:schemeClr val="bg1"/>
                </a:solidFill>
              </a:rPr>
              <a:t>(NASB95)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6858000"/>
          </a:xfrm>
        </p:spPr>
        <p:txBody>
          <a:bodyPr>
            <a:normAutofit/>
          </a:bodyPr>
          <a:lstStyle/>
          <a:p>
            <a:pPr algn="ctr"/>
            <a:r>
              <a:rPr lang="en-NZ" dirty="0"/>
              <a:t>It used to be just this easy—</a:t>
            </a:r>
            <a:br>
              <a:rPr lang="en-NZ" dirty="0"/>
            </a:br>
            <a:r>
              <a:rPr lang="en-NZ" dirty="0"/>
              <a:t>If you built it, they would come!</a:t>
            </a:r>
            <a:endParaRPr lang="en-US" dirty="0"/>
          </a:p>
        </p:txBody>
      </p:sp>
      <p:pic>
        <p:nvPicPr>
          <p:cNvPr id="4" name="Picture 2" descr="Pin on Peanuts Specials (Original Comics)">
            <a:extLst>
              <a:ext uri="{FF2B5EF4-FFF2-40B4-BE49-F238E27FC236}">
                <a16:creationId xmlns:a16="http://schemas.microsoft.com/office/drawing/2014/main" id="{1638A43F-8E03-4FA4-BA74-8868E85832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3395" b="51884"/>
          <a:stretch/>
        </p:blipFill>
        <p:spPr bwMode="auto">
          <a:xfrm>
            <a:off x="2389179" y="1"/>
            <a:ext cx="6754822" cy="329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6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CA2F62-A83D-4708-B9C9-AF13CC6930BA}"/>
              </a:ext>
            </a:extLst>
          </p:cNvPr>
          <p:cNvSpPr txBox="1">
            <a:spLocks/>
          </p:cNvSpPr>
          <p:nvPr/>
        </p:nvSpPr>
        <p:spPr>
          <a:xfrm>
            <a:off x="1351652" y="591220"/>
            <a:ext cx="6671599" cy="746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 know for sure…Too!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7F46AA-04A0-4197-AE6D-66558B744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634" y="1536588"/>
            <a:ext cx="8139634" cy="487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 Timothy 2:19—</a:t>
            </a:r>
            <a:r>
              <a:rPr lang="en-US" sz="4000" b="1" baseline="30000" dirty="0"/>
              <a:t>19 </a:t>
            </a:r>
            <a:r>
              <a:rPr lang="en-US" sz="4000" dirty="0"/>
              <a:t>Nevertheless, the firm foundation of God stands, having this seal, </a:t>
            </a:r>
          </a:p>
          <a:p>
            <a:pPr marL="0" indent="0" algn="ctr">
              <a:buNone/>
            </a:pPr>
            <a:r>
              <a:rPr lang="en-US" sz="4000" dirty="0"/>
              <a:t>“</a:t>
            </a:r>
            <a:r>
              <a:rPr lang="en-US" sz="4000" b="1" u="sng" dirty="0"/>
              <a:t>The Lord knows those who are His</a:t>
            </a:r>
            <a:r>
              <a:rPr lang="en-US" sz="4000" dirty="0"/>
              <a:t>,” </a:t>
            </a:r>
            <a:r>
              <a:rPr lang="en-US" sz="4000" dirty="0">
                <a:solidFill>
                  <a:schemeClr val="bg1"/>
                </a:solidFill>
              </a:rPr>
              <a:t>and,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“Everyone who names the name of the Lord is to abstain from wickedness.”</a:t>
            </a:r>
            <a:r>
              <a:rPr lang="en-NZ" sz="3600" dirty="0">
                <a:solidFill>
                  <a:schemeClr val="bg1"/>
                </a:solidFill>
              </a:rPr>
              <a:t> </a:t>
            </a:r>
            <a:r>
              <a:rPr lang="en-NZ" sz="1700" dirty="0">
                <a:solidFill>
                  <a:schemeClr val="bg1"/>
                </a:solidFill>
              </a:rPr>
              <a:t>(NASB95)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90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CA2F62-A83D-4708-B9C9-AF13CC6930BA}"/>
              </a:ext>
            </a:extLst>
          </p:cNvPr>
          <p:cNvSpPr txBox="1">
            <a:spLocks/>
          </p:cNvSpPr>
          <p:nvPr/>
        </p:nvSpPr>
        <p:spPr>
          <a:xfrm>
            <a:off x="1351652" y="591220"/>
            <a:ext cx="6671599" cy="746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 know for sure…Too!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7F46AA-04A0-4197-AE6D-66558B744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634" y="1536588"/>
            <a:ext cx="8139634" cy="487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 Timothy 2:19—</a:t>
            </a:r>
            <a:r>
              <a:rPr lang="en-US" sz="4000" b="1" baseline="30000" dirty="0"/>
              <a:t>19 </a:t>
            </a:r>
            <a:r>
              <a:rPr lang="en-US" sz="4000" dirty="0"/>
              <a:t>Nevertheless, the firm foundation of God stands, having this seal, </a:t>
            </a:r>
          </a:p>
          <a:p>
            <a:pPr marL="0" indent="0" algn="ctr">
              <a:buNone/>
            </a:pPr>
            <a:r>
              <a:rPr lang="en-US" sz="4000" dirty="0"/>
              <a:t>“</a:t>
            </a:r>
            <a:r>
              <a:rPr lang="en-US" sz="4000" b="1" u="sng" dirty="0"/>
              <a:t>The Lord knows those who are His</a:t>
            </a:r>
            <a:r>
              <a:rPr lang="en-US" sz="4000" dirty="0"/>
              <a:t>,” and, </a:t>
            </a:r>
          </a:p>
          <a:p>
            <a:pPr marL="0" indent="0" algn="ctr">
              <a:buNone/>
            </a:pPr>
            <a:r>
              <a:rPr lang="en-US" sz="4000" dirty="0"/>
              <a:t>“Everyone who names the name of the Lord is to abstain from wickedness.”</a:t>
            </a:r>
            <a:r>
              <a:rPr lang="en-NZ" sz="3600" dirty="0"/>
              <a:t> </a:t>
            </a:r>
            <a:r>
              <a:rPr lang="en-NZ" sz="1700" dirty="0"/>
              <a:t>(NASB95)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81733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CA2F62-A83D-4708-B9C9-AF13CC6930BA}"/>
              </a:ext>
            </a:extLst>
          </p:cNvPr>
          <p:cNvSpPr txBox="1">
            <a:spLocks/>
          </p:cNvSpPr>
          <p:nvPr/>
        </p:nvSpPr>
        <p:spPr>
          <a:xfrm>
            <a:off x="1351652" y="591220"/>
            <a:ext cx="6671599" cy="746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 know for sure…Too!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9ECAC-4791-4497-B8A5-2CD0FE5CA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536588"/>
            <a:ext cx="8113605" cy="48723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sz="4000" dirty="0"/>
              <a:t>Ephesians 2:19-22—</a:t>
            </a:r>
            <a:r>
              <a:rPr lang="en-NZ" sz="4000" baseline="30000" dirty="0"/>
              <a:t>19</a:t>
            </a:r>
            <a:r>
              <a:rPr lang="en-NZ" sz="4000" dirty="0"/>
              <a:t>Consequently, you are no longer foreigners and strangers, but fellow citizens with God’s people and also members of his household, </a:t>
            </a:r>
            <a:r>
              <a:rPr lang="en-NZ" sz="4000" baseline="30000" dirty="0"/>
              <a:t>20</a:t>
            </a:r>
            <a:r>
              <a:rPr lang="en-NZ" sz="4000" dirty="0"/>
              <a:t>built on the foundation of the apostles and prophets, with Christ Jesus himself as the chief cornerstone. </a:t>
            </a:r>
            <a:r>
              <a:rPr lang="en-NZ" sz="4000" baseline="30000" dirty="0"/>
              <a:t>21</a:t>
            </a:r>
            <a:r>
              <a:rPr lang="en-NZ" sz="4000" dirty="0"/>
              <a:t>In him the whole building is joined together and rises to become a holy temple in the Lord. </a:t>
            </a:r>
            <a:r>
              <a:rPr lang="en-NZ" sz="4000" baseline="30000" dirty="0"/>
              <a:t>22</a:t>
            </a:r>
            <a:r>
              <a:rPr lang="en-NZ" sz="4000" dirty="0"/>
              <a:t>And in him you too are being built together to become a dwelling in which God lives by his Spirit.</a:t>
            </a:r>
            <a:endParaRPr lang="en-US" sz="40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55600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CA2F62-A83D-4708-B9C9-AF13CC6930BA}"/>
              </a:ext>
            </a:extLst>
          </p:cNvPr>
          <p:cNvSpPr txBox="1">
            <a:spLocks/>
          </p:cNvSpPr>
          <p:nvPr/>
        </p:nvSpPr>
        <p:spPr>
          <a:xfrm>
            <a:off x="1351652" y="591220"/>
            <a:ext cx="6671599" cy="746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 know for sure…Too!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9ECAC-4791-4497-B8A5-2CD0FE5CA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536588"/>
            <a:ext cx="8113605" cy="4872377"/>
          </a:xfrm>
        </p:spPr>
        <p:txBody>
          <a:bodyPr>
            <a:normAutofit fontScale="92500"/>
          </a:bodyPr>
          <a:lstStyle/>
          <a:p>
            <a:r>
              <a:rPr lang="en-NZ" sz="4000" dirty="0"/>
              <a:t>The church is not doors and steeples—its God and His people!</a:t>
            </a:r>
          </a:p>
          <a:p>
            <a:r>
              <a:rPr lang="en-NZ" sz="4000" dirty="0"/>
              <a:t>Built on love and sacrifice.</a:t>
            </a:r>
          </a:p>
          <a:p>
            <a:r>
              <a:rPr lang="en-NZ" sz="4000" dirty="0"/>
              <a:t>Built on truth-teachings of apostles and prophets.</a:t>
            </a:r>
          </a:p>
          <a:p>
            <a:r>
              <a:rPr lang="en-NZ" sz="4000" dirty="0"/>
              <a:t>Built as a house for all-all invited</a:t>
            </a:r>
          </a:p>
          <a:p>
            <a:r>
              <a:rPr lang="en-NZ" sz="4000" dirty="0"/>
              <a:t>Built as a house for God-This is how God has chosen to live among people.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6055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CA2F62-A83D-4708-B9C9-AF13CC6930BA}"/>
              </a:ext>
            </a:extLst>
          </p:cNvPr>
          <p:cNvSpPr txBox="1">
            <a:spLocks/>
          </p:cNvSpPr>
          <p:nvPr/>
        </p:nvSpPr>
        <p:spPr>
          <a:xfrm>
            <a:off x="1351652" y="591220"/>
            <a:ext cx="6671599" cy="746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 know for sure…Too!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9ECAC-4791-4497-B8A5-2CD0FE5CA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536588"/>
            <a:ext cx="8113605" cy="4872377"/>
          </a:xfrm>
        </p:spPr>
        <p:txBody>
          <a:bodyPr>
            <a:normAutofit/>
          </a:bodyPr>
          <a:lstStyle/>
          <a:p>
            <a:r>
              <a:rPr lang="en-NZ" sz="4000" dirty="0"/>
              <a:t>The church is a body</a:t>
            </a:r>
          </a:p>
          <a:p>
            <a:r>
              <a:rPr lang="en-NZ" sz="4000" dirty="0"/>
              <a:t>Ephesians 5:29-30—</a:t>
            </a:r>
            <a:r>
              <a:rPr lang="en-NZ" sz="4000" baseline="30000" dirty="0"/>
              <a:t>29 </a:t>
            </a:r>
            <a:r>
              <a:rPr lang="en-NZ" sz="4000" dirty="0"/>
              <a:t>After all, no one ever hated their own body, but they feed and care for their body, just as Christ does the church— </a:t>
            </a:r>
            <a:r>
              <a:rPr lang="en-NZ" sz="4000" baseline="30000" dirty="0"/>
              <a:t>30 </a:t>
            </a:r>
            <a:r>
              <a:rPr lang="en-NZ" sz="4000" dirty="0"/>
              <a:t>for we are members of his body.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2830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CA2F62-A83D-4708-B9C9-AF13CC6930BA}"/>
              </a:ext>
            </a:extLst>
          </p:cNvPr>
          <p:cNvSpPr txBox="1">
            <a:spLocks/>
          </p:cNvSpPr>
          <p:nvPr/>
        </p:nvSpPr>
        <p:spPr>
          <a:xfrm>
            <a:off x="1351652" y="398740"/>
            <a:ext cx="6671599" cy="746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 know for sure…Too!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9ECAC-4791-4497-B8A5-2CD0FE5CA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258958"/>
            <a:ext cx="8113605" cy="5150008"/>
          </a:xfrm>
        </p:spPr>
        <p:txBody>
          <a:bodyPr>
            <a:normAutofit/>
          </a:bodyPr>
          <a:lstStyle/>
          <a:p>
            <a:r>
              <a:rPr lang="en-NZ" sz="4000" dirty="0"/>
              <a:t>All of us are important</a:t>
            </a:r>
          </a:p>
          <a:p>
            <a:r>
              <a:rPr lang="en-NZ" sz="4000" dirty="0"/>
              <a:t>He counts you as significant-just as we count every part of our body as vital.</a:t>
            </a:r>
          </a:p>
          <a:p>
            <a:r>
              <a:rPr lang="en-NZ" sz="4000" dirty="0"/>
              <a:t>Every part has a role to fulfil. </a:t>
            </a:r>
          </a:p>
          <a:p>
            <a:endParaRPr lang="en-US" sz="4000" dirty="0"/>
          </a:p>
        </p:txBody>
      </p:sp>
      <p:pic>
        <p:nvPicPr>
          <p:cNvPr id="11" name="Picture 2" descr="http://michaelkrahn.com/writing/wp-content/uploads/2014/08/1-cor-12_27-graphic.jpg">
            <a:extLst>
              <a:ext uri="{FF2B5EF4-FFF2-40B4-BE49-F238E27FC236}">
                <a16:creationId xmlns:a16="http://schemas.microsoft.com/office/drawing/2014/main" id="{6E7883F1-0ECF-4589-AB9C-1C77C365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594" y="4413977"/>
            <a:ext cx="3887788" cy="24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C64F39-B535-4084-A0A7-F3CF0565E2C6}"/>
              </a:ext>
            </a:extLst>
          </p:cNvPr>
          <p:cNvSpPr/>
          <p:nvPr/>
        </p:nvSpPr>
        <p:spPr>
          <a:xfrm>
            <a:off x="628648" y="4413342"/>
            <a:ext cx="4327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4000" dirty="0"/>
              <a:t>When we leave the body—</a:t>
            </a:r>
          </a:p>
          <a:p>
            <a:r>
              <a:rPr lang="en-NZ" sz="4000" dirty="0"/>
              <a:t>	We leave life.</a:t>
            </a:r>
          </a:p>
        </p:txBody>
      </p:sp>
    </p:spTree>
    <p:extLst>
      <p:ext uri="{BB962C8B-B14F-4D97-AF65-F5344CB8AC3E}">
        <p14:creationId xmlns:p14="http://schemas.microsoft.com/office/powerpoint/2010/main" val="29869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6858000"/>
          </a:xfrm>
        </p:spPr>
        <p:txBody>
          <a:bodyPr>
            <a:normAutofit/>
          </a:bodyPr>
          <a:lstStyle/>
          <a:p>
            <a:pPr algn="ctr"/>
            <a:r>
              <a:rPr lang="en-NZ" dirty="0"/>
              <a:t>It used to be just this easy—</a:t>
            </a:r>
            <a:br>
              <a:rPr lang="en-NZ" dirty="0"/>
            </a:br>
            <a:r>
              <a:rPr lang="en-NZ" dirty="0"/>
              <a:t>If you built it, they would come!</a:t>
            </a:r>
            <a:endParaRPr lang="en-US" dirty="0"/>
          </a:p>
        </p:txBody>
      </p:sp>
      <p:pic>
        <p:nvPicPr>
          <p:cNvPr id="4" name="Picture 2" descr="Pin on Peanuts Specials (Original Comics)">
            <a:extLst>
              <a:ext uri="{FF2B5EF4-FFF2-40B4-BE49-F238E27FC236}">
                <a16:creationId xmlns:a16="http://schemas.microsoft.com/office/drawing/2014/main" id="{1638A43F-8E03-4FA4-BA74-8868E85832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48502" r="49909"/>
          <a:stretch/>
        </p:blipFill>
        <p:spPr bwMode="auto">
          <a:xfrm>
            <a:off x="2389179" y="3326295"/>
            <a:ext cx="3362264" cy="35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n on Peanuts Specials (Original Comics)">
            <a:extLst>
              <a:ext uri="{FF2B5EF4-FFF2-40B4-BE49-F238E27FC236}">
                <a16:creationId xmlns:a16="http://schemas.microsoft.com/office/drawing/2014/main" id="{292E9647-F6A2-48AB-902D-6B4A61D02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3395" b="51884"/>
          <a:stretch/>
        </p:blipFill>
        <p:spPr bwMode="auto">
          <a:xfrm>
            <a:off x="2389179" y="1"/>
            <a:ext cx="6754822" cy="329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00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6858000"/>
          </a:xfrm>
        </p:spPr>
        <p:txBody>
          <a:bodyPr>
            <a:normAutofit/>
          </a:bodyPr>
          <a:lstStyle/>
          <a:p>
            <a:pPr algn="ctr"/>
            <a:r>
              <a:rPr lang="en-NZ" dirty="0"/>
              <a:t>It used to be just this easy—</a:t>
            </a:r>
            <a:br>
              <a:rPr lang="en-NZ" dirty="0"/>
            </a:br>
            <a:r>
              <a:rPr lang="en-NZ" dirty="0"/>
              <a:t>If you built it, they would come!</a:t>
            </a:r>
            <a:endParaRPr lang="en-US" dirty="0"/>
          </a:p>
        </p:txBody>
      </p:sp>
      <p:pic>
        <p:nvPicPr>
          <p:cNvPr id="4" name="Picture 2" descr="Pin on Peanuts Specials (Original Comics)">
            <a:extLst>
              <a:ext uri="{FF2B5EF4-FFF2-40B4-BE49-F238E27FC236}">
                <a16:creationId xmlns:a16="http://schemas.microsoft.com/office/drawing/2014/main" id="{1638A43F-8E03-4FA4-BA74-8868E85832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3395"/>
          <a:stretch/>
        </p:blipFill>
        <p:spPr bwMode="auto">
          <a:xfrm>
            <a:off x="2389179" y="1"/>
            <a:ext cx="675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9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2752042" cy="68579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Some offer other theories…</a:t>
            </a:r>
            <a:endParaRPr lang="en-US" dirty="0"/>
          </a:p>
        </p:txBody>
      </p:sp>
      <p:pic>
        <p:nvPicPr>
          <p:cNvPr id="3074" name="Picture 2" descr="Shannon Wheeler's Cartoon for 6/10/2002">
            <a:extLst>
              <a:ext uri="{FF2B5EF4-FFF2-40B4-BE49-F238E27FC236}">
                <a16:creationId xmlns:a16="http://schemas.microsoft.com/office/drawing/2014/main" id="{6D8F35EB-7CFE-4884-8A64-40CA3D208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35"/>
          <a:stretch/>
        </p:blipFill>
        <p:spPr bwMode="auto">
          <a:xfrm>
            <a:off x="2752042" y="1"/>
            <a:ext cx="6391958" cy="35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0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2752042" cy="68579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Some offer other theories…</a:t>
            </a:r>
            <a:endParaRPr lang="en-US" dirty="0"/>
          </a:p>
        </p:txBody>
      </p:sp>
      <p:pic>
        <p:nvPicPr>
          <p:cNvPr id="3074" name="Picture 2" descr="Shannon Wheeler's Cartoon for 6/10/2002">
            <a:extLst>
              <a:ext uri="{FF2B5EF4-FFF2-40B4-BE49-F238E27FC236}">
                <a16:creationId xmlns:a16="http://schemas.microsoft.com/office/drawing/2014/main" id="{6D8F35EB-7CFE-4884-8A64-40CA3D20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42" y="1"/>
            <a:ext cx="6391958" cy="68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5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848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Once upon a time…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72164-459B-48CB-B518-8913F91A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48139"/>
            <a:ext cx="6493566" cy="6009859"/>
          </a:xfrm>
        </p:spPr>
        <p:txBody>
          <a:bodyPr>
            <a:noAutofit/>
          </a:bodyPr>
          <a:lstStyle/>
          <a:p>
            <a:r>
              <a:rPr lang="en-NZ" sz="4000" dirty="0"/>
              <a:t>They say…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The people turned up to church to  work, because they believed that the work was theirs.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When they went to worship they went to work.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When you came to share in praise, you also came to share in sacrifice.</a:t>
            </a:r>
          </a:p>
        </p:txBody>
      </p:sp>
    </p:spTree>
    <p:extLst>
      <p:ext uri="{BB962C8B-B14F-4D97-AF65-F5344CB8AC3E}">
        <p14:creationId xmlns:p14="http://schemas.microsoft.com/office/powerpoint/2010/main" val="62721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848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Once upon a time…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72164-459B-48CB-B518-8913F91A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48139"/>
            <a:ext cx="6493566" cy="6009859"/>
          </a:xfrm>
        </p:spPr>
        <p:txBody>
          <a:bodyPr>
            <a:noAutofit/>
          </a:bodyPr>
          <a:lstStyle/>
          <a:p>
            <a:r>
              <a:rPr lang="en-NZ" sz="4000" dirty="0"/>
              <a:t>They say…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/>
              <a:t>The people turned up to church to  work, because they believed that the work was theirs.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When they went to worship they went to work.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When you came to share in praise, you also came to share in sacrifice.</a:t>
            </a:r>
          </a:p>
        </p:txBody>
      </p:sp>
    </p:spTree>
    <p:extLst>
      <p:ext uri="{BB962C8B-B14F-4D97-AF65-F5344CB8AC3E}">
        <p14:creationId xmlns:p14="http://schemas.microsoft.com/office/powerpoint/2010/main" val="776114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1160</Words>
  <Application>Microsoft Office PowerPoint</Application>
  <PresentationFormat>On-screen Show (4:3)</PresentationFormat>
  <Paragraphs>118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The church—What do you see?</vt:lpstr>
      <vt:lpstr>It used to be just this easy— If you built it, they would come!</vt:lpstr>
      <vt:lpstr>It used to be just this easy— If you built it, they would come!</vt:lpstr>
      <vt:lpstr>It used to be just this easy— If you built it, they would come!</vt:lpstr>
      <vt:lpstr>It used to be just this easy— If you built it, they would come!</vt:lpstr>
      <vt:lpstr>Some offer other theories…</vt:lpstr>
      <vt:lpstr>Some offer other theories…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Once upon a time…</vt:lpstr>
      <vt:lpstr>Open the family doors what will you find—?</vt:lpstr>
      <vt:lpstr>Open the doors of many church buildings and what will you find—?</vt:lpstr>
      <vt:lpstr>Open the doors at Morningside and what will you find…?</vt:lpstr>
      <vt:lpstr>Open the doors at Morningside and what will you find…?</vt:lpstr>
      <vt:lpstr>For now, anyway. We’ll be Back!</vt:lpstr>
      <vt:lpstr>This I know for sure…</vt:lpstr>
      <vt:lpstr>This I know for sure…</vt:lpstr>
      <vt:lpstr>This I know for sure…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church—What do you see?</dc:title>
  <dc:creator>John Staiger</dc:creator>
  <cp:lastModifiedBy>John Staiger</cp:lastModifiedBy>
  <cp:revision>4</cp:revision>
  <dcterms:created xsi:type="dcterms:W3CDTF">2020-04-26T05:35:39Z</dcterms:created>
  <dcterms:modified xsi:type="dcterms:W3CDTF">2020-04-26T08:27:04Z</dcterms:modified>
</cp:coreProperties>
</file>