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0"/>
  </p:notesMasterIdLst>
  <p:sldIdLst>
    <p:sldId id="292" r:id="rId2"/>
    <p:sldId id="309" r:id="rId3"/>
    <p:sldId id="310" r:id="rId4"/>
    <p:sldId id="311" r:id="rId5"/>
    <p:sldId id="257" r:id="rId6"/>
    <p:sldId id="319" r:id="rId7"/>
    <p:sldId id="275" r:id="rId8"/>
    <p:sldId id="283" r:id="rId9"/>
    <p:sldId id="315" r:id="rId10"/>
    <p:sldId id="316" r:id="rId11"/>
    <p:sldId id="317" r:id="rId12"/>
    <p:sldId id="290" r:id="rId13"/>
    <p:sldId id="276" r:id="rId14"/>
    <p:sldId id="320" r:id="rId15"/>
    <p:sldId id="321" r:id="rId16"/>
    <p:sldId id="322" r:id="rId17"/>
    <p:sldId id="323" r:id="rId18"/>
    <p:sldId id="324" r:id="rId19"/>
    <p:sldId id="327" r:id="rId20"/>
    <p:sldId id="325" r:id="rId21"/>
    <p:sldId id="326" r:id="rId22"/>
    <p:sldId id="328" r:id="rId23"/>
    <p:sldId id="329" r:id="rId24"/>
    <p:sldId id="330" r:id="rId25"/>
    <p:sldId id="341" r:id="rId26"/>
    <p:sldId id="337" r:id="rId27"/>
    <p:sldId id="338" r:id="rId28"/>
    <p:sldId id="339" r:id="rId29"/>
    <p:sldId id="340" r:id="rId30"/>
    <p:sldId id="291" r:id="rId31"/>
    <p:sldId id="289" r:id="rId32"/>
    <p:sldId id="279" r:id="rId33"/>
    <p:sldId id="281" r:id="rId34"/>
    <p:sldId id="274" r:id="rId35"/>
    <p:sldId id="285" r:id="rId36"/>
    <p:sldId id="269" r:id="rId37"/>
    <p:sldId id="286" r:id="rId38"/>
    <p:sldId id="288"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68" d="100"/>
          <a:sy n="68" d="100"/>
        </p:scale>
        <p:origin x="1446" y="48"/>
      </p:cViewPr>
      <p:guideLst>
        <p:guide orient="horz" pos="2160"/>
        <p:guide pos="2880"/>
      </p:guideLst>
    </p:cSldViewPr>
  </p:slideViewPr>
  <p:outlineViewPr>
    <p:cViewPr>
      <p:scale>
        <a:sx n="33" d="100"/>
        <a:sy n="33" d="100"/>
      </p:scale>
      <p:origin x="0" y="473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C848D-D15D-4459-B2B6-584D776210ED}" type="datetimeFigureOut">
              <a:rPr lang="en-NZ" smtClean="0"/>
              <a:t>9/05/2020</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20E5B1-2705-4DF1-BDE6-2DACC223F9F2}" type="slidenum">
              <a:rPr lang="en-NZ" smtClean="0"/>
              <a:t>‹#›</a:t>
            </a:fld>
            <a:endParaRPr lang="en-NZ"/>
          </a:p>
        </p:txBody>
      </p:sp>
    </p:spTree>
    <p:extLst>
      <p:ext uri="{BB962C8B-B14F-4D97-AF65-F5344CB8AC3E}">
        <p14:creationId xmlns:p14="http://schemas.microsoft.com/office/powerpoint/2010/main" val="1043059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420E5B1-2705-4DF1-BDE6-2DACC223F9F2}" type="slidenum">
              <a:rPr lang="en-NZ" smtClean="0"/>
              <a:t>31</a:t>
            </a:fld>
            <a:endParaRPr lang="en-NZ"/>
          </a:p>
        </p:txBody>
      </p:sp>
    </p:spTree>
    <p:extLst>
      <p:ext uri="{BB962C8B-B14F-4D97-AF65-F5344CB8AC3E}">
        <p14:creationId xmlns:p14="http://schemas.microsoft.com/office/powerpoint/2010/main" val="908510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1"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4FE7B219-FE96-4520-BB01-53AAB49D8B9E}" type="datetimeFigureOut">
              <a:rPr lang="en-NZ" smtClean="0"/>
              <a:pPr/>
              <a:t>9/05/2020</a:t>
            </a:fld>
            <a:endParaRPr lang="en-NZ"/>
          </a:p>
        </p:txBody>
      </p:sp>
      <p:sp>
        <p:nvSpPr>
          <p:cNvPr id="17" name="Footer Placeholder 16"/>
          <p:cNvSpPr>
            <a:spLocks noGrp="1"/>
          </p:cNvSpPr>
          <p:nvPr>
            <p:ph type="ftr" sz="quarter" idx="11"/>
          </p:nvPr>
        </p:nvSpPr>
        <p:spPr/>
        <p:txBody>
          <a:bodyPr/>
          <a:lstStyle/>
          <a:p>
            <a:endParaRPr lang="en-NZ"/>
          </a:p>
        </p:txBody>
      </p:sp>
      <p:sp>
        <p:nvSpPr>
          <p:cNvPr id="29" name="Slide Number Placeholder 28"/>
          <p:cNvSpPr>
            <a:spLocks noGrp="1"/>
          </p:cNvSpPr>
          <p:nvPr>
            <p:ph type="sldNum" sz="quarter" idx="12"/>
          </p:nvPr>
        </p:nvSpPr>
        <p:spPr/>
        <p:txBody>
          <a:bodyPr/>
          <a:lstStyle/>
          <a:p>
            <a:fld id="{16CFA434-CF5D-468B-BE8C-4FB113927EEF}" type="slidenum">
              <a:rPr lang="en-NZ" smtClean="0"/>
              <a:pPr/>
              <a:t>‹#›</a:t>
            </a:fld>
            <a:endParaRPr lang="en-NZ"/>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FE7B219-FE96-4520-BB01-53AAB49D8B9E}" type="datetimeFigureOut">
              <a:rPr lang="en-NZ" smtClean="0"/>
              <a:pPr/>
              <a:t>9/05/2020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6CFA434-CF5D-468B-BE8C-4FB113927EEF}" type="slidenum">
              <a:rPr lang="en-NZ" smtClean="0"/>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FE7B219-FE96-4520-BB01-53AAB49D8B9E}" type="datetimeFigureOut">
              <a:rPr lang="en-NZ" smtClean="0"/>
              <a:pPr/>
              <a:t>9/05/2020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6CFA434-CF5D-468B-BE8C-4FB113927EEF}" type="slidenum">
              <a:rPr lang="en-NZ" smtClean="0"/>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FE7B219-FE96-4520-BB01-53AAB49D8B9E}" type="datetimeFigureOut">
              <a:rPr lang="en-NZ" smtClean="0"/>
              <a:pPr/>
              <a:t>9/05/2020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6CFA434-CF5D-468B-BE8C-4FB113927EEF}" type="slidenum">
              <a:rPr lang="en-NZ" smtClean="0"/>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7"/>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FE7B219-FE96-4520-BB01-53AAB49D8B9E}" type="datetimeFigureOut">
              <a:rPr lang="en-NZ" smtClean="0"/>
              <a:pPr/>
              <a:t>9/05/2020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a:xfrm>
            <a:off x="7924800" y="6416676"/>
            <a:ext cx="762000" cy="365125"/>
          </a:xfrm>
        </p:spPr>
        <p:txBody>
          <a:bodyPr/>
          <a:lstStyle/>
          <a:p>
            <a:fld id="{16CFA434-CF5D-468B-BE8C-4FB113927EEF}" type="slidenum">
              <a:rPr lang="en-NZ" smtClean="0"/>
              <a:pPr/>
              <a:t>‹#›</a:t>
            </a:fld>
            <a:endParaRPr lang="en-N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FE7B219-FE96-4520-BB01-53AAB49D8B9E}" type="datetimeFigureOut">
              <a:rPr lang="en-NZ" smtClean="0"/>
              <a:pPr/>
              <a:t>9/05/2020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6CFA434-CF5D-468B-BE8C-4FB113927EEF}" type="slidenum">
              <a:rPr lang="en-NZ" smtClean="0"/>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1" y="1535113"/>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1535113"/>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1" y="2362201"/>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2362201"/>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FE7B219-FE96-4520-BB01-53AAB49D8B9E}" type="datetimeFigureOut">
              <a:rPr lang="en-NZ" smtClean="0"/>
              <a:pPr/>
              <a:t>9/05/2020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16CFA434-CF5D-468B-BE8C-4FB113927EEF}" type="slidenum">
              <a:rPr lang="en-NZ" smtClean="0"/>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FE7B219-FE96-4520-BB01-53AAB49D8B9E}" type="datetimeFigureOut">
              <a:rPr lang="en-NZ" smtClean="0"/>
              <a:pPr/>
              <a:t>9/05/2020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16CFA434-CF5D-468B-BE8C-4FB113927EEF}" type="slidenum">
              <a:rPr lang="en-NZ" smtClean="0"/>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E7B219-FE96-4520-BB01-53AAB49D8B9E}" type="datetimeFigureOut">
              <a:rPr lang="en-NZ" smtClean="0"/>
              <a:pPr/>
              <a:t>9/05/2020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16CFA434-CF5D-468B-BE8C-4FB113927EEF}" type="slidenum">
              <a:rPr lang="en-NZ" smtClean="0"/>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1"/>
            <a:ext cx="5111751"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FE7B219-FE96-4520-BB01-53AAB49D8B9E}" type="datetimeFigureOut">
              <a:rPr lang="en-NZ" smtClean="0"/>
              <a:pPr/>
              <a:t>9/05/2020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6CFA434-CF5D-468B-BE8C-4FB113927EEF}" type="slidenum">
              <a:rPr lang="en-NZ" smtClean="0"/>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FE7B219-FE96-4520-BB01-53AAB49D8B9E}" type="datetimeFigureOut">
              <a:rPr lang="en-NZ" smtClean="0"/>
              <a:pPr/>
              <a:t>9/05/2020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6CFA434-CF5D-468B-BE8C-4FB113927EEF}" type="slidenum">
              <a:rPr lang="en-NZ" smtClean="0"/>
              <a:pPr/>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6"/>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FE7B219-FE96-4520-BB01-53AAB49D8B9E}" type="datetimeFigureOut">
              <a:rPr lang="en-NZ" smtClean="0"/>
              <a:pPr/>
              <a:t>9/05/2020</a:t>
            </a:fld>
            <a:endParaRPr lang="en-NZ"/>
          </a:p>
        </p:txBody>
      </p:sp>
      <p:sp>
        <p:nvSpPr>
          <p:cNvPr id="3" name="Footer Placeholder 2"/>
          <p:cNvSpPr>
            <a:spLocks noGrp="1"/>
          </p:cNvSpPr>
          <p:nvPr>
            <p:ph type="ftr" sz="quarter" idx="3"/>
          </p:nvPr>
        </p:nvSpPr>
        <p:spPr>
          <a:xfrm>
            <a:off x="3124200" y="6416676"/>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NZ"/>
          </a:p>
        </p:txBody>
      </p:sp>
      <p:sp>
        <p:nvSpPr>
          <p:cNvPr id="23" name="Slide Number Placeholder 22"/>
          <p:cNvSpPr>
            <a:spLocks noGrp="1"/>
          </p:cNvSpPr>
          <p:nvPr>
            <p:ph type="sldNum" sz="quarter" idx="4"/>
          </p:nvPr>
        </p:nvSpPr>
        <p:spPr>
          <a:xfrm>
            <a:off x="7924800" y="6416676"/>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6CFA434-CF5D-468B-BE8C-4FB113927EEF}" type="slidenum">
              <a:rPr lang="en-NZ" smtClean="0"/>
              <a:pPr/>
              <a:t>‹#›</a:t>
            </a:fld>
            <a:endParaRPr lang="en-NZ"/>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85A3B99-EB2F-4BAB-AB64-F6E13F957339}"/>
              </a:ext>
            </a:extLst>
          </p:cNvPr>
          <p:cNvSpPr txBox="1">
            <a:spLocks/>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“Add Godliness, Too.</a:t>
            </a:r>
            <a:r>
              <a:rPr lang="en-NZ" dirty="0"/>
              <a:t>”</a:t>
            </a:r>
            <a:endParaRPr lang="en-US" dirty="0"/>
          </a:p>
          <a:p>
            <a:endParaRPr lang="en-US" dirty="0"/>
          </a:p>
          <a:p>
            <a:r>
              <a:rPr lang="en-NZ" dirty="0"/>
              <a:t>John Staiger</a:t>
            </a:r>
          </a:p>
          <a:p>
            <a:endParaRPr lang="en-NZ" dirty="0"/>
          </a:p>
          <a:p>
            <a:r>
              <a:rPr lang="en-NZ" dirty="0"/>
              <a:t>For Morningside Church of Christ </a:t>
            </a:r>
          </a:p>
          <a:p>
            <a:endParaRPr lang="en-NZ" dirty="0"/>
          </a:p>
          <a:p>
            <a:r>
              <a:rPr lang="en-NZ" dirty="0"/>
              <a:t>Sunday 10 May 2020</a:t>
            </a:r>
          </a:p>
          <a:p>
            <a:endParaRPr lang="en-NZ" dirty="0"/>
          </a:p>
          <a:p>
            <a:r>
              <a:rPr lang="en-NZ" dirty="0"/>
              <a:t>AM Sermon</a:t>
            </a:r>
          </a:p>
          <a:p>
            <a:endParaRPr lang="en-NZ" dirty="0"/>
          </a:p>
          <a:p>
            <a:r>
              <a:rPr lang="en-NZ" dirty="0"/>
              <a:t>Broadcast at 6pm on Facebook Live</a:t>
            </a:r>
          </a:p>
          <a:p>
            <a:r>
              <a:rPr lang="en-NZ" dirty="0"/>
              <a:t>From 16 McClintock Road, Massey, Auckland.</a:t>
            </a:r>
          </a:p>
        </p:txBody>
      </p:sp>
    </p:spTree>
    <p:extLst>
      <p:ext uri="{BB962C8B-B14F-4D97-AF65-F5344CB8AC3E}">
        <p14:creationId xmlns:p14="http://schemas.microsoft.com/office/powerpoint/2010/main" val="613513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222613" cy="6858000"/>
          </a:xfrm>
        </p:spPr>
        <p:style>
          <a:lnRef idx="2">
            <a:schemeClr val="dk1">
              <a:shade val="50000"/>
            </a:schemeClr>
          </a:lnRef>
          <a:fillRef idx="1">
            <a:schemeClr val="dk1"/>
          </a:fillRef>
          <a:effectRef idx="0">
            <a:schemeClr val="dk1"/>
          </a:effectRef>
          <a:fontRef idx="minor">
            <a:schemeClr val="lt1"/>
          </a:fontRef>
        </p:style>
        <p:txBody>
          <a:bodyPr>
            <a:noAutofit/>
          </a:bodyPr>
          <a:lstStyle/>
          <a:p>
            <a:pPr algn="l"/>
            <a:r>
              <a:rPr lang="en-NZ" sz="4000" dirty="0">
                <a:solidFill>
                  <a:schemeClr val="tx1"/>
                </a:solidFill>
                <a:latin typeface="Calibri" panose="020F0502020204030204" pitchFamily="34" charset="0"/>
                <a:cs typeface="Calibri" panose="020F0502020204030204" pitchFamily="34" charset="0"/>
              </a:rPr>
              <a:t>Luke 2:36-38—</a:t>
            </a:r>
            <a:br>
              <a:rPr lang="en-NZ" sz="4000" dirty="0">
                <a:solidFill>
                  <a:schemeClr val="tx1"/>
                </a:solidFill>
                <a:latin typeface="Calibri" panose="020F0502020204030204" pitchFamily="34" charset="0"/>
                <a:cs typeface="Calibri" panose="020F0502020204030204" pitchFamily="34" charset="0"/>
              </a:rPr>
            </a:br>
            <a:r>
              <a:rPr lang="en-US" sz="4000" baseline="30000" dirty="0">
                <a:effectLst/>
                <a:latin typeface="Calibri" panose="020F0502020204030204" pitchFamily="34" charset="0"/>
                <a:cs typeface="Calibri" panose="020F0502020204030204" pitchFamily="34" charset="0"/>
              </a:rPr>
              <a:t>38</a:t>
            </a:r>
            <a:r>
              <a:rPr lang="en-US" sz="4000" b="0" dirty="0">
                <a:effectLst/>
                <a:latin typeface="Calibri" panose="020F0502020204030204" pitchFamily="34" charset="0"/>
                <a:cs typeface="Calibri" panose="020F0502020204030204" pitchFamily="34" charset="0"/>
              </a:rPr>
              <a:t>At that very </a:t>
            </a:r>
            <a:r>
              <a:rPr lang="en-US" sz="4000" b="0" baseline="30000" dirty="0">
                <a:effectLst/>
                <a:latin typeface="Calibri" panose="020F0502020204030204" pitchFamily="34" charset="0"/>
                <a:cs typeface="Calibri" panose="020F0502020204030204" pitchFamily="34" charset="0"/>
              </a:rPr>
              <a:t>[d]</a:t>
            </a:r>
            <a:r>
              <a:rPr lang="en-US" sz="4000" b="0" dirty="0">
                <a:effectLst/>
                <a:latin typeface="Calibri" panose="020F0502020204030204" pitchFamily="34" charset="0"/>
                <a:cs typeface="Calibri" panose="020F0502020204030204" pitchFamily="34" charset="0"/>
              </a:rPr>
              <a:t>moment she came up and </a:t>
            </a:r>
            <a:r>
              <a:rPr lang="en-US" sz="4000" b="0" i="1" dirty="0">
                <a:effectLst/>
                <a:latin typeface="Calibri" panose="020F0502020204030204" pitchFamily="34" charset="0"/>
                <a:cs typeface="Calibri" panose="020F0502020204030204" pitchFamily="34" charset="0"/>
              </a:rPr>
              <a:t>began </a:t>
            </a:r>
            <a:r>
              <a:rPr lang="en-US" sz="4000" b="0" dirty="0">
                <a:effectLst/>
                <a:latin typeface="Calibri" panose="020F0502020204030204" pitchFamily="34" charset="0"/>
                <a:cs typeface="Calibri" panose="020F0502020204030204" pitchFamily="34" charset="0"/>
              </a:rPr>
              <a:t>giving thanks to God, and continued to speak of Him to all those who were looking for the redemption of Jerusalem. </a:t>
            </a:r>
            <a:r>
              <a:rPr lang="en-US" sz="1400" b="0" dirty="0">
                <a:effectLst/>
                <a:latin typeface="Calibri" panose="020F0502020204030204" pitchFamily="34" charset="0"/>
                <a:cs typeface="Calibri" panose="020F0502020204030204" pitchFamily="34" charset="0"/>
              </a:rPr>
              <a:t>(NASB95) [a]Or </a:t>
            </a:r>
            <a:r>
              <a:rPr lang="en-US" sz="1400" b="0" i="1" dirty="0">
                <a:effectLst/>
                <a:latin typeface="Calibri" panose="020F0502020204030204" pitchFamily="34" charset="0"/>
                <a:cs typeface="Calibri" panose="020F0502020204030204" pitchFamily="34" charset="0"/>
              </a:rPr>
              <a:t>Hannah</a:t>
            </a:r>
            <a:r>
              <a:rPr lang="en-US" sz="1400" b="0" dirty="0">
                <a:effectLst/>
                <a:latin typeface="Calibri" panose="020F0502020204030204" pitchFamily="34" charset="0"/>
                <a:cs typeface="Calibri" panose="020F0502020204030204" pitchFamily="34" charset="0"/>
              </a:rPr>
              <a:t> [b]Lit </a:t>
            </a:r>
            <a:r>
              <a:rPr lang="en-US" sz="1400" b="0" i="1" dirty="0">
                <a:effectLst/>
                <a:latin typeface="Calibri" panose="020F0502020204030204" pitchFamily="34" charset="0"/>
                <a:cs typeface="Calibri" panose="020F0502020204030204" pitchFamily="34" charset="0"/>
              </a:rPr>
              <a:t>days</a:t>
            </a:r>
            <a:r>
              <a:rPr lang="en-US" sz="1400" b="0" dirty="0">
                <a:effectLst/>
                <a:latin typeface="Calibri" panose="020F0502020204030204" pitchFamily="34" charset="0"/>
                <a:cs typeface="Calibri" panose="020F0502020204030204" pitchFamily="34" charset="0"/>
              </a:rPr>
              <a:t> [c]Lit </a:t>
            </a:r>
            <a:r>
              <a:rPr lang="en-US" sz="1400" b="0" i="1" dirty="0">
                <a:effectLst/>
                <a:latin typeface="Calibri" panose="020F0502020204030204" pitchFamily="34" charset="0"/>
                <a:cs typeface="Calibri" panose="020F0502020204030204" pitchFamily="34" charset="0"/>
              </a:rPr>
              <a:t>virginity</a:t>
            </a:r>
            <a:r>
              <a:rPr lang="en-US" sz="1400" b="0" dirty="0">
                <a:effectLst/>
                <a:latin typeface="Calibri" panose="020F0502020204030204" pitchFamily="34" charset="0"/>
                <a:cs typeface="Calibri" panose="020F0502020204030204" pitchFamily="34" charset="0"/>
              </a:rPr>
              <a:t> [d]Lit </a:t>
            </a:r>
            <a:r>
              <a:rPr lang="en-US" sz="1400" b="0" i="1" dirty="0">
                <a:effectLst/>
                <a:latin typeface="Calibri" panose="020F0502020204030204" pitchFamily="34" charset="0"/>
                <a:cs typeface="Calibri" panose="020F0502020204030204" pitchFamily="34" charset="0"/>
              </a:rPr>
              <a:t>hour</a:t>
            </a:r>
            <a:endParaRPr lang="en-NZ" sz="1400" dirty="0">
              <a:solidFill>
                <a:schemeClr val="tx1"/>
              </a:solidFill>
              <a:latin typeface="Calibri" panose="020F0502020204030204" pitchFamily="34" charset="0"/>
              <a:cs typeface="Calibri" panose="020F0502020204030204" pitchFamily="34" charset="0"/>
            </a:endParaRPr>
          </a:p>
        </p:txBody>
      </p:sp>
      <p:pic>
        <p:nvPicPr>
          <p:cNvPr id="4" name="Content Placeholder 3" descr="g7.png"/>
          <p:cNvPicPr>
            <a:picLocks noGrp="1" noChangeAspect="1"/>
          </p:cNvPicPr>
          <p:nvPr>
            <p:ph idx="1"/>
          </p:nvPr>
        </p:nvPicPr>
        <p:blipFill rotWithShape="1">
          <a:blip r:embed="rId2" cstate="print"/>
          <a:srcRect r="26359"/>
          <a:stretch/>
        </p:blipFill>
        <p:spPr>
          <a:xfrm>
            <a:off x="5245522" y="5049"/>
            <a:ext cx="3921387" cy="6858000"/>
          </a:xfrm>
        </p:spPr>
      </p:pic>
    </p:spTree>
    <p:extLst>
      <p:ext uri="{BB962C8B-B14F-4D97-AF65-F5344CB8AC3E}">
        <p14:creationId xmlns:p14="http://schemas.microsoft.com/office/powerpoint/2010/main" val="2899922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ODLINESS WITH CONTENTMENT IS GREAT GAIN">
            <a:extLst>
              <a:ext uri="{FF2B5EF4-FFF2-40B4-BE49-F238E27FC236}">
                <a16:creationId xmlns:a16="http://schemas.microsoft.com/office/drawing/2014/main" id="{B33741B7-3F22-4755-BB71-A0DC1EA814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2352"/>
            <a:ext cx="9145660" cy="609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882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3.png"/>
          <p:cNvPicPr>
            <a:picLocks noGrp="1" noChangeAspect="1"/>
          </p:cNvPicPr>
          <p:nvPr>
            <p:ph idx="1"/>
          </p:nvPr>
        </p:nvPicPr>
        <p:blipFill rotWithShape="1">
          <a:blip r:embed="rId2" cstate="print"/>
          <a:srcRect l="3626" r="3626"/>
          <a:stretch/>
        </p:blipFill>
        <p:spPr>
          <a:xfrm>
            <a:off x="0" y="764704"/>
            <a:ext cx="9144000" cy="5545630"/>
          </a:xfrm>
        </p:spPr>
      </p:pic>
    </p:spTree>
    <p:extLst>
      <p:ext uri="{BB962C8B-B14F-4D97-AF65-F5344CB8AC3E}">
        <p14:creationId xmlns:p14="http://schemas.microsoft.com/office/powerpoint/2010/main" val="3825136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4.jpg"/>
          <p:cNvPicPr>
            <a:picLocks noGrp="1" noChangeAspect="1"/>
          </p:cNvPicPr>
          <p:nvPr>
            <p:ph sz="half" idx="2"/>
          </p:nvPr>
        </p:nvPicPr>
        <p:blipFill rotWithShape="1">
          <a:blip r:embed="rId2" cstate="print"/>
          <a:srcRect r="20766"/>
          <a:stretch/>
        </p:blipFill>
        <p:spPr>
          <a:xfrm>
            <a:off x="4062965" y="0"/>
            <a:ext cx="5081035" cy="6858000"/>
          </a:xfrm>
        </p:spPr>
      </p:pic>
      <p:sp>
        <p:nvSpPr>
          <p:cNvPr id="6" name="Content Placeholder 5">
            <a:extLst>
              <a:ext uri="{FF2B5EF4-FFF2-40B4-BE49-F238E27FC236}">
                <a16:creationId xmlns:a16="http://schemas.microsoft.com/office/drawing/2014/main" id="{4951585D-8766-4CF5-B38B-450517567410}"/>
              </a:ext>
            </a:extLst>
          </p:cNvPr>
          <p:cNvSpPr>
            <a:spLocks noGrp="1"/>
          </p:cNvSpPr>
          <p:nvPr>
            <p:ph sz="half" idx="1"/>
          </p:nvPr>
        </p:nvSpPr>
        <p:spPr>
          <a:xfrm>
            <a:off x="0" y="0"/>
            <a:ext cx="4283968" cy="6857999"/>
          </a:xfrm>
        </p:spPr>
        <p:style>
          <a:lnRef idx="2">
            <a:schemeClr val="dk1"/>
          </a:lnRef>
          <a:fillRef idx="1">
            <a:schemeClr val="lt1"/>
          </a:fillRef>
          <a:effectRef idx="0">
            <a:schemeClr val="dk1"/>
          </a:effectRef>
          <a:fontRef idx="minor">
            <a:schemeClr val="dk1"/>
          </a:fontRef>
        </p:style>
        <p:txBody>
          <a:bodyPr>
            <a:normAutofit fontScale="92500"/>
          </a:bodyPr>
          <a:lstStyle/>
          <a:p>
            <a:pPr marL="137160" indent="0">
              <a:buNone/>
            </a:pPr>
            <a:r>
              <a:rPr lang="en-NZ" sz="4000" dirty="0">
                <a:latin typeface="Calibri" panose="020F0502020204030204" pitchFamily="34" charset="0"/>
                <a:cs typeface="Calibri" panose="020F0502020204030204" pitchFamily="34" charset="0"/>
              </a:rPr>
              <a:t>Titus 2:11-12—</a:t>
            </a:r>
            <a:r>
              <a:rPr lang="en-US" sz="4000" baseline="30000" dirty="0">
                <a:latin typeface="Calibri" panose="020F0502020204030204" pitchFamily="34" charset="0"/>
                <a:cs typeface="Calibri" panose="020F0502020204030204" pitchFamily="34" charset="0"/>
              </a:rPr>
              <a:t>11</a:t>
            </a:r>
            <a:r>
              <a:rPr lang="en-US" sz="4000" dirty="0">
                <a:latin typeface="Calibri" panose="020F0502020204030204" pitchFamily="34" charset="0"/>
                <a:cs typeface="Calibri" panose="020F0502020204030204" pitchFamily="34" charset="0"/>
              </a:rPr>
              <a:t>For the grace of God has appeared, </a:t>
            </a:r>
            <a:r>
              <a:rPr lang="en-US" sz="4000" baseline="30000" dirty="0">
                <a:latin typeface="Calibri" panose="020F0502020204030204" pitchFamily="34" charset="0"/>
                <a:cs typeface="Calibri" panose="020F0502020204030204" pitchFamily="34" charset="0"/>
              </a:rPr>
              <a:t>[a]</a:t>
            </a:r>
            <a:r>
              <a:rPr lang="en-US" sz="4000" dirty="0">
                <a:latin typeface="Calibri" panose="020F0502020204030204" pitchFamily="34" charset="0"/>
                <a:cs typeface="Calibri" panose="020F0502020204030204" pitchFamily="34" charset="0"/>
              </a:rPr>
              <a:t>bringing salvation to all men, </a:t>
            </a:r>
            <a:r>
              <a:rPr lang="en-US" sz="4000" baseline="30000" dirty="0">
                <a:latin typeface="Calibri" panose="020F0502020204030204" pitchFamily="34" charset="0"/>
                <a:cs typeface="Calibri" panose="020F0502020204030204" pitchFamily="34" charset="0"/>
              </a:rPr>
              <a:t>12[b]</a:t>
            </a:r>
            <a:r>
              <a:rPr lang="en-US" sz="4000" dirty="0">
                <a:latin typeface="Calibri" panose="020F0502020204030204" pitchFamily="34" charset="0"/>
                <a:cs typeface="Calibri" panose="020F0502020204030204" pitchFamily="34" charset="0"/>
              </a:rPr>
              <a:t>instructing us to deny ungodliness and worldly desires and to live sensibly, righteously and godly in the present age, </a:t>
            </a:r>
            <a:r>
              <a:rPr lang="en-US" sz="1600" dirty="0"/>
              <a:t>(NASB95) [a]Or </a:t>
            </a:r>
            <a:r>
              <a:rPr lang="en-US" sz="1600" i="1" dirty="0"/>
              <a:t>to all men, bringing</a:t>
            </a:r>
            <a:r>
              <a:rPr lang="en-US" sz="1600" dirty="0"/>
              <a:t> [b]Or </a:t>
            </a:r>
            <a:r>
              <a:rPr lang="en-US" sz="1600" i="1" dirty="0"/>
              <a:t>disciplining</a:t>
            </a:r>
            <a:endParaRPr lang="en-US" sz="1600" dirty="0"/>
          </a:p>
          <a:p>
            <a:pPr marL="137160" indent="0">
              <a:buNone/>
            </a:pPr>
            <a:endParaRPr lang="en-N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1B1F62-6F02-474A-980B-199F0E118899}"/>
              </a:ext>
            </a:extLst>
          </p:cNvPr>
          <p:cNvSpPr>
            <a:spLocks noGrp="1"/>
          </p:cNvSpPr>
          <p:nvPr>
            <p:ph sz="half" idx="1"/>
          </p:nvPr>
        </p:nvSpPr>
        <p:spPr>
          <a:xfrm>
            <a:off x="457200" y="4293096"/>
            <a:ext cx="7775274" cy="1833068"/>
          </a:xfrm>
        </p:spPr>
        <p:style>
          <a:lnRef idx="2">
            <a:schemeClr val="dk1"/>
          </a:lnRef>
          <a:fillRef idx="1">
            <a:schemeClr val="lt1"/>
          </a:fillRef>
          <a:effectRef idx="0">
            <a:schemeClr val="dk1"/>
          </a:effectRef>
          <a:fontRef idx="minor">
            <a:schemeClr val="dk1"/>
          </a:fontRef>
        </p:style>
        <p:txBody>
          <a:bodyPr>
            <a:normAutofit/>
          </a:bodyPr>
          <a:lstStyle/>
          <a:p>
            <a:pPr marL="137160" indent="0" algn="ctr">
              <a:buNone/>
            </a:pPr>
            <a:r>
              <a:rPr lang="en-US" sz="4000" dirty="0"/>
              <a:t>Does the 21</a:t>
            </a:r>
            <a:r>
              <a:rPr lang="en-US" sz="4000" baseline="30000" dirty="0"/>
              <a:t>st</a:t>
            </a:r>
            <a:r>
              <a:rPr lang="en-US" sz="4000" dirty="0"/>
              <a:t> century person know what ungodliness is? </a:t>
            </a:r>
            <a:endParaRPr lang="en-NZ" sz="4000" dirty="0"/>
          </a:p>
        </p:txBody>
      </p:sp>
      <p:pic>
        <p:nvPicPr>
          <p:cNvPr id="12290" name="Picture 2" descr="ungodliness |">
            <a:extLst>
              <a:ext uri="{FF2B5EF4-FFF2-40B4-BE49-F238E27FC236}">
                <a16:creationId xmlns:a16="http://schemas.microsoft.com/office/drawing/2014/main" id="{776CD03D-90B0-45EE-979F-753D98FA11C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9134" y="404664"/>
            <a:ext cx="7775274" cy="3782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195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1B1F62-6F02-474A-980B-199F0E118899}"/>
              </a:ext>
            </a:extLst>
          </p:cNvPr>
          <p:cNvSpPr>
            <a:spLocks noGrp="1"/>
          </p:cNvSpPr>
          <p:nvPr>
            <p:ph sz="half" idx="1"/>
          </p:nvPr>
        </p:nvSpPr>
        <p:spPr>
          <a:xfrm>
            <a:off x="457200" y="4293096"/>
            <a:ext cx="7775274" cy="1833068"/>
          </a:xfrm>
        </p:spPr>
        <p:style>
          <a:lnRef idx="2">
            <a:schemeClr val="dk1"/>
          </a:lnRef>
          <a:fillRef idx="1">
            <a:schemeClr val="lt1"/>
          </a:fillRef>
          <a:effectRef idx="0">
            <a:schemeClr val="dk1"/>
          </a:effectRef>
          <a:fontRef idx="minor">
            <a:schemeClr val="dk1"/>
          </a:fontRef>
        </p:style>
        <p:txBody>
          <a:bodyPr>
            <a:normAutofit/>
          </a:bodyPr>
          <a:lstStyle/>
          <a:p>
            <a:pPr marL="137160" indent="0" algn="ctr">
              <a:buNone/>
            </a:pPr>
            <a:r>
              <a:rPr lang="en-US" sz="4000" dirty="0"/>
              <a:t>We have dragged some our 20</a:t>
            </a:r>
            <a:r>
              <a:rPr lang="en-US" sz="4000" baseline="30000" dirty="0"/>
              <a:t>th</a:t>
            </a:r>
            <a:r>
              <a:rPr lang="en-US" sz="4000" dirty="0"/>
              <a:t> century habits along with us!</a:t>
            </a:r>
            <a:endParaRPr lang="en-NZ" sz="4000" dirty="0"/>
          </a:p>
        </p:txBody>
      </p:sp>
      <p:pic>
        <p:nvPicPr>
          <p:cNvPr id="12290" name="Picture 2" descr="ungodliness |">
            <a:extLst>
              <a:ext uri="{FF2B5EF4-FFF2-40B4-BE49-F238E27FC236}">
                <a16:creationId xmlns:a16="http://schemas.microsoft.com/office/drawing/2014/main" id="{776CD03D-90B0-45EE-979F-753D98FA11C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9134" y="404664"/>
            <a:ext cx="7775274" cy="3782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187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1B1F62-6F02-474A-980B-199F0E118899}"/>
              </a:ext>
            </a:extLst>
          </p:cNvPr>
          <p:cNvSpPr>
            <a:spLocks noGrp="1"/>
          </p:cNvSpPr>
          <p:nvPr>
            <p:ph sz="half" idx="1"/>
          </p:nvPr>
        </p:nvSpPr>
        <p:spPr>
          <a:xfrm>
            <a:off x="457200" y="4293096"/>
            <a:ext cx="7775274" cy="2160240"/>
          </a:xfrm>
        </p:spPr>
        <p:style>
          <a:lnRef idx="2">
            <a:schemeClr val="dk1"/>
          </a:lnRef>
          <a:fillRef idx="1">
            <a:schemeClr val="lt1"/>
          </a:fillRef>
          <a:effectRef idx="0">
            <a:schemeClr val="dk1"/>
          </a:effectRef>
          <a:fontRef idx="minor">
            <a:schemeClr val="dk1"/>
          </a:fontRef>
        </p:style>
        <p:txBody>
          <a:bodyPr>
            <a:normAutofit/>
          </a:bodyPr>
          <a:lstStyle/>
          <a:p>
            <a:pPr marL="137160" indent="0" algn="ctr">
              <a:buNone/>
            </a:pPr>
            <a:r>
              <a:rPr lang="en-US" sz="4000" dirty="0"/>
              <a:t>We still believe:</a:t>
            </a:r>
          </a:p>
          <a:p>
            <a:pPr marL="137160" indent="0" algn="ctr">
              <a:buNone/>
            </a:pPr>
            <a:r>
              <a:rPr lang="en-US" sz="4000" dirty="0"/>
              <a:t>“As long as it doesn’t hurt anyone, it is not sin.”</a:t>
            </a:r>
            <a:endParaRPr lang="en-NZ" sz="4000" dirty="0"/>
          </a:p>
        </p:txBody>
      </p:sp>
      <p:pic>
        <p:nvPicPr>
          <p:cNvPr id="12290" name="Picture 2" descr="ungodliness |">
            <a:extLst>
              <a:ext uri="{FF2B5EF4-FFF2-40B4-BE49-F238E27FC236}">
                <a16:creationId xmlns:a16="http://schemas.microsoft.com/office/drawing/2014/main" id="{776CD03D-90B0-45EE-979F-753D98FA11C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9134" y="404664"/>
            <a:ext cx="7775274" cy="3782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367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1B1F62-6F02-474A-980B-199F0E118899}"/>
              </a:ext>
            </a:extLst>
          </p:cNvPr>
          <p:cNvSpPr>
            <a:spLocks noGrp="1"/>
          </p:cNvSpPr>
          <p:nvPr>
            <p:ph sz="half" idx="1"/>
          </p:nvPr>
        </p:nvSpPr>
        <p:spPr>
          <a:xfrm>
            <a:off x="457200" y="4293096"/>
            <a:ext cx="7775274" cy="2160240"/>
          </a:xfrm>
        </p:spPr>
        <p:style>
          <a:lnRef idx="2">
            <a:schemeClr val="dk1"/>
          </a:lnRef>
          <a:fillRef idx="1">
            <a:schemeClr val="lt1"/>
          </a:fillRef>
          <a:effectRef idx="0">
            <a:schemeClr val="dk1"/>
          </a:effectRef>
          <a:fontRef idx="minor">
            <a:schemeClr val="dk1"/>
          </a:fontRef>
        </p:style>
        <p:txBody>
          <a:bodyPr>
            <a:normAutofit/>
          </a:bodyPr>
          <a:lstStyle/>
          <a:p>
            <a:pPr marL="137160" indent="0" algn="ctr">
              <a:buNone/>
            </a:pPr>
            <a:r>
              <a:rPr lang="en-US" sz="6600" dirty="0"/>
              <a:t>Very Naïve!</a:t>
            </a:r>
            <a:endParaRPr lang="en-NZ" sz="6600" dirty="0"/>
          </a:p>
        </p:txBody>
      </p:sp>
      <p:pic>
        <p:nvPicPr>
          <p:cNvPr id="12290" name="Picture 2" descr="ungodliness |">
            <a:extLst>
              <a:ext uri="{FF2B5EF4-FFF2-40B4-BE49-F238E27FC236}">
                <a16:creationId xmlns:a16="http://schemas.microsoft.com/office/drawing/2014/main" id="{776CD03D-90B0-45EE-979F-753D98FA11C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9134" y="404664"/>
            <a:ext cx="7775274" cy="3782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111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1B1F62-6F02-474A-980B-199F0E118899}"/>
              </a:ext>
            </a:extLst>
          </p:cNvPr>
          <p:cNvSpPr>
            <a:spLocks noGrp="1"/>
          </p:cNvSpPr>
          <p:nvPr>
            <p:ph sz="half" idx="1"/>
          </p:nvPr>
        </p:nvSpPr>
        <p:spPr>
          <a:xfrm>
            <a:off x="457200" y="4293096"/>
            <a:ext cx="7775274" cy="2160240"/>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pPr marL="137160" indent="0" algn="ctr">
              <a:buNone/>
            </a:pPr>
            <a:r>
              <a:rPr lang="en-US" sz="6600" dirty="0"/>
              <a:t>Name some ungodly people who do not believe they are hurting anyone—</a:t>
            </a:r>
            <a:endParaRPr lang="en-NZ" sz="6600" dirty="0"/>
          </a:p>
        </p:txBody>
      </p:sp>
      <p:pic>
        <p:nvPicPr>
          <p:cNvPr id="12290" name="Picture 2" descr="ungodliness |">
            <a:extLst>
              <a:ext uri="{FF2B5EF4-FFF2-40B4-BE49-F238E27FC236}">
                <a16:creationId xmlns:a16="http://schemas.microsoft.com/office/drawing/2014/main" id="{776CD03D-90B0-45EE-979F-753D98FA11C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9134" y="404664"/>
            <a:ext cx="7775274" cy="3782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894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ungodliness |">
            <a:extLst>
              <a:ext uri="{FF2B5EF4-FFF2-40B4-BE49-F238E27FC236}">
                <a16:creationId xmlns:a16="http://schemas.microsoft.com/office/drawing/2014/main" id="{776CD03D-90B0-45EE-979F-753D98FA11C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9134" y="404664"/>
            <a:ext cx="3700411" cy="1800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1A015D7-02D4-46EA-B47E-D02A6D8AD311}"/>
              </a:ext>
            </a:extLst>
          </p:cNvPr>
          <p:cNvSpPr/>
          <p:nvPr/>
        </p:nvSpPr>
        <p:spPr>
          <a:xfrm>
            <a:off x="539552" y="2659559"/>
            <a:ext cx="1333891" cy="76944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4400" dirty="0">
                <a:solidFill>
                  <a:schemeClr val="bg1"/>
                </a:solidFill>
                <a:latin typeface="Calibri" panose="020F0502020204030204" pitchFamily="34" charset="0"/>
                <a:cs typeface="Calibri" panose="020F0502020204030204" pitchFamily="34" charset="0"/>
              </a:rPr>
              <a:t>Thief</a:t>
            </a:r>
            <a:endParaRPr lang="en-NZ" sz="4400" dirty="0">
              <a:latin typeface="Calibri" panose="020F0502020204030204" pitchFamily="34" charset="0"/>
              <a:cs typeface="Calibri" panose="020F0502020204030204" pitchFamily="34" charset="0"/>
            </a:endParaRPr>
          </a:p>
        </p:txBody>
      </p:sp>
      <p:pic>
        <p:nvPicPr>
          <p:cNvPr id="19458" name="Picture 2" descr="Clever ways you can out-smart a car thief - Business - Autos ...">
            <a:extLst>
              <a:ext uri="{FF2B5EF4-FFF2-40B4-BE49-F238E27FC236}">
                <a16:creationId xmlns:a16="http://schemas.microsoft.com/office/drawing/2014/main" id="{C939CB6E-2B70-47F3-9B76-6BBCFB9268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2514012"/>
            <a:ext cx="5883002" cy="393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866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ly Communion - Reviews | Facebook">
            <a:extLst>
              <a:ext uri="{FF2B5EF4-FFF2-40B4-BE49-F238E27FC236}">
                <a16:creationId xmlns:a16="http://schemas.microsoft.com/office/drawing/2014/main" id="{3C2ED7FC-7298-48D7-942A-6707B391D71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7528" y="1700808"/>
            <a:ext cx="6708943" cy="44644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3DBA380-ECEA-47F1-AFC2-C66DCC2D2ABE}"/>
              </a:ext>
            </a:extLst>
          </p:cNvPr>
          <p:cNvSpPr/>
          <p:nvPr/>
        </p:nvSpPr>
        <p:spPr>
          <a:xfrm>
            <a:off x="0" y="260648"/>
            <a:ext cx="9144000" cy="1107996"/>
          </a:xfrm>
          <a:prstGeom prst="rect">
            <a:avLst/>
          </a:prstGeom>
        </p:spPr>
        <p:txBody>
          <a:bodyPr wrap="square">
            <a:spAutoFit/>
          </a:bodyPr>
          <a:lstStyle/>
          <a:p>
            <a:pPr algn="ctr"/>
            <a:r>
              <a:rPr lang="en-NZ" sz="6600" dirty="0"/>
              <a:t>Sunday 10 May 2020</a:t>
            </a:r>
          </a:p>
        </p:txBody>
      </p:sp>
    </p:spTree>
    <p:extLst>
      <p:ext uri="{BB962C8B-B14F-4D97-AF65-F5344CB8AC3E}">
        <p14:creationId xmlns:p14="http://schemas.microsoft.com/office/powerpoint/2010/main" val="2595226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ungodliness |">
            <a:extLst>
              <a:ext uri="{FF2B5EF4-FFF2-40B4-BE49-F238E27FC236}">
                <a16:creationId xmlns:a16="http://schemas.microsoft.com/office/drawing/2014/main" id="{776CD03D-90B0-45EE-979F-753D98FA11C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9134" y="404664"/>
            <a:ext cx="3700411" cy="1800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1A015D7-02D4-46EA-B47E-D02A6D8AD311}"/>
              </a:ext>
            </a:extLst>
          </p:cNvPr>
          <p:cNvSpPr/>
          <p:nvPr/>
        </p:nvSpPr>
        <p:spPr>
          <a:xfrm>
            <a:off x="539552" y="2659559"/>
            <a:ext cx="2658100" cy="76944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4400" dirty="0">
                <a:solidFill>
                  <a:schemeClr val="bg1"/>
                </a:solidFill>
                <a:latin typeface="Calibri" panose="020F0502020204030204" pitchFamily="34" charset="0"/>
                <a:cs typeface="Calibri" panose="020F0502020204030204" pitchFamily="34" charset="0"/>
              </a:rPr>
              <a:t>Loan shark</a:t>
            </a:r>
            <a:endParaRPr lang="en-NZ" sz="4400" dirty="0">
              <a:latin typeface="Calibri" panose="020F0502020204030204" pitchFamily="34" charset="0"/>
              <a:cs typeface="Calibri" panose="020F0502020204030204" pitchFamily="34" charset="0"/>
            </a:endParaRPr>
          </a:p>
        </p:txBody>
      </p:sp>
      <p:pic>
        <p:nvPicPr>
          <p:cNvPr id="13314" name="Picture 2" descr="Loan sharks under spotlight | Stuff.co.nz">
            <a:extLst>
              <a:ext uri="{FF2B5EF4-FFF2-40B4-BE49-F238E27FC236}">
                <a16:creationId xmlns:a16="http://schemas.microsoft.com/office/drawing/2014/main" id="{FEF7FB21-87F7-407F-976A-743080FF94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2718" y="404664"/>
            <a:ext cx="4370370"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966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ungodliness |">
            <a:extLst>
              <a:ext uri="{FF2B5EF4-FFF2-40B4-BE49-F238E27FC236}">
                <a16:creationId xmlns:a16="http://schemas.microsoft.com/office/drawing/2014/main" id="{776CD03D-90B0-45EE-979F-753D98FA11C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0" y="548680"/>
            <a:ext cx="3700411" cy="1800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1A015D7-02D4-46EA-B47E-D02A6D8AD311}"/>
              </a:ext>
            </a:extLst>
          </p:cNvPr>
          <p:cNvSpPr/>
          <p:nvPr/>
        </p:nvSpPr>
        <p:spPr>
          <a:xfrm>
            <a:off x="251520" y="548680"/>
            <a:ext cx="4119333" cy="550920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en-US" sz="4400" dirty="0">
                <a:solidFill>
                  <a:schemeClr val="bg1"/>
                </a:solidFill>
                <a:latin typeface="Calibri" panose="020F0502020204030204" pitchFamily="34" charset="0"/>
                <a:cs typeface="Calibri" panose="020F0502020204030204" pitchFamily="34" charset="0"/>
              </a:rPr>
              <a:t>Home </a:t>
            </a:r>
          </a:p>
          <a:p>
            <a:pPr algn="ctr"/>
            <a:r>
              <a:rPr lang="en-US" sz="4400" dirty="0">
                <a:solidFill>
                  <a:schemeClr val="bg1"/>
                </a:solidFill>
                <a:latin typeface="Calibri" panose="020F0502020204030204" pitchFamily="34" charset="0"/>
                <a:cs typeface="Calibri" panose="020F0502020204030204" pitchFamily="34" charset="0"/>
              </a:rPr>
              <a:t>Wreckers:</a:t>
            </a:r>
          </a:p>
          <a:p>
            <a:pPr marL="571500" indent="-571500">
              <a:buFont typeface="Arial" panose="020B0604020202020204" pitchFamily="34" charset="0"/>
              <a:buChar char="•"/>
            </a:pPr>
            <a:r>
              <a:rPr lang="en-US" sz="4400" dirty="0">
                <a:solidFill>
                  <a:schemeClr val="bg1"/>
                </a:solidFill>
                <a:latin typeface="Calibri" panose="020F0502020204030204" pitchFamily="34" charset="0"/>
                <a:cs typeface="Calibri" panose="020F0502020204030204" pitchFamily="34" charset="0"/>
              </a:rPr>
              <a:t>Adultery</a:t>
            </a:r>
          </a:p>
          <a:p>
            <a:pPr marL="571500" indent="-571500">
              <a:buFont typeface="Arial" panose="020B0604020202020204" pitchFamily="34" charset="0"/>
              <a:buChar char="•"/>
            </a:pPr>
            <a:r>
              <a:rPr lang="en-US" sz="4400" dirty="0">
                <a:solidFill>
                  <a:schemeClr val="bg1"/>
                </a:solidFill>
                <a:latin typeface="Calibri" panose="020F0502020204030204" pitchFamily="34" charset="0"/>
                <a:cs typeface="Calibri" panose="020F0502020204030204" pitchFamily="34" charset="0"/>
              </a:rPr>
              <a:t>Porn</a:t>
            </a:r>
          </a:p>
          <a:p>
            <a:pPr marL="571500" indent="-571500">
              <a:buFont typeface="Arial" panose="020B0604020202020204" pitchFamily="34" charset="0"/>
              <a:buChar char="•"/>
            </a:pPr>
            <a:r>
              <a:rPr lang="en-US" sz="4400" dirty="0">
                <a:solidFill>
                  <a:schemeClr val="bg1"/>
                </a:solidFill>
                <a:latin typeface="Calibri" panose="020F0502020204030204" pitchFamily="34" charset="0"/>
                <a:cs typeface="Calibri" panose="020F0502020204030204" pitchFamily="34" charset="0"/>
              </a:rPr>
              <a:t>Addictions</a:t>
            </a:r>
          </a:p>
          <a:p>
            <a:pPr marL="571500" indent="-571500">
              <a:buFont typeface="Arial" panose="020B0604020202020204" pitchFamily="34" charset="0"/>
              <a:buChar char="•"/>
            </a:pPr>
            <a:r>
              <a:rPr lang="en-US" sz="4400" dirty="0">
                <a:solidFill>
                  <a:schemeClr val="bg1"/>
                </a:solidFill>
                <a:latin typeface="Calibri" panose="020F0502020204030204" pitchFamily="34" charset="0"/>
                <a:cs typeface="Calibri" panose="020F0502020204030204" pitchFamily="34" charset="0"/>
              </a:rPr>
              <a:t>Laziness</a:t>
            </a:r>
          </a:p>
          <a:p>
            <a:pPr marL="571500" indent="-571500">
              <a:buFont typeface="Arial" panose="020B0604020202020204" pitchFamily="34" charset="0"/>
              <a:buChar char="•"/>
            </a:pPr>
            <a:r>
              <a:rPr lang="en-US" sz="4400" dirty="0">
                <a:solidFill>
                  <a:schemeClr val="bg1"/>
                </a:solidFill>
                <a:latin typeface="Calibri" panose="020F0502020204030204" pitchFamily="34" charset="0"/>
                <a:cs typeface="Calibri" panose="020F0502020204030204" pitchFamily="34" charset="0"/>
              </a:rPr>
              <a:t>Over-spending</a:t>
            </a:r>
          </a:p>
          <a:p>
            <a:pPr marL="571500" indent="-571500">
              <a:buFont typeface="Arial" panose="020B0604020202020204" pitchFamily="34" charset="0"/>
              <a:buChar char="•"/>
            </a:pPr>
            <a:r>
              <a:rPr lang="en-US" sz="4400" dirty="0">
                <a:solidFill>
                  <a:schemeClr val="bg1"/>
                </a:solidFill>
                <a:latin typeface="Calibri" panose="020F0502020204030204" pitchFamily="34" charset="0"/>
                <a:cs typeface="Calibri" panose="020F0502020204030204" pitchFamily="34" charset="0"/>
              </a:rPr>
              <a:t>Selfishness</a:t>
            </a:r>
          </a:p>
        </p:txBody>
      </p:sp>
      <p:pic>
        <p:nvPicPr>
          <p:cNvPr id="18434" name="Picture 2" descr="These 4 Behaviours Are “93% Accurate” At Predicting Divorce – M2woman">
            <a:extLst>
              <a:ext uri="{FF2B5EF4-FFF2-40B4-BE49-F238E27FC236}">
                <a16:creationId xmlns:a16="http://schemas.microsoft.com/office/drawing/2014/main" id="{FABDFBE3-239D-4966-BEB9-2472AA8759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38" r="10625"/>
          <a:stretch/>
        </p:blipFill>
        <p:spPr bwMode="auto">
          <a:xfrm>
            <a:off x="4572000" y="3211248"/>
            <a:ext cx="4469746" cy="324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171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ungodliness |">
            <a:extLst>
              <a:ext uri="{FF2B5EF4-FFF2-40B4-BE49-F238E27FC236}">
                <a16:creationId xmlns:a16="http://schemas.microsoft.com/office/drawing/2014/main" id="{776CD03D-90B0-45EE-979F-753D98FA11C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995936" y="263575"/>
            <a:ext cx="3700411" cy="1800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1A015D7-02D4-46EA-B47E-D02A6D8AD311}"/>
              </a:ext>
            </a:extLst>
          </p:cNvPr>
          <p:cNvSpPr/>
          <p:nvPr/>
        </p:nvSpPr>
        <p:spPr>
          <a:xfrm>
            <a:off x="649650" y="620688"/>
            <a:ext cx="1019831" cy="76944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4400" dirty="0">
                <a:solidFill>
                  <a:schemeClr val="bg1"/>
                </a:solidFill>
                <a:latin typeface="Calibri" panose="020F0502020204030204" pitchFamily="34" charset="0"/>
                <a:cs typeface="Calibri" panose="020F0502020204030204" pitchFamily="34" charset="0"/>
              </a:rPr>
              <a:t>Liar</a:t>
            </a:r>
            <a:endParaRPr lang="en-NZ" sz="4400" dirty="0">
              <a:latin typeface="Calibri" panose="020F0502020204030204" pitchFamily="34" charset="0"/>
              <a:cs typeface="Calibri" panose="020F0502020204030204" pitchFamily="34" charset="0"/>
            </a:endParaRPr>
          </a:p>
        </p:txBody>
      </p:sp>
      <p:pic>
        <p:nvPicPr>
          <p:cNvPr id="20482" name="Picture 2" descr="Are You up Against a Pathological Liar? Here's What to Do ASAP ...">
            <a:extLst>
              <a:ext uri="{FF2B5EF4-FFF2-40B4-BE49-F238E27FC236}">
                <a16:creationId xmlns:a16="http://schemas.microsoft.com/office/drawing/2014/main" id="{69DD70F8-C904-44D7-BBD0-C378FBC5E6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04"/>
          <a:stretch/>
        </p:blipFill>
        <p:spPr bwMode="auto">
          <a:xfrm>
            <a:off x="846551" y="2212925"/>
            <a:ext cx="7450897" cy="438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855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ungodliness |">
            <a:extLst>
              <a:ext uri="{FF2B5EF4-FFF2-40B4-BE49-F238E27FC236}">
                <a16:creationId xmlns:a16="http://schemas.microsoft.com/office/drawing/2014/main" id="{776CD03D-90B0-45EE-979F-753D98FA11C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995936" y="263575"/>
            <a:ext cx="3700411" cy="1800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1A015D7-02D4-46EA-B47E-D02A6D8AD311}"/>
              </a:ext>
            </a:extLst>
          </p:cNvPr>
          <p:cNvSpPr/>
          <p:nvPr/>
        </p:nvSpPr>
        <p:spPr>
          <a:xfrm>
            <a:off x="649650" y="620688"/>
            <a:ext cx="1019831" cy="76944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4400" dirty="0">
                <a:solidFill>
                  <a:schemeClr val="bg1"/>
                </a:solidFill>
                <a:latin typeface="Calibri" panose="020F0502020204030204" pitchFamily="34" charset="0"/>
                <a:cs typeface="Calibri" panose="020F0502020204030204" pitchFamily="34" charset="0"/>
              </a:rPr>
              <a:t>Liar</a:t>
            </a:r>
            <a:endParaRPr lang="en-NZ" sz="4400" dirty="0">
              <a:latin typeface="Calibri" panose="020F0502020204030204" pitchFamily="34" charset="0"/>
              <a:cs typeface="Calibri" panose="020F0502020204030204" pitchFamily="34" charset="0"/>
            </a:endParaRPr>
          </a:p>
        </p:txBody>
      </p:sp>
      <p:pic>
        <p:nvPicPr>
          <p:cNvPr id="20482" name="Picture 2" descr="Are You up Against a Pathological Liar? Here's What to Do ASAP ...">
            <a:extLst>
              <a:ext uri="{FF2B5EF4-FFF2-40B4-BE49-F238E27FC236}">
                <a16:creationId xmlns:a16="http://schemas.microsoft.com/office/drawing/2014/main" id="{69DD70F8-C904-44D7-BBD0-C378FBC5E6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04"/>
          <a:stretch/>
        </p:blipFill>
        <p:spPr bwMode="auto">
          <a:xfrm>
            <a:off x="846551" y="2212925"/>
            <a:ext cx="7450897" cy="4381500"/>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Guide to Avoiding Perjury in the Courtroom | Tracey Solicitors">
            <a:extLst>
              <a:ext uri="{FF2B5EF4-FFF2-40B4-BE49-F238E27FC236}">
                <a16:creationId xmlns:a16="http://schemas.microsoft.com/office/drawing/2014/main" id="{93E78F82-924F-49D0-908C-FB2B790E0E4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5157192"/>
            <a:ext cx="3040013" cy="1251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51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A015D7-02D4-46EA-B47E-D02A6D8AD311}"/>
              </a:ext>
            </a:extLst>
          </p:cNvPr>
          <p:cNvSpPr/>
          <p:nvPr/>
        </p:nvSpPr>
        <p:spPr>
          <a:xfrm>
            <a:off x="5255" y="3447720"/>
            <a:ext cx="9144000"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4000" dirty="0">
                <a:solidFill>
                  <a:schemeClr val="bg1"/>
                </a:solidFill>
                <a:latin typeface="Calibri" panose="020F0502020204030204" pitchFamily="34" charset="0"/>
                <a:cs typeface="Calibri" panose="020F0502020204030204" pitchFamily="34" charset="0"/>
              </a:rPr>
              <a:t>The only way to overcome ungodliness:</a:t>
            </a:r>
          </a:p>
        </p:txBody>
      </p:sp>
      <p:pic>
        <p:nvPicPr>
          <p:cNvPr id="22530" name="Picture 2" descr="RightNow Media :: Streaming Video Bible Study : Pursuing Godliness ...">
            <a:extLst>
              <a:ext uri="{FF2B5EF4-FFF2-40B4-BE49-F238E27FC236}">
                <a16:creationId xmlns:a16="http://schemas.microsoft.com/office/drawing/2014/main" id="{22D64E47-ADE3-4DA3-A0EC-90CB8DC1D8C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0" y="15559"/>
            <a:ext cx="9144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846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A015D7-02D4-46EA-B47E-D02A6D8AD311}"/>
              </a:ext>
            </a:extLst>
          </p:cNvPr>
          <p:cNvSpPr/>
          <p:nvPr/>
        </p:nvSpPr>
        <p:spPr>
          <a:xfrm>
            <a:off x="5255" y="3447720"/>
            <a:ext cx="9144000"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4000" dirty="0">
                <a:solidFill>
                  <a:schemeClr val="bg1"/>
                </a:solidFill>
                <a:latin typeface="Calibri" panose="020F0502020204030204" pitchFamily="34" charset="0"/>
                <a:cs typeface="Calibri" panose="020F0502020204030204" pitchFamily="34" charset="0"/>
              </a:rPr>
              <a:t>The only way to overcome ungodliness:</a:t>
            </a:r>
          </a:p>
          <a:p>
            <a:r>
              <a:rPr lang="en-US" sz="4000" dirty="0">
                <a:solidFill>
                  <a:schemeClr val="bg1"/>
                </a:solidFill>
                <a:latin typeface="Calibri" panose="020F0502020204030204" pitchFamily="34" charset="0"/>
                <a:cs typeface="Calibri" panose="020F0502020204030204" pitchFamily="34" charset="0"/>
              </a:rPr>
              <a:t>1. Be righteous before God.</a:t>
            </a:r>
          </a:p>
        </p:txBody>
      </p:sp>
      <p:pic>
        <p:nvPicPr>
          <p:cNvPr id="22530" name="Picture 2" descr="RightNow Media :: Streaming Video Bible Study : Pursuing Godliness ...">
            <a:extLst>
              <a:ext uri="{FF2B5EF4-FFF2-40B4-BE49-F238E27FC236}">
                <a16:creationId xmlns:a16="http://schemas.microsoft.com/office/drawing/2014/main" id="{22D64E47-ADE3-4DA3-A0EC-90CB8DC1D8C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0" y="15559"/>
            <a:ext cx="9144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381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A015D7-02D4-46EA-B47E-D02A6D8AD311}"/>
              </a:ext>
            </a:extLst>
          </p:cNvPr>
          <p:cNvSpPr/>
          <p:nvPr/>
        </p:nvSpPr>
        <p:spPr>
          <a:xfrm>
            <a:off x="5255" y="3447720"/>
            <a:ext cx="9144000"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4000" dirty="0">
                <a:solidFill>
                  <a:schemeClr val="bg1"/>
                </a:solidFill>
                <a:latin typeface="Calibri" panose="020F0502020204030204" pitchFamily="34" charset="0"/>
                <a:cs typeface="Calibri" panose="020F0502020204030204" pitchFamily="34" charset="0"/>
              </a:rPr>
              <a:t>The only way to overcome ungodliness:</a:t>
            </a:r>
          </a:p>
          <a:p>
            <a:pPr marL="742950" indent="-742950">
              <a:buAutoNum type="arabicPeriod"/>
            </a:pPr>
            <a:r>
              <a:rPr lang="en-US" sz="4000" dirty="0">
                <a:solidFill>
                  <a:schemeClr val="bg1"/>
                </a:solidFill>
                <a:latin typeface="Calibri" panose="020F0502020204030204" pitchFamily="34" charset="0"/>
                <a:cs typeface="Calibri" panose="020F0502020204030204" pitchFamily="34" charset="0"/>
              </a:rPr>
              <a:t>Be righteous before God.</a:t>
            </a:r>
          </a:p>
          <a:p>
            <a:pPr marL="742950" indent="-742950">
              <a:buAutoNum type="arabicPeriod"/>
            </a:pPr>
            <a:r>
              <a:rPr lang="en-US" sz="4000" dirty="0">
                <a:solidFill>
                  <a:schemeClr val="bg1"/>
                </a:solidFill>
                <a:latin typeface="Calibri" panose="020F0502020204030204" pitchFamily="34" charset="0"/>
                <a:cs typeface="Calibri" panose="020F0502020204030204" pitchFamily="34" charset="0"/>
              </a:rPr>
              <a:t>Godly Words transform you.</a:t>
            </a:r>
          </a:p>
        </p:txBody>
      </p:sp>
      <p:pic>
        <p:nvPicPr>
          <p:cNvPr id="22530" name="Picture 2" descr="RightNow Media :: Streaming Video Bible Study : Pursuing Godliness ...">
            <a:extLst>
              <a:ext uri="{FF2B5EF4-FFF2-40B4-BE49-F238E27FC236}">
                <a16:creationId xmlns:a16="http://schemas.microsoft.com/office/drawing/2014/main" id="{22D64E47-ADE3-4DA3-A0EC-90CB8DC1D8C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0" y="15559"/>
            <a:ext cx="9144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982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A015D7-02D4-46EA-B47E-D02A6D8AD311}"/>
              </a:ext>
            </a:extLst>
          </p:cNvPr>
          <p:cNvSpPr/>
          <p:nvPr/>
        </p:nvSpPr>
        <p:spPr>
          <a:xfrm>
            <a:off x="5255" y="3447720"/>
            <a:ext cx="9144000" cy="255454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4000" dirty="0">
                <a:solidFill>
                  <a:schemeClr val="bg1"/>
                </a:solidFill>
                <a:latin typeface="Calibri" panose="020F0502020204030204" pitchFamily="34" charset="0"/>
                <a:cs typeface="Calibri" panose="020F0502020204030204" pitchFamily="34" charset="0"/>
              </a:rPr>
              <a:t>The only way to overcome ungodliness:</a:t>
            </a:r>
          </a:p>
          <a:p>
            <a:pPr marL="742950" indent="-742950">
              <a:buAutoNum type="arabicPeriod"/>
            </a:pPr>
            <a:r>
              <a:rPr lang="en-US" sz="4000" dirty="0">
                <a:solidFill>
                  <a:schemeClr val="bg1"/>
                </a:solidFill>
                <a:latin typeface="Calibri" panose="020F0502020204030204" pitchFamily="34" charset="0"/>
                <a:cs typeface="Calibri" panose="020F0502020204030204" pitchFamily="34" charset="0"/>
              </a:rPr>
              <a:t>Be righteous before God.</a:t>
            </a:r>
          </a:p>
          <a:p>
            <a:pPr marL="742950" indent="-742950">
              <a:buFontTx/>
              <a:buAutoNum type="arabicPeriod"/>
            </a:pPr>
            <a:r>
              <a:rPr lang="en-US" sz="4000" dirty="0">
                <a:solidFill>
                  <a:schemeClr val="bg1"/>
                </a:solidFill>
                <a:latin typeface="Calibri" panose="020F0502020204030204" pitchFamily="34" charset="0"/>
                <a:cs typeface="Calibri" panose="020F0502020204030204" pitchFamily="34" charset="0"/>
              </a:rPr>
              <a:t>Godly Words transform you. </a:t>
            </a:r>
          </a:p>
          <a:p>
            <a:pPr marL="742950" indent="-742950">
              <a:buFontTx/>
              <a:buAutoNum type="arabicPeriod"/>
            </a:pPr>
            <a:r>
              <a:rPr lang="en-US" sz="4000" dirty="0">
                <a:solidFill>
                  <a:schemeClr val="bg1"/>
                </a:solidFill>
                <a:latin typeface="Calibri" panose="020F0502020204030204" pitchFamily="34" charset="0"/>
                <a:cs typeface="Calibri" panose="020F0502020204030204" pitchFamily="34" charset="0"/>
              </a:rPr>
              <a:t>Godly people inspire you</a:t>
            </a:r>
          </a:p>
        </p:txBody>
      </p:sp>
      <p:pic>
        <p:nvPicPr>
          <p:cNvPr id="22530" name="Picture 2" descr="RightNow Media :: Streaming Video Bible Study : Pursuing Godliness ...">
            <a:extLst>
              <a:ext uri="{FF2B5EF4-FFF2-40B4-BE49-F238E27FC236}">
                <a16:creationId xmlns:a16="http://schemas.microsoft.com/office/drawing/2014/main" id="{22D64E47-ADE3-4DA3-A0EC-90CB8DC1D8C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0" y="15559"/>
            <a:ext cx="9144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554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A015D7-02D4-46EA-B47E-D02A6D8AD311}"/>
              </a:ext>
            </a:extLst>
          </p:cNvPr>
          <p:cNvSpPr/>
          <p:nvPr/>
        </p:nvSpPr>
        <p:spPr>
          <a:xfrm>
            <a:off x="5255" y="3447720"/>
            <a:ext cx="9144000" cy="31700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4000" dirty="0">
                <a:solidFill>
                  <a:schemeClr val="bg1"/>
                </a:solidFill>
                <a:latin typeface="Calibri" panose="020F0502020204030204" pitchFamily="34" charset="0"/>
                <a:cs typeface="Calibri" panose="020F0502020204030204" pitchFamily="34" charset="0"/>
              </a:rPr>
              <a:t>The only way to overcome ungodliness:</a:t>
            </a:r>
          </a:p>
          <a:p>
            <a:pPr marL="742950" indent="-742950">
              <a:buAutoNum type="arabicPeriod"/>
            </a:pPr>
            <a:r>
              <a:rPr lang="en-US" sz="4000" dirty="0">
                <a:solidFill>
                  <a:schemeClr val="bg1"/>
                </a:solidFill>
                <a:latin typeface="Calibri" panose="020F0502020204030204" pitchFamily="34" charset="0"/>
                <a:cs typeface="Calibri" panose="020F0502020204030204" pitchFamily="34" charset="0"/>
              </a:rPr>
              <a:t>Be righteous before God.</a:t>
            </a:r>
          </a:p>
          <a:p>
            <a:pPr marL="742950" indent="-742950">
              <a:buFontTx/>
              <a:buAutoNum type="arabicPeriod"/>
            </a:pPr>
            <a:r>
              <a:rPr lang="en-US" sz="4000" dirty="0">
                <a:solidFill>
                  <a:schemeClr val="bg1"/>
                </a:solidFill>
                <a:latin typeface="Calibri" panose="020F0502020204030204" pitchFamily="34" charset="0"/>
                <a:cs typeface="Calibri" panose="020F0502020204030204" pitchFamily="34" charset="0"/>
              </a:rPr>
              <a:t>Godly Words transform you. </a:t>
            </a:r>
          </a:p>
          <a:p>
            <a:pPr marL="742950" indent="-742950">
              <a:buFontTx/>
              <a:buAutoNum type="arabicPeriod"/>
            </a:pPr>
            <a:r>
              <a:rPr lang="en-US" sz="4000" dirty="0">
                <a:solidFill>
                  <a:schemeClr val="bg1"/>
                </a:solidFill>
                <a:latin typeface="Calibri" panose="020F0502020204030204" pitchFamily="34" charset="0"/>
                <a:cs typeface="Calibri" panose="020F0502020204030204" pitchFamily="34" charset="0"/>
              </a:rPr>
              <a:t>Godly people inspire you</a:t>
            </a:r>
          </a:p>
          <a:p>
            <a:pPr marL="742950" indent="-742950">
              <a:buFontTx/>
              <a:buAutoNum type="arabicPeriod"/>
            </a:pPr>
            <a:r>
              <a:rPr lang="en-US" sz="4000" dirty="0">
                <a:solidFill>
                  <a:schemeClr val="bg1"/>
                </a:solidFill>
                <a:latin typeface="Calibri" panose="020F0502020204030204" pitchFamily="34" charset="0"/>
                <a:cs typeface="Calibri" panose="020F0502020204030204" pitchFamily="34" charset="0"/>
              </a:rPr>
              <a:t>Godly actions change the world.</a:t>
            </a:r>
          </a:p>
        </p:txBody>
      </p:sp>
      <p:pic>
        <p:nvPicPr>
          <p:cNvPr id="22530" name="Picture 2" descr="RightNow Media :: Streaming Video Bible Study : Pursuing Godliness ...">
            <a:extLst>
              <a:ext uri="{FF2B5EF4-FFF2-40B4-BE49-F238E27FC236}">
                <a16:creationId xmlns:a16="http://schemas.microsoft.com/office/drawing/2014/main" id="{22D64E47-ADE3-4DA3-A0EC-90CB8DC1D8C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0" y="15559"/>
            <a:ext cx="9144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618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A015D7-02D4-46EA-B47E-D02A6D8AD311}"/>
              </a:ext>
            </a:extLst>
          </p:cNvPr>
          <p:cNvSpPr/>
          <p:nvPr/>
        </p:nvSpPr>
        <p:spPr>
          <a:xfrm>
            <a:off x="0" y="74235"/>
            <a:ext cx="9144000" cy="67095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8600" dirty="0">
                <a:solidFill>
                  <a:srgbClr val="FF0000"/>
                </a:solidFill>
                <a:latin typeface="Brush Script MT" panose="03060802040406070304" pitchFamily="66" charset="0"/>
                <a:cs typeface="Calibri" panose="020F0502020204030204" pitchFamily="34" charset="0"/>
              </a:rPr>
              <a:t>I accept full responsibility</a:t>
            </a:r>
          </a:p>
          <a:p>
            <a:pPr algn="ctr"/>
            <a:r>
              <a:rPr lang="en-US" sz="8600" dirty="0">
                <a:solidFill>
                  <a:srgbClr val="FF0000"/>
                </a:solidFill>
                <a:latin typeface="Brush Script MT" panose="03060802040406070304" pitchFamily="66" charset="0"/>
                <a:cs typeface="Calibri" panose="020F0502020204030204" pitchFamily="34" charset="0"/>
              </a:rPr>
              <a:t>For my actions and the actions of those I am accountable for!</a:t>
            </a:r>
          </a:p>
        </p:txBody>
      </p:sp>
    </p:spTree>
    <p:extLst>
      <p:ext uri="{BB962C8B-B14F-4D97-AF65-F5344CB8AC3E}">
        <p14:creationId xmlns:p14="http://schemas.microsoft.com/office/powerpoint/2010/main" val="4052029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9BF6B-47B2-4085-A03C-6E4FB5EA3D14}"/>
              </a:ext>
            </a:extLst>
          </p:cNvPr>
          <p:cNvSpPr>
            <a:spLocks noGrp="1"/>
          </p:cNvSpPr>
          <p:nvPr>
            <p:ph type="title"/>
          </p:nvPr>
        </p:nvSpPr>
        <p:spPr>
          <a:xfrm>
            <a:off x="0" y="0"/>
            <a:ext cx="9144000" cy="1143000"/>
          </a:xfrm>
        </p:spPr>
        <p:style>
          <a:lnRef idx="2">
            <a:schemeClr val="dk1"/>
          </a:lnRef>
          <a:fillRef idx="1">
            <a:schemeClr val="lt1"/>
          </a:fillRef>
          <a:effectRef idx="0">
            <a:schemeClr val="dk1"/>
          </a:effectRef>
          <a:fontRef idx="minor">
            <a:schemeClr val="dk1"/>
          </a:fontRef>
        </p:style>
        <p:txBody>
          <a:bodyPr>
            <a:noAutofit/>
          </a:bodyPr>
          <a:lstStyle/>
          <a:p>
            <a:r>
              <a:rPr lang="en-US" sz="7200" dirty="0"/>
              <a:t>Welcome</a:t>
            </a:r>
            <a:endParaRPr lang="en-NZ" sz="7200" dirty="0"/>
          </a:p>
        </p:txBody>
      </p:sp>
      <p:sp>
        <p:nvSpPr>
          <p:cNvPr id="3" name="Content Placeholder 2">
            <a:extLst>
              <a:ext uri="{FF2B5EF4-FFF2-40B4-BE49-F238E27FC236}">
                <a16:creationId xmlns:a16="http://schemas.microsoft.com/office/drawing/2014/main" id="{82E49067-12E1-457C-9B33-3E2E0BBE0BDF}"/>
              </a:ext>
            </a:extLst>
          </p:cNvPr>
          <p:cNvSpPr>
            <a:spLocks noGrp="1"/>
          </p:cNvSpPr>
          <p:nvPr>
            <p:ph idx="1"/>
          </p:nvPr>
        </p:nvSpPr>
        <p:spPr>
          <a:xfrm>
            <a:off x="0" y="1143000"/>
            <a:ext cx="9144000" cy="5715000"/>
          </a:xfrm>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pPr marL="0" indent="0" algn="ctr">
              <a:buNone/>
            </a:pPr>
            <a:r>
              <a:rPr lang="en-US" sz="4000" dirty="0"/>
              <a:t>Sunday 10 May 2020</a:t>
            </a:r>
          </a:p>
          <a:p>
            <a:pPr algn="ctr"/>
            <a:r>
              <a:rPr lang="en-US" sz="4000" dirty="0"/>
              <a:t>Morningside Church of Christ</a:t>
            </a:r>
          </a:p>
          <a:p>
            <a:pPr marL="0" indent="0" algn="ctr">
              <a:buNone/>
            </a:pPr>
            <a:r>
              <a:rPr lang="en-US" sz="4000" dirty="0"/>
              <a:t>(42 Leslie Ave, Sandringham, Auckland)</a:t>
            </a:r>
          </a:p>
          <a:p>
            <a:endParaRPr lang="en-US" sz="800" dirty="0">
              <a:solidFill>
                <a:srgbClr val="FF0000"/>
              </a:solidFill>
            </a:endParaRPr>
          </a:p>
          <a:p>
            <a:pPr algn="ctr"/>
            <a:r>
              <a:rPr lang="en-US" sz="4000" dirty="0">
                <a:solidFill>
                  <a:srgbClr val="FF0000"/>
                </a:solidFill>
              </a:rPr>
              <a:t>Facebook Live</a:t>
            </a:r>
          </a:p>
          <a:p>
            <a:pPr algn="ctr"/>
            <a:endParaRPr lang="en-US" sz="800" dirty="0"/>
          </a:p>
          <a:p>
            <a:pPr algn="ctr"/>
            <a:r>
              <a:rPr lang="en-US" sz="4000" dirty="0"/>
              <a:t>11am </a:t>
            </a:r>
          </a:p>
          <a:p>
            <a:pPr algn="ctr"/>
            <a:r>
              <a:rPr lang="en-US" sz="4000" dirty="0"/>
              <a:t>6pm</a:t>
            </a:r>
          </a:p>
          <a:p>
            <a:pPr algn="ctr"/>
            <a:r>
              <a:rPr lang="en-US" sz="4000" dirty="0"/>
              <a:t>And Wednesday at 7pm</a:t>
            </a:r>
            <a:endParaRPr lang="en-NZ" sz="4000" dirty="0"/>
          </a:p>
        </p:txBody>
      </p:sp>
    </p:spTree>
    <p:extLst>
      <p:ext uri="{BB962C8B-B14F-4D97-AF65-F5344CB8AC3E}">
        <p14:creationId xmlns:p14="http://schemas.microsoft.com/office/powerpoint/2010/main" val="393744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1DA87C-2B8F-4F44-9892-5484FEB65775}"/>
              </a:ext>
            </a:extLst>
          </p:cNvPr>
          <p:cNvSpPr/>
          <p:nvPr/>
        </p:nvSpPr>
        <p:spPr>
          <a:xfrm>
            <a:off x="0" y="0"/>
            <a:ext cx="4427984" cy="686341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NZ" sz="4000" dirty="0"/>
              <a:t>Colossians 3:5—Therefore consider the members of your earthly body as dead to immorality, impurity, passion, evil desire, and greed, which amounts to idolatry. </a:t>
            </a:r>
            <a:r>
              <a:rPr lang="en-NZ" dirty="0"/>
              <a:t>(NASB95)</a:t>
            </a:r>
          </a:p>
        </p:txBody>
      </p:sp>
      <p:pic>
        <p:nvPicPr>
          <p:cNvPr id="8196" name="Picture 4" descr="I am…Dead to Sin – PARADISE OF TRUTH AND LIBERITY">
            <a:extLst>
              <a:ext uri="{FF2B5EF4-FFF2-40B4-BE49-F238E27FC236}">
                <a16:creationId xmlns:a16="http://schemas.microsoft.com/office/drawing/2014/main" id="{DB5B38CB-8D28-42E7-BB8C-7166C3312F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269" r="7476" b="6164"/>
          <a:stretch/>
        </p:blipFill>
        <p:spPr bwMode="auto">
          <a:xfrm>
            <a:off x="4659278" y="260648"/>
            <a:ext cx="4065754"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9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1DA87C-2B8F-4F44-9892-5484FEB65775}"/>
              </a:ext>
            </a:extLst>
          </p:cNvPr>
          <p:cNvSpPr/>
          <p:nvPr/>
        </p:nvSpPr>
        <p:spPr>
          <a:xfrm>
            <a:off x="0" y="0"/>
            <a:ext cx="4427984" cy="40626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4000" dirty="0"/>
              <a:t>Romans 6:11—Even so consider yourselves to be dead to sin, but alive to God in Christ Jesus.</a:t>
            </a:r>
            <a:r>
              <a:rPr lang="en-US" dirty="0"/>
              <a:t> </a:t>
            </a:r>
            <a:r>
              <a:rPr lang="en-NZ" dirty="0"/>
              <a:t>(NASB95)</a:t>
            </a:r>
          </a:p>
        </p:txBody>
      </p:sp>
      <p:pic>
        <p:nvPicPr>
          <p:cNvPr id="8196" name="Picture 4" descr="I am…Dead to Sin – PARADISE OF TRUTH AND LIBERITY">
            <a:extLst>
              <a:ext uri="{FF2B5EF4-FFF2-40B4-BE49-F238E27FC236}">
                <a16:creationId xmlns:a16="http://schemas.microsoft.com/office/drawing/2014/main" id="{DB5B38CB-8D28-42E7-BB8C-7166C3312F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269" t="11865" r="7476" b="6163"/>
          <a:stretch/>
        </p:blipFill>
        <p:spPr bwMode="auto">
          <a:xfrm>
            <a:off x="6447162" y="799226"/>
            <a:ext cx="1632752" cy="219772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What Does Romans 6:11 Mean?">
            <a:extLst>
              <a:ext uri="{FF2B5EF4-FFF2-40B4-BE49-F238E27FC236}">
                <a16:creationId xmlns:a16="http://schemas.microsoft.com/office/drawing/2014/main" id="{D991CB72-4B3D-4379-AAAE-86622F84796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88" t="16940" r="54932" b="28096"/>
          <a:stretch/>
        </p:blipFill>
        <p:spPr bwMode="auto">
          <a:xfrm>
            <a:off x="4427984" y="908719"/>
            <a:ext cx="1944216" cy="208823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What Does Romans 6:11 Mean?">
            <a:extLst>
              <a:ext uri="{FF2B5EF4-FFF2-40B4-BE49-F238E27FC236}">
                <a16:creationId xmlns:a16="http://schemas.microsoft.com/office/drawing/2014/main" id="{B9F51F65-1024-41C0-80B3-E76F1A47D75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7911" t="16941" r="3393" b="18863"/>
          <a:stretch/>
        </p:blipFill>
        <p:spPr bwMode="auto">
          <a:xfrm>
            <a:off x="3167844" y="4082335"/>
            <a:ext cx="2808311" cy="2776692"/>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Dead to Sin, Alive in Christ">
            <a:extLst>
              <a:ext uri="{FF2B5EF4-FFF2-40B4-BE49-F238E27FC236}">
                <a16:creationId xmlns:a16="http://schemas.microsoft.com/office/drawing/2014/main" id="{71D93B43-F4C2-401D-AD50-0D5F8FD887C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3109"/>
          <a:stretch/>
        </p:blipFill>
        <p:spPr bwMode="auto">
          <a:xfrm>
            <a:off x="5472" y="4062651"/>
            <a:ext cx="3162371" cy="2776693"/>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The Simple Thing That Makes the Happiest People in the World So ...">
            <a:extLst>
              <a:ext uri="{FF2B5EF4-FFF2-40B4-BE49-F238E27FC236}">
                <a16:creationId xmlns:a16="http://schemas.microsoft.com/office/drawing/2014/main" id="{32ADF20E-85D5-4606-ABEB-C799432FF3B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838" r="11636"/>
          <a:stretch/>
        </p:blipFill>
        <p:spPr bwMode="auto">
          <a:xfrm>
            <a:off x="5873406" y="4081308"/>
            <a:ext cx="3270594" cy="2776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892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0746" y="23415"/>
            <a:ext cx="9123254" cy="2901529"/>
          </a:xfrm>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r>
              <a:rPr lang="en-NZ" sz="4000" b="1" dirty="0"/>
              <a:t>1 Timothy 4:7—</a:t>
            </a:r>
            <a:r>
              <a:rPr lang="en-US" sz="4000" b="1" baseline="30000" dirty="0"/>
              <a:t>7 </a:t>
            </a:r>
            <a:r>
              <a:rPr lang="en-US" sz="4000" dirty="0"/>
              <a:t>But </a:t>
            </a:r>
            <a:r>
              <a:rPr lang="en-US" sz="4000" baseline="30000" dirty="0"/>
              <a:t>[a]</a:t>
            </a:r>
            <a:r>
              <a:rPr lang="en-US" sz="4000" dirty="0"/>
              <a:t>have nothing to do with worldly fables fit only for old women. On the other hand, discipline yourself for the purpose of godliness;</a:t>
            </a:r>
            <a:r>
              <a:rPr lang="en-US" dirty="0"/>
              <a:t> </a:t>
            </a:r>
            <a:r>
              <a:rPr lang="en-US" sz="1400" dirty="0"/>
              <a:t>(NASB95) [a]Or </a:t>
            </a:r>
            <a:r>
              <a:rPr lang="en-US" sz="1400" i="1" dirty="0"/>
              <a:t>reject</a:t>
            </a:r>
            <a:endParaRPr lang="en-US" sz="1400" dirty="0"/>
          </a:p>
        </p:txBody>
      </p:sp>
      <p:pic>
        <p:nvPicPr>
          <p:cNvPr id="10" name="Picture 4">
            <a:extLst>
              <a:ext uri="{FF2B5EF4-FFF2-40B4-BE49-F238E27FC236}">
                <a16:creationId xmlns:a16="http://schemas.microsoft.com/office/drawing/2014/main" id="{6C07F26B-B31B-4F18-AA29-E81D79878AED}"/>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8857" t="22003" r="11435" b="11433"/>
          <a:stretch/>
        </p:blipFill>
        <p:spPr bwMode="auto">
          <a:xfrm>
            <a:off x="1470716" y="2961266"/>
            <a:ext cx="6202568" cy="38848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
            <a:ext cx="9144000" cy="2825319"/>
          </a:xfrm>
        </p:spPr>
        <p:style>
          <a:lnRef idx="2">
            <a:schemeClr val="dk1">
              <a:shade val="50000"/>
            </a:schemeClr>
          </a:lnRef>
          <a:fillRef idx="1">
            <a:schemeClr val="dk1"/>
          </a:fillRef>
          <a:effectRef idx="0">
            <a:schemeClr val="dk1"/>
          </a:effectRef>
          <a:fontRef idx="minor">
            <a:schemeClr val="lt1"/>
          </a:fontRef>
        </p:style>
        <p:txBody>
          <a:bodyPr>
            <a:normAutofit fontScale="92500" lnSpcReduction="20000"/>
          </a:bodyPr>
          <a:lstStyle/>
          <a:p>
            <a:pPr marL="137160" lvl="0" indent="0">
              <a:buNone/>
            </a:pPr>
            <a:r>
              <a:rPr lang="en-NZ" sz="4300" b="1" dirty="0">
                <a:latin typeface="Calibri" panose="020F0502020204030204" pitchFamily="34" charset="0"/>
                <a:cs typeface="Calibri" panose="020F0502020204030204" pitchFamily="34" charset="0"/>
              </a:rPr>
              <a:t>1 Timothy 4:8—</a:t>
            </a:r>
            <a:r>
              <a:rPr lang="en-US" sz="4300" b="1" baseline="30000" dirty="0">
                <a:latin typeface="Calibri" panose="020F0502020204030204" pitchFamily="34" charset="0"/>
                <a:cs typeface="Calibri" panose="020F0502020204030204" pitchFamily="34" charset="0"/>
              </a:rPr>
              <a:t>8 </a:t>
            </a:r>
            <a:r>
              <a:rPr lang="en-US" sz="4300" dirty="0">
                <a:latin typeface="Calibri" panose="020F0502020204030204" pitchFamily="34" charset="0"/>
                <a:cs typeface="Calibri" panose="020F0502020204030204" pitchFamily="34" charset="0"/>
              </a:rPr>
              <a:t>for bodily discipline is only of little profit, but godliness is profitable for all things, since it holds promise for the present life and </a:t>
            </a:r>
            <a:r>
              <a:rPr lang="en-US" sz="4300" i="1" dirty="0">
                <a:latin typeface="Calibri" panose="020F0502020204030204" pitchFamily="34" charset="0"/>
                <a:cs typeface="Calibri" panose="020F0502020204030204" pitchFamily="34" charset="0"/>
              </a:rPr>
              <a:t>also</a:t>
            </a:r>
            <a:r>
              <a:rPr lang="en-US" sz="4300" dirty="0">
                <a:latin typeface="Calibri" panose="020F0502020204030204" pitchFamily="34" charset="0"/>
                <a:cs typeface="Calibri" panose="020F0502020204030204" pitchFamily="34" charset="0"/>
              </a:rPr>
              <a:t> for the </a:t>
            </a:r>
            <a:r>
              <a:rPr lang="en-US" sz="4300" i="1" dirty="0">
                <a:latin typeface="Calibri" panose="020F0502020204030204" pitchFamily="34" charset="0"/>
                <a:cs typeface="Calibri" panose="020F0502020204030204" pitchFamily="34" charset="0"/>
              </a:rPr>
              <a:t>life</a:t>
            </a:r>
            <a:r>
              <a:rPr lang="en-US" sz="4300" dirty="0">
                <a:latin typeface="Calibri" panose="020F0502020204030204" pitchFamily="34" charset="0"/>
                <a:cs typeface="Calibri" panose="020F0502020204030204" pitchFamily="34" charset="0"/>
              </a:rPr>
              <a:t> to come. </a:t>
            </a:r>
            <a:r>
              <a:rPr lang="en-US" sz="1700" dirty="0">
                <a:latin typeface="Calibri" panose="020F0502020204030204" pitchFamily="34" charset="0"/>
                <a:cs typeface="Calibri" panose="020F0502020204030204" pitchFamily="34" charset="0"/>
              </a:rPr>
              <a:t>(NASB95)</a:t>
            </a:r>
            <a:endParaRPr lang="en-NZ" sz="1700" dirty="0">
              <a:latin typeface="Calibri" panose="020F0502020204030204" pitchFamily="34" charset="0"/>
              <a:cs typeface="Calibri" panose="020F0502020204030204" pitchFamily="34" charset="0"/>
            </a:endParaRPr>
          </a:p>
        </p:txBody>
      </p:sp>
      <p:pic>
        <p:nvPicPr>
          <p:cNvPr id="2050" name="Picture 2" descr="Photo of a young athletic man exercising in the rain | 20 minute ...">
            <a:extLst>
              <a:ext uri="{FF2B5EF4-FFF2-40B4-BE49-F238E27FC236}">
                <a16:creationId xmlns:a16="http://schemas.microsoft.com/office/drawing/2014/main" id="{4B179987-1413-4197-B769-F61CBA36F554}"/>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17264" b="12517"/>
          <a:stretch/>
        </p:blipFill>
        <p:spPr bwMode="auto">
          <a:xfrm>
            <a:off x="0" y="2825320"/>
            <a:ext cx="9144000" cy="40326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276872"/>
          </a:xfrm>
        </p:spPr>
        <p:style>
          <a:lnRef idx="2">
            <a:schemeClr val="dk1">
              <a:shade val="50000"/>
            </a:schemeClr>
          </a:lnRef>
          <a:fillRef idx="1">
            <a:schemeClr val="dk1"/>
          </a:fillRef>
          <a:effectRef idx="0">
            <a:schemeClr val="dk1"/>
          </a:effectRef>
          <a:fontRef idx="minor">
            <a:schemeClr val="lt1"/>
          </a:fontRef>
        </p:style>
        <p:txBody>
          <a:bodyPr>
            <a:noAutofit/>
          </a:bodyPr>
          <a:lstStyle/>
          <a:p>
            <a:pPr marL="571500" lvl="0" indent="-571500" algn="l">
              <a:buFont typeface="Arial" panose="020B0604020202020204" pitchFamily="34" charset="0"/>
              <a:buChar char="•"/>
            </a:pPr>
            <a:r>
              <a:rPr lang="en-NZ" sz="4000" b="0" dirty="0">
                <a:solidFill>
                  <a:schemeClr val="tx1"/>
                </a:solidFill>
                <a:latin typeface="Calibri" panose="020F0502020204030204" pitchFamily="34" charset="0"/>
                <a:cs typeface="Calibri" panose="020F0502020204030204" pitchFamily="34" charset="0"/>
              </a:rPr>
              <a:t>2 Timothy 3:12—</a:t>
            </a:r>
            <a:r>
              <a:rPr lang="en-US" sz="4000" b="0" baseline="30000" dirty="0">
                <a:effectLst/>
                <a:latin typeface="Calibri" panose="020F0502020204030204" pitchFamily="34" charset="0"/>
                <a:cs typeface="Calibri" panose="020F0502020204030204" pitchFamily="34" charset="0"/>
              </a:rPr>
              <a:t>12 </a:t>
            </a:r>
            <a:r>
              <a:rPr lang="en-US" sz="4000" b="0" dirty="0">
                <a:effectLst/>
                <a:latin typeface="Calibri" panose="020F0502020204030204" pitchFamily="34" charset="0"/>
                <a:cs typeface="Calibri" panose="020F0502020204030204" pitchFamily="34" charset="0"/>
              </a:rPr>
              <a:t>Indeed, all who desire to live godly in Christ Jesus will be persecuted. </a:t>
            </a:r>
            <a:r>
              <a:rPr lang="en-US" sz="1600" b="0" dirty="0">
                <a:effectLst/>
                <a:latin typeface="Calibri" panose="020F0502020204030204" pitchFamily="34" charset="0"/>
                <a:cs typeface="Calibri" panose="020F0502020204030204" pitchFamily="34" charset="0"/>
              </a:rPr>
              <a:t>(NASB95)</a:t>
            </a:r>
            <a:endParaRPr lang="en-NZ" sz="1600" dirty="0">
              <a:solidFill>
                <a:schemeClr val="tx1"/>
              </a:solidFill>
              <a:latin typeface="Calibri" panose="020F0502020204030204" pitchFamily="34" charset="0"/>
              <a:cs typeface="Calibri" panose="020F0502020204030204" pitchFamily="34" charset="0"/>
            </a:endParaRPr>
          </a:p>
        </p:txBody>
      </p:sp>
      <p:pic>
        <p:nvPicPr>
          <p:cNvPr id="3074" name="Picture 2" descr="Christian Persecution: What Can Be Done? | Intellectual Takeout">
            <a:extLst>
              <a:ext uri="{FF2B5EF4-FFF2-40B4-BE49-F238E27FC236}">
                <a16:creationId xmlns:a16="http://schemas.microsoft.com/office/drawing/2014/main" id="{A048FCD9-B136-4B28-BEA2-C1EB45EB03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2276872"/>
            <a:ext cx="9149919" cy="45799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810418"/>
          </a:xfrm>
        </p:spPr>
        <p:style>
          <a:lnRef idx="2">
            <a:schemeClr val="dk1">
              <a:shade val="50000"/>
            </a:schemeClr>
          </a:lnRef>
          <a:fillRef idx="1">
            <a:schemeClr val="dk1"/>
          </a:fillRef>
          <a:effectRef idx="0">
            <a:schemeClr val="dk1"/>
          </a:effectRef>
          <a:fontRef idx="minor">
            <a:schemeClr val="lt1"/>
          </a:fontRef>
        </p:style>
        <p:txBody>
          <a:bodyPr>
            <a:noAutofit/>
          </a:bodyPr>
          <a:lstStyle/>
          <a:p>
            <a:pPr marL="571500" indent="-571500" algn="l">
              <a:buFont typeface="Arial" panose="020B0604020202020204" pitchFamily="34" charset="0"/>
              <a:buChar char="•"/>
            </a:pPr>
            <a:r>
              <a:rPr lang="en-NZ" sz="4000" b="0" dirty="0">
                <a:latin typeface="Calibri" panose="020F0502020204030204" pitchFamily="34" charset="0"/>
                <a:cs typeface="Calibri" panose="020F0502020204030204" pitchFamily="34" charset="0"/>
              </a:rPr>
              <a:t>1 Peter 4:4—</a:t>
            </a:r>
            <a:r>
              <a:rPr lang="en-US" sz="4000" b="0" baseline="30000" dirty="0">
                <a:effectLst/>
                <a:latin typeface="Calibri" panose="020F0502020204030204" pitchFamily="34" charset="0"/>
                <a:cs typeface="Calibri" panose="020F0502020204030204" pitchFamily="34" charset="0"/>
              </a:rPr>
              <a:t>4</a:t>
            </a:r>
            <a:r>
              <a:rPr lang="en-US" sz="4000" b="0" dirty="0">
                <a:effectLst/>
                <a:latin typeface="Calibri" panose="020F0502020204030204" pitchFamily="34" charset="0"/>
                <a:cs typeface="Calibri" panose="020F0502020204030204" pitchFamily="34" charset="0"/>
              </a:rPr>
              <a:t>In </a:t>
            </a:r>
            <a:r>
              <a:rPr lang="en-US" sz="4000" b="0" i="1" dirty="0">
                <a:effectLst/>
                <a:latin typeface="Calibri" panose="020F0502020204030204" pitchFamily="34" charset="0"/>
                <a:cs typeface="Calibri" panose="020F0502020204030204" pitchFamily="34" charset="0"/>
              </a:rPr>
              <a:t>all</a:t>
            </a:r>
            <a:r>
              <a:rPr lang="en-US" sz="4000" b="0" dirty="0">
                <a:effectLst/>
                <a:latin typeface="Calibri" panose="020F0502020204030204" pitchFamily="34" charset="0"/>
                <a:cs typeface="Calibri" panose="020F0502020204030204" pitchFamily="34" charset="0"/>
              </a:rPr>
              <a:t> this, they are surprised that you do not run with </a:t>
            </a:r>
            <a:r>
              <a:rPr lang="en-US" sz="4000" b="0" i="1" dirty="0">
                <a:effectLst/>
                <a:latin typeface="Calibri" panose="020F0502020204030204" pitchFamily="34" charset="0"/>
                <a:cs typeface="Calibri" panose="020F0502020204030204" pitchFamily="34" charset="0"/>
              </a:rPr>
              <a:t>them</a:t>
            </a:r>
            <a:r>
              <a:rPr lang="en-US" sz="4000" b="0" dirty="0">
                <a:effectLst/>
                <a:latin typeface="Calibri" panose="020F0502020204030204" pitchFamily="34" charset="0"/>
                <a:cs typeface="Calibri" panose="020F0502020204030204" pitchFamily="34" charset="0"/>
              </a:rPr>
              <a:t> into the same excesses of dissipation, and they malign </a:t>
            </a:r>
            <a:r>
              <a:rPr lang="en-US" sz="4000" b="0" i="1" dirty="0">
                <a:effectLst/>
                <a:latin typeface="Calibri" panose="020F0502020204030204" pitchFamily="34" charset="0"/>
                <a:cs typeface="Calibri" panose="020F0502020204030204" pitchFamily="34" charset="0"/>
              </a:rPr>
              <a:t>you</a:t>
            </a:r>
            <a:r>
              <a:rPr lang="en-US" sz="4000" b="0" dirty="0">
                <a:effectLst/>
                <a:latin typeface="Calibri" panose="020F0502020204030204" pitchFamily="34" charset="0"/>
                <a:cs typeface="Calibri" panose="020F0502020204030204" pitchFamily="34" charset="0"/>
              </a:rPr>
              <a:t>; </a:t>
            </a:r>
            <a:r>
              <a:rPr lang="en-US" sz="1600" b="0" dirty="0">
                <a:effectLst/>
                <a:latin typeface="Calibri" panose="020F0502020204030204" pitchFamily="34" charset="0"/>
                <a:cs typeface="Calibri" panose="020F0502020204030204" pitchFamily="34" charset="0"/>
              </a:rPr>
              <a:t>(NASB95)</a:t>
            </a:r>
            <a:endParaRPr lang="en-NZ" sz="1600" b="0" dirty="0">
              <a:latin typeface="Calibri" panose="020F0502020204030204" pitchFamily="34" charset="0"/>
              <a:cs typeface="Calibri" panose="020F0502020204030204" pitchFamily="34" charset="0"/>
            </a:endParaRPr>
          </a:p>
        </p:txBody>
      </p:sp>
      <p:pic>
        <p:nvPicPr>
          <p:cNvPr id="4098" name="Picture 2" descr="1 Peter 4:4-5 | 1 peter, Books of the bible, Faith scripture">
            <a:extLst>
              <a:ext uri="{FF2B5EF4-FFF2-40B4-BE49-F238E27FC236}">
                <a16:creationId xmlns:a16="http://schemas.microsoft.com/office/drawing/2014/main" id="{365086AB-7CF2-4A75-A921-BECFE03F096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3292"/>
          <a:stretch/>
        </p:blipFill>
        <p:spPr bwMode="auto">
          <a:xfrm>
            <a:off x="19788" y="2810418"/>
            <a:ext cx="9124212" cy="40475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8" y="7459"/>
            <a:ext cx="4726834" cy="6857999"/>
          </a:xfrm>
        </p:spPr>
        <p:style>
          <a:lnRef idx="2">
            <a:schemeClr val="dk1">
              <a:shade val="50000"/>
            </a:schemeClr>
          </a:lnRef>
          <a:fillRef idx="1">
            <a:schemeClr val="dk1"/>
          </a:fillRef>
          <a:effectRef idx="0">
            <a:schemeClr val="dk1"/>
          </a:effectRef>
          <a:fontRef idx="minor">
            <a:schemeClr val="lt1"/>
          </a:fontRef>
        </p:style>
        <p:txBody>
          <a:bodyPr>
            <a:noAutofit/>
          </a:bodyPr>
          <a:lstStyle/>
          <a:p>
            <a:pPr lvl="0"/>
            <a:r>
              <a:rPr lang="en-NZ" sz="4000" b="1" dirty="0"/>
              <a:t>Romans 5:6—</a:t>
            </a:r>
            <a:r>
              <a:rPr lang="en-US" sz="4000" b="1" baseline="30000" dirty="0"/>
              <a:t>6 </a:t>
            </a:r>
            <a:r>
              <a:rPr lang="en-US" sz="4000" dirty="0"/>
              <a:t>For while we were still helpless, at the right time Christ died for the ungodly. </a:t>
            </a:r>
            <a:r>
              <a:rPr lang="en-US" sz="1600" dirty="0"/>
              <a:t>(NASB95)</a:t>
            </a:r>
            <a:endParaRPr lang="en-NZ" sz="1600" b="1" dirty="0"/>
          </a:p>
        </p:txBody>
      </p:sp>
      <p:pic>
        <p:nvPicPr>
          <p:cNvPr id="5" name="Picture 2" descr="Jesus Christ, The Son Of God In A Crown Of Thorns On His Head ...">
            <a:extLst>
              <a:ext uri="{FF2B5EF4-FFF2-40B4-BE49-F238E27FC236}">
                <a16:creationId xmlns:a16="http://schemas.microsoft.com/office/drawing/2014/main" id="{4F181C36-4559-45B6-950D-8054FB1DFA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6835" y="94320"/>
            <a:ext cx="4417166" cy="66693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0" y="1"/>
            <a:ext cx="4716016" cy="6857999"/>
          </a:xfrm>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pPr marL="137160" indent="0">
              <a:buNone/>
            </a:pPr>
            <a:r>
              <a:rPr lang="en-NZ" sz="4000" dirty="0"/>
              <a:t>1 Peter 2:24—</a:t>
            </a:r>
            <a:r>
              <a:rPr lang="en-US" sz="4000" b="1" baseline="30000" dirty="0"/>
              <a:t>24</a:t>
            </a:r>
            <a:r>
              <a:rPr lang="en-US" sz="4000" dirty="0"/>
              <a:t>and He Himself </a:t>
            </a:r>
            <a:r>
              <a:rPr lang="en-US" sz="4000" baseline="30000" dirty="0"/>
              <a:t>[a]</a:t>
            </a:r>
            <a:r>
              <a:rPr lang="en-US" sz="4000" dirty="0"/>
              <a:t>bore our sins in His body on the </a:t>
            </a:r>
            <a:r>
              <a:rPr lang="en-US" sz="4000" baseline="30000" dirty="0"/>
              <a:t>[b]</a:t>
            </a:r>
            <a:r>
              <a:rPr lang="en-US" sz="4000" dirty="0"/>
              <a:t>cross, so that we might die to </a:t>
            </a:r>
            <a:r>
              <a:rPr lang="en-US" sz="4000" baseline="30000" dirty="0"/>
              <a:t>[c]</a:t>
            </a:r>
            <a:r>
              <a:rPr lang="en-US" sz="4000" dirty="0"/>
              <a:t>sin and live to righteousness; for by His </a:t>
            </a:r>
            <a:r>
              <a:rPr lang="en-US" sz="4000" baseline="30000" dirty="0"/>
              <a:t>[d]</a:t>
            </a:r>
            <a:r>
              <a:rPr lang="en-US" sz="4000" dirty="0"/>
              <a:t>wounds you were healed. </a:t>
            </a:r>
            <a:r>
              <a:rPr lang="en-US" sz="1600" dirty="0"/>
              <a:t>(NASB95) [a]Or </a:t>
            </a:r>
            <a:r>
              <a:rPr lang="en-US" sz="1600" i="1" dirty="0"/>
              <a:t>carried...up to the cross</a:t>
            </a:r>
            <a:r>
              <a:rPr lang="en-US" sz="1600" dirty="0"/>
              <a:t> [b]Lit </a:t>
            </a:r>
            <a:r>
              <a:rPr lang="en-US" sz="1600" i="1" dirty="0"/>
              <a:t>wood</a:t>
            </a:r>
            <a:r>
              <a:rPr lang="en-US" sz="1600" dirty="0"/>
              <a:t> [c]Lit </a:t>
            </a:r>
            <a:r>
              <a:rPr lang="en-US" sz="1600" i="1" dirty="0"/>
              <a:t>sins</a:t>
            </a:r>
            <a:r>
              <a:rPr lang="en-US" sz="1600" dirty="0"/>
              <a:t> [d]Lit </a:t>
            </a:r>
            <a:r>
              <a:rPr lang="en-US" sz="1600" i="1" dirty="0"/>
              <a:t>wound</a:t>
            </a:r>
            <a:r>
              <a:rPr lang="en-US" sz="1600" dirty="0"/>
              <a:t>; or </a:t>
            </a:r>
            <a:r>
              <a:rPr lang="en-US" sz="1600" i="1" dirty="0"/>
              <a:t>welt</a:t>
            </a:r>
            <a:endParaRPr lang="en-US" sz="1600" dirty="0"/>
          </a:p>
        </p:txBody>
      </p:sp>
      <p:pic>
        <p:nvPicPr>
          <p:cNvPr id="6146" name="Picture 2" descr="Jesus Christ, The Son Of God In A Crown Of Thorns On His Head ...">
            <a:extLst>
              <a:ext uri="{FF2B5EF4-FFF2-40B4-BE49-F238E27FC236}">
                <a16:creationId xmlns:a16="http://schemas.microsoft.com/office/drawing/2014/main" id="{63683981-2A39-48E3-A0C4-8DB4E74F23A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726834" y="94320"/>
            <a:ext cx="4417166"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346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8D3F40-22EC-439E-95DD-90703BEC4E25}"/>
              </a:ext>
            </a:extLst>
          </p:cNvPr>
          <p:cNvSpPr>
            <a:spLocks noGrp="1"/>
          </p:cNvSpPr>
          <p:nvPr>
            <p:ph sz="half" idx="1"/>
          </p:nvPr>
        </p:nvSpPr>
        <p:spPr>
          <a:xfrm>
            <a:off x="0" y="0"/>
            <a:ext cx="4860032" cy="6857999"/>
          </a:xfrm>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pPr marL="137160" indent="0">
              <a:buNone/>
            </a:pPr>
            <a:r>
              <a:rPr lang="en-US" sz="4000" dirty="0"/>
              <a:t>Romans 6:4—</a:t>
            </a:r>
            <a:r>
              <a:rPr lang="en-US" sz="4000" b="1" baseline="30000" dirty="0"/>
              <a:t>4</a:t>
            </a:r>
            <a:r>
              <a:rPr lang="en-US" sz="4000" dirty="0"/>
              <a:t>Therefore we have been buried with Him through baptism into death, so that as Christ was raised from the dead through the glory of the Father, so we too might walk in newness of life.</a:t>
            </a:r>
            <a:r>
              <a:rPr lang="en-NZ" sz="4000" dirty="0"/>
              <a:t> </a:t>
            </a:r>
            <a:r>
              <a:rPr lang="en-NZ" sz="1600" dirty="0"/>
              <a:t>(NASB95)</a:t>
            </a:r>
            <a:endParaRPr lang="en-US" dirty="0"/>
          </a:p>
        </p:txBody>
      </p:sp>
      <p:pic>
        <p:nvPicPr>
          <p:cNvPr id="7170" name="Picture 2" descr="Furtick Fakery – Spontaneously Suspicious Baptisms – Coercion Code ...">
            <a:extLst>
              <a:ext uri="{FF2B5EF4-FFF2-40B4-BE49-F238E27FC236}">
                <a16:creationId xmlns:a16="http://schemas.microsoft.com/office/drawing/2014/main" id="{A5004873-0CDC-4053-A480-468CEA7A0279}"/>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1451" r="26257"/>
          <a:stretch/>
        </p:blipFill>
        <p:spPr bwMode="auto">
          <a:xfrm>
            <a:off x="4860032" y="-39834"/>
            <a:ext cx="4283968" cy="6877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295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0766" y="3071183"/>
            <a:ext cx="7432722" cy="3094121"/>
          </a:xfrm>
        </p:spPr>
        <p:style>
          <a:lnRef idx="2">
            <a:schemeClr val="dk1">
              <a:shade val="50000"/>
            </a:schemeClr>
          </a:lnRef>
          <a:fillRef idx="1">
            <a:schemeClr val="dk1"/>
          </a:fillRef>
          <a:effectRef idx="0">
            <a:schemeClr val="dk1"/>
          </a:effectRef>
          <a:fontRef idx="minor">
            <a:schemeClr val="lt1"/>
          </a:fontRef>
        </p:style>
        <p:txBody>
          <a:bodyPr anchor="t">
            <a:normAutofit fontScale="90000"/>
          </a:bodyPr>
          <a:lstStyle/>
          <a:p>
            <a:pPr algn="l"/>
            <a:r>
              <a:rPr lang="en-US" sz="7200" dirty="0"/>
              <a:t>Add Godliness, Too. </a:t>
            </a:r>
            <a:endParaRPr lang="en-NZ" sz="7000" dirty="0"/>
          </a:p>
        </p:txBody>
      </p:sp>
      <p:sp>
        <p:nvSpPr>
          <p:cNvPr id="3" name="Subtitle 2"/>
          <p:cNvSpPr>
            <a:spLocks noGrp="1"/>
          </p:cNvSpPr>
          <p:nvPr>
            <p:ph type="subTitle" idx="1"/>
          </p:nvPr>
        </p:nvSpPr>
        <p:spPr>
          <a:xfrm>
            <a:off x="740766" y="1553518"/>
            <a:ext cx="7432721" cy="1281733"/>
          </a:xfrm>
        </p:spPr>
        <p:txBody>
          <a:bodyPr anchor="b">
            <a:normAutofit/>
          </a:bodyPr>
          <a:lstStyle/>
          <a:p>
            <a:pPr algn="l"/>
            <a:r>
              <a:rPr lang="en-NZ" sz="4400" b="1" dirty="0"/>
              <a:t>2 Peter 1:7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style>
          <a:lnRef idx="2">
            <a:schemeClr val="accent6">
              <a:shade val="50000"/>
            </a:schemeClr>
          </a:lnRef>
          <a:fillRef idx="1">
            <a:schemeClr val="accent6"/>
          </a:fillRef>
          <a:effectRef idx="0">
            <a:schemeClr val="accent6"/>
          </a:effectRef>
          <a:fontRef idx="minor">
            <a:schemeClr val="lt1"/>
          </a:fontRef>
        </p:style>
        <p:txBody>
          <a:bodyPr>
            <a:noAutofit/>
          </a:bodyPr>
          <a:lstStyle/>
          <a:p>
            <a:r>
              <a:rPr lang="en-NZ" sz="8800" dirty="0"/>
              <a:t>2 Peter 1:3-4</a:t>
            </a:r>
          </a:p>
        </p:txBody>
      </p:sp>
      <p:sp>
        <p:nvSpPr>
          <p:cNvPr id="3" name="Content Placeholder 2"/>
          <p:cNvSpPr>
            <a:spLocks noGrp="1"/>
          </p:cNvSpPr>
          <p:nvPr>
            <p:ph idx="1"/>
          </p:nvPr>
        </p:nvSpPr>
        <p:spPr>
          <a:xfrm>
            <a:off x="0" y="1600200"/>
            <a:ext cx="9144000" cy="5257800"/>
          </a:xfrm>
        </p:spPr>
        <p:style>
          <a:lnRef idx="2">
            <a:schemeClr val="dk1">
              <a:shade val="50000"/>
            </a:schemeClr>
          </a:lnRef>
          <a:fillRef idx="1">
            <a:schemeClr val="dk1"/>
          </a:fillRef>
          <a:effectRef idx="0">
            <a:schemeClr val="dk1"/>
          </a:effectRef>
          <a:fontRef idx="minor">
            <a:schemeClr val="lt1"/>
          </a:fontRef>
        </p:style>
        <p:txBody>
          <a:bodyPr>
            <a:normAutofit fontScale="92500" lnSpcReduction="10000"/>
          </a:bodyPr>
          <a:lstStyle/>
          <a:p>
            <a:pPr>
              <a:buNone/>
            </a:pPr>
            <a:r>
              <a:rPr lang="en-NZ" sz="3200" dirty="0">
                <a:solidFill>
                  <a:schemeClr val="tx1"/>
                </a:solidFill>
              </a:rPr>
              <a:t>3 </a:t>
            </a:r>
            <a:r>
              <a:rPr lang="en-NZ" sz="4000" dirty="0">
                <a:solidFill>
                  <a:schemeClr val="tx1"/>
                </a:solidFill>
              </a:rPr>
              <a:t>His divine power has given us everything we need for life and godliness through our knowledge of him who called us by his own glory and goodness. 4Through these he has given us his very great and precious promises, so that through them you may participate in the divine nature and escape the corruption in the world caused by evil desires.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2">
            <a:schemeClr val="accent6">
              <a:shade val="50000"/>
            </a:schemeClr>
          </a:lnRef>
          <a:fillRef idx="1">
            <a:schemeClr val="accent6"/>
          </a:fillRef>
          <a:effectRef idx="0">
            <a:schemeClr val="accent6"/>
          </a:effectRef>
          <a:fontRef idx="minor">
            <a:schemeClr val="lt1"/>
          </a:fontRef>
        </p:style>
        <p:txBody>
          <a:bodyPr>
            <a:noAutofit/>
          </a:bodyPr>
          <a:lstStyle/>
          <a:p>
            <a:r>
              <a:rPr lang="en-NZ" sz="8800" dirty="0"/>
              <a:t>2 Peter 1:5-7</a:t>
            </a:r>
          </a:p>
        </p:txBody>
      </p:sp>
      <p:sp>
        <p:nvSpPr>
          <p:cNvPr id="3" name="Content Placeholder 2"/>
          <p:cNvSpPr>
            <a:spLocks noGrp="1"/>
          </p:cNvSpPr>
          <p:nvPr>
            <p:ph idx="1"/>
          </p:nvPr>
        </p:nvSpPr>
        <p:spPr>
          <a:xfrm>
            <a:off x="26684" y="1052736"/>
            <a:ext cx="9144000" cy="5805264"/>
          </a:xfrm>
        </p:spPr>
        <p:style>
          <a:lnRef idx="2">
            <a:schemeClr val="dk1">
              <a:shade val="50000"/>
            </a:schemeClr>
          </a:lnRef>
          <a:fillRef idx="1">
            <a:schemeClr val="dk1"/>
          </a:fillRef>
          <a:effectRef idx="0">
            <a:schemeClr val="dk1"/>
          </a:effectRef>
          <a:fontRef idx="minor">
            <a:schemeClr val="lt1"/>
          </a:fontRef>
        </p:style>
        <p:txBody>
          <a:bodyPr>
            <a:noAutofit/>
          </a:bodyPr>
          <a:lstStyle/>
          <a:p>
            <a:pPr>
              <a:buNone/>
            </a:pPr>
            <a:r>
              <a:rPr lang="en-NZ" sz="3600" dirty="0"/>
              <a:t>5 For this very reason, make every effort</a:t>
            </a:r>
          </a:p>
          <a:p>
            <a:pPr>
              <a:buNone/>
            </a:pPr>
            <a:r>
              <a:rPr lang="en-NZ" sz="3600" dirty="0"/>
              <a:t>			    to add to your </a:t>
            </a:r>
            <a:r>
              <a:rPr lang="en-NZ" sz="3600" i="1" dirty="0"/>
              <a:t>faith</a:t>
            </a:r>
            <a:r>
              <a:rPr lang="en-NZ" sz="3600" dirty="0"/>
              <a:t> </a:t>
            </a:r>
          </a:p>
          <a:p>
            <a:pPr>
              <a:buNone/>
            </a:pPr>
            <a:r>
              <a:rPr lang="en-NZ" sz="3600" dirty="0"/>
              <a:t>			   			      goodness; </a:t>
            </a:r>
          </a:p>
          <a:p>
            <a:pPr>
              <a:buNone/>
            </a:pPr>
            <a:r>
              <a:rPr lang="en-NZ" sz="3600" dirty="0"/>
              <a:t>		        and to goodness, </a:t>
            </a:r>
            <a:r>
              <a:rPr lang="en-NZ" sz="3600" i="1" dirty="0"/>
              <a:t>knowledge</a:t>
            </a:r>
            <a:r>
              <a:rPr lang="en-NZ" sz="3600" dirty="0"/>
              <a:t>;</a:t>
            </a:r>
          </a:p>
          <a:p>
            <a:pPr>
              <a:buNone/>
            </a:pPr>
            <a:r>
              <a:rPr lang="en-NZ" sz="3600" dirty="0"/>
              <a:t>         6 and to knowledge, </a:t>
            </a:r>
            <a:r>
              <a:rPr lang="en-NZ" sz="3600" i="1" dirty="0"/>
              <a:t>self-control</a:t>
            </a:r>
            <a:r>
              <a:rPr lang="en-NZ" sz="3600" dirty="0"/>
              <a:t>;</a:t>
            </a:r>
          </a:p>
          <a:p>
            <a:pPr>
              <a:buNone/>
            </a:pPr>
            <a:r>
              <a:rPr lang="en-NZ" sz="3600" dirty="0"/>
              <a:t>   	        and to self-control, </a:t>
            </a:r>
            <a:r>
              <a:rPr lang="en-NZ" sz="3600" i="1" dirty="0"/>
              <a:t>perseverance</a:t>
            </a:r>
            <a:r>
              <a:rPr lang="en-NZ" sz="3600" dirty="0"/>
              <a:t>;</a:t>
            </a:r>
          </a:p>
          <a:p>
            <a:pPr>
              <a:buNone/>
            </a:pPr>
            <a:r>
              <a:rPr lang="en-NZ" sz="3600" dirty="0"/>
              <a:t>		 and to perseverance, </a:t>
            </a:r>
            <a:r>
              <a:rPr lang="en-NZ" sz="3600" b="1" i="1" u="sng" dirty="0">
                <a:solidFill>
                  <a:srgbClr val="FFC000"/>
                </a:solidFill>
              </a:rPr>
              <a:t>godliness</a:t>
            </a:r>
            <a:r>
              <a:rPr lang="en-NZ" sz="3600" dirty="0"/>
              <a:t>;</a:t>
            </a:r>
          </a:p>
          <a:p>
            <a:pPr>
              <a:buNone/>
            </a:pPr>
            <a:r>
              <a:rPr lang="en-NZ" sz="3600" dirty="0"/>
              <a:t>	        7 and to godliness, </a:t>
            </a:r>
            <a:r>
              <a:rPr lang="en-NZ" sz="3600" i="1" dirty="0"/>
              <a:t>brotherly kindness</a:t>
            </a:r>
            <a:r>
              <a:rPr lang="en-NZ" sz="3600" dirty="0"/>
              <a:t>; </a:t>
            </a:r>
          </a:p>
          <a:p>
            <a:pPr>
              <a:buNone/>
            </a:pPr>
            <a:r>
              <a:rPr lang="en-NZ" sz="3400" dirty="0"/>
              <a:t>and to brotherly kindness,</a:t>
            </a:r>
            <a:r>
              <a:rPr lang="en-NZ" sz="3600" dirty="0"/>
              <a:t> </a:t>
            </a:r>
            <a:r>
              <a:rPr lang="en-NZ" sz="3600" i="1" dirty="0"/>
              <a:t>love</a:t>
            </a:r>
            <a:r>
              <a:rPr lang="en-NZ" sz="3600" dirty="0"/>
              <a:t>.</a:t>
            </a:r>
          </a:p>
        </p:txBody>
      </p:sp>
    </p:spTree>
    <p:extLst>
      <p:ext uri="{BB962C8B-B14F-4D97-AF65-F5344CB8AC3E}">
        <p14:creationId xmlns:p14="http://schemas.microsoft.com/office/powerpoint/2010/main" val="2834426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0"/>
            <a:ext cx="3779912" cy="6857999"/>
          </a:xfrm>
        </p:spPr>
        <p:style>
          <a:lnRef idx="2">
            <a:schemeClr val="dk1">
              <a:shade val="50000"/>
            </a:schemeClr>
          </a:lnRef>
          <a:fillRef idx="1">
            <a:schemeClr val="dk1"/>
          </a:fillRef>
          <a:effectRef idx="0">
            <a:schemeClr val="dk1"/>
          </a:effectRef>
          <a:fontRef idx="minor">
            <a:schemeClr val="lt1"/>
          </a:fontRef>
        </p:style>
        <p:txBody>
          <a:bodyPr>
            <a:normAutofit fontScale="85000" lnSpcReduction="10000"/>
          </a:bodyPr>
          <a:lstStyle/>
          <a:p>
            <a:pPr marL="137160" indent="0">
              <a:buNone/>
            </a:pPr>
            <a:r>
              <a:rPr lang="en-NZ" sz="4000" b="1" dirty="0"/>
              <a:t>2 Peter 1:3—</a:t>
            </a:r>
            <a:r>
              <a:rPr lang="en-US" sz="4000" b="1" baseline="30000" dirty="0"/>
              <a:t>3</a:t>
            </a:r>
            <a:r>
              <a:rPr lang="en-US" sz="4000" dirty="0"/>
              <a:t>seeing that His divine power has granted to us everything pertaining to life and </a:t>
            </a:r>
            <a:r>
              <a:rPr lang="en-US" sz="4000" b="1" u="sng" dirty="0"/>
              <a:t>godliness</a:t>
            </a:r>
            <a:r>
              <a:rPr lang="en-US" sz="4000" dirty="0"/>
              <a:t>, through the true knowledge of Him who called us </a:t>
            </a:r>
            <a:r>
              <a:rPr lang="en-US" sz="4000" baseline="30000" dirty="0"/>
              <a:t>[a]</a:t>
            </a:r>
            <a:r>
              <a:rPr lang="en-US" sz="4000" dirty="0"/>
              <a:t>by His own glory and </a:t>
            </a:r>
            <a:r>
              <a:rPr lang="en-US" sz="4000" baseline="30000" dirty="0"/>
              <a:t>[b]</a:t>
            </a:r>
            <a:r>
              <a:rPr lang="en-US" sz="4000" dirty="0"/>
              <a:t>excellence.</a:t>
            </a:r>
            <a:r>
              <a:rPr lang="en-US" dirty="0"/>
              <a:t> </a:t>
            </a:r>
            <a:r>
              <a:rPr lang="en-US" sz="1600" dirty="0"/>
              <a:t>(NASB95) [a]Or </a:t>
            </a:r>
            <a:r>
              <a:rPr lang="en-US" sz="1600" i="1" dirty="0"/>
              <a:t>to</a:t>
            </a:r>
            <a:r>
              <a:rPr lang="en-US" sz="1600" dirty="0"/>
              <a:t> [b]Or </a:t>
            </a:r>
            <a:r>
              <a:rPr lang="en-US" sz="1600" i="1" dirty="0"/>
              <a:t>virtue</a:t>
            </a:r>
            <a:endParaRPr lang="en-US" sz="1600" dirty="0"/>
          </a:p>
        </p:txBody>
      </p:sp>
      <p:pic>
        <p:nvPicPr>
          <p:cNvPr id="5" name="Content Placeholder 4" descr="g1.png"/>
          <p:cNvPicPr>
            <a:picLocks noGrp="1" noChangeAspect="1"/>
          </p:cNvPicPr>
          <p:nvPr>
            <p:ph sz="half" idx="2"/>
          </p:nvPr>
        </p:nvPicPr>
        <p:blipFill>
          <a:blip r:embed="rId2" cstate="print"/>
          <a:stretch>
            <a:fillRect/>
          </a:stretch>
        </p:blipFill>
        <p:spPr>
          <a:xfrm>
            <a:off x="3812811" y="955568"/>
            <a:ext cx="5336198" cy="4946861"/>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222613" cy="6957392"/>
          </a:xfrm>
        </p:spPr>
        <p:style>
          <a:lnRef idx="2">
            <a:schemeClr val="dk1">
              <a:shade val="50000"/>
            </a:schemeClr>
          </a:lnRef>
          <a:fillRef idx="1">
            <a:schemeClr val="dk1"/>
          </a:fillRef>
          <a:effectRef idx="0">
            <a:schemeClr val="dk1"/>
          </a:effectRef>
          <a:fontRef idx="minor">
            <a:schemeClr val="lt1"/>
          </a:fontRef>
        </p:style>
        <p:txBody>
          <a:bodyPr>
            <a:noAutofit/>
          </a:bodyPr>
          <a:lstStyle/>
          <a:p>
            <a:pPr algn="l"/>
            <a:r>
              <a:rPr lang="en-NZ" sz="4000" dirty="0">
                <a:solidFill>
                  <a:schemeClr val="tx1"/>
                </a:solidFill>
                <a:latin typeface="Calibri" panose="020F0502020204030204" pitchFamily="34" charset="0"/>
                <a:cs typeface="Calibri" panose="020F0502020204030204" pitchFamily="34" charset="0"/>
              </a:rPr>
              <a:t>Luke 2:36-38—</a:t>
            </a:r>
            <a:r>
              <a:rPr lang="en-US" sz="4000" baseline="30000" dirty="0">
                <a:effectLst/>
                <a:latin typeface="Calibri" panose="020F0502020204030204" pitchFamily="34" charset="0"/>
                <a:cs typeface="Calibri" panose="020F0502020204030204" pitchFamily="34" charset="0"/>
              </a:rPr>
              <a:t>36</a:t>
            </a:r>
            <a:r>
              <a:rPr lang="en-US" sz="4000" b="0" dirty="0">
                <a:effectLst/>
                <a:latin typeface="Calibri" panose="020F0502020204030204" pitchFamily="34" charset="0"/>
                <a:cs typeface="Calibri" panose="020F0502020204030204" pitchFamily="34" charset="0"/>
              </a:rPr>
              <a:t>And there was a prophetess, </a:t>
            </a:r>
            <a:r>
              <a:rPr lang="en-US" sz="4000" b="0" baseline="30000" dirty="0">
                <a:effectLst/>
                <a:latin typeface="Calibri" panose="020F0502020204030204" pitchFamily="34" charset="0"/>
                <a:cs typeface="Calibri" panose="020F0502020204030204" pitchFamily="34" charset="0"/>
              </a:rPr>
              <a:t>[a]</a:t>
            </a:r>
            <a:r>
              <a:rPr lang="en-US" sz="4000" b="0" dirty="0">
                <a:effectLst/>
                <a:latin typeface="Calibri" panose="020F0502020204030204" pitchFamily="34" charset="0"/>
                <a:cs typeface="Calibri" panose="020F0502020204030204" pitchFamily="34" charset="0"/>
              </a:rPr>
              <a:t>Anna the daughter of Phanuel, of the tribe of Asher. She was advanced in </a:t>
            </a:r>
            <a:r>
              <a:rPr lang="en-US" sz="4000" b="0" baseline="30000" dirty="0">
                <a:effectLst/>
                <a:latin typeface="Calibri" panose="020F0502020204030204" pitchFamily="34" charset="0"/>
                <a:cs typeface="Calibri" panose="020F0502020204030204" pitchFamily="34" charset="0"/>
              </a:rPr>
              <a:t>[b]</a:t>
            </a:r>
            <a:r>
              <a:rPr lang="en-US" sz="4000" b="0" dirty="0">
                <a:effectLst/>
                <a:latin typeface="Calibri" panose="020F0502020204030204" pitchFamily="34" charset="0"/>
                <a:cs typeface="Calibri" panose="020F0502020204030204" pitchFamily="34" charset="0"/>
              </a:rPr>
              <a:t>years and had lived with </a:t>
            </a:r>
            <a:r>
              <a:rPr lang="en-US" sz="4000" b="0" i="1" dirty="0">
                <a:effectLst/>
                <a:latin typeface="Calibri" panose="020F0502020204030204" pitchFamily="34" charset="0"/>
                <a:cs typeface="Calibri" panose="020F0502020204030204" pitchFamily="34" charset="0"/>
              </a:rPr>
              <a:t>her</a:t>
            </a:r>
            <a:r>
              <a:rPr lang="en-US" sz="4000" b="0" dirty="0">
                <a:effectLst/>
                <a:latin typeface="Calibri" panose="020F0502020204030204" pitchFamily="34" charset="0"/>
                <a:cs typeface="Calibri" panose="020F0502020204030204" pitchFamily="34" charset="0"/>
              </a:rPr>
              <a:t> husband seven years after her </a:t>
            </a:r>
            <a:r>
              <a:rPr lang="en-US" sz="4000" b="0" baseline="30000" dirty="0">
                <a:effectLst/>
                <a:latin typeface="Calibri" panose="020F0502020204030204" pitchFamily="34" charset="0"/>
                <a:cs typeface="Calibri" panose="020F0502020204030204" pitchFamily="34" charset="0"/>
              </a:rPr>
              <a:t>[c]</a:t>
            </a:r>
            <a:r>
              <a:rPr lang="en-US" sz="4000" b="0" dirty="0">
                <a:effectLst/>
                <a:latin typeface="Calibri" panose="020F0502020204030204" pitchFamily="34" charset="0"/>
                <a:cs typeface="Calibri" panose="020F0502020204030204" pitchFamily="34" charset="0"/>
              </a:rPr>
              <a:t>marriage, </a:t>
            </a:r>
            <a:endParaRPr lang="en-NZ" sz="4000" dirty="0">
              <a:solidFill>
                <a:schemeClr val="tx1"/>
              </a:solidFill>
              <a:latin typeface="Calibri" panose="020F0502020204030204" pitchFamily="34" charset="0"/>
              <a:cs typeface="Calibri" panose="020F0502020204030204" pitchFamily="34" charset="0"/>
            </a:endParaRPr>
          </a:p>
        </p:txBody>
      </p:sp>
      <p:pic>
        <p:nvPicPr>
          <p:cNvPr id="4" name="Content Placeholder 3" descr="g7.png"/>
          <p:cNvPicPr>
            <a:picLocks noGrp="1" noChangeAspect="1"/>
          </p:cNvPicPr>
          <p:nvPr>
            <p:ph idx="1"/>
          </p:nvPr>
        </p:nvPicPr>
        <p:blipFill rotWithShape="1">
          <a:blip r:embed="rId2" cstate="print"/>
          <a:srcRect r="26359"/>
          <a:stretch/>
        </p:blipFill>
        <p:spPr>
          <a:xfrm>
            <a:off x="5245522" y="5049"/>
            <a:ext cx="3921387" cy="68580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222613" cy="6957392"/>
          </a:xfrm>
        </p:spPr>
        <p:style>
          <a:lnRef idx="2">
            <a:schemeClr val="dk1">
              <a:shade val="50000"/>
            </a:schemeClr>
          </a:lnRef>
          <a:fillRef idx="1">
            <a:schemeClr val="dk1"/>
          </a:fillRef>
          <a:effectRef idx="0">
            <a:schemeClr val="dk1"/>
          </a:effectRef>
          <a:fontRef idx="minor">
            <a:schemeClr val="lt1"/>
          </a:fontRef>
        </p:style>
        <p:txBody>
          <a:bodyPr>
            <a:noAutofit/>
          </a:bodyPr>
          <a:lstStyle/>
          <a:p>
            <a:pPr algn="l"/>
            <a:r>
              <a:rPr lang="en-NZ" sz="4000" dirty="0">
                <a:solidFill>
                  <a:schemeClr val="tx1"/>
                </a:solidFill>
                <a:latin typeface="Calibri" panose="020F0502020204030204" pitchFamily="34" charset="0"/>
                <a:cs typeface="Calibri" panose="020F0502020204030204" pitchFamily="34" charset="0"/>
              </a:rPr>
              <a:t>Luke 2:36-38—</a:t>
            </a:r>
            <a:br>
              <a:rPr lang="en-NZ" sz="4000" dirty="0">
                <a:solidFill>
                  <a:schemeClr val="tx1"/>
                </a:solidFill>
                <a:latin typeface="Calibri" panose="020F0502020204030204" pitchFamily="34" charset="0"/>
                <a:cs typeface="Calibri" panose="020F0502020204030204" pitchFamily="34" charset="0"/>
              </a:rPr>
            </a:br>
            <a:r>
              <a:rPr lang="en-US" sz="4000" baseline="30000" dirty="0">
                <a:effectLst/>
                <a:latin typeface="Calibri" panose="020F0502020204030204" pitchFamily="34" charset="0"/>
                <a:cs typeface="Calibri" panose="020F0502020204030204" pitchFamily="34" charset="0"/>
              </a:rPr>
              <a:t>37</a:t>
            </a:r>
            <a:r>
              <a:rPr lang="en-US" sz="4000" b="0" dirty="0">
                <a:effectLst/>
                <a:latin typeface="Calibri" panose="020F0502020204030204" pitchFamily="34" charset="0"/>
                <a:cs typeface="Calibri" panose="020F0502020204030204" pitchFamily="34" charset="0"/>
              </a:rPr>
              <a:t>and then as a widow to the age of eighty-four. She never left the temple, serving night and day with fastings and prayers. </a:t>
            </a:r>
            <a:endParaRPr lang="en-NZ" sz="4000" dirty="0">
              <a:solidFill>
                <a:schemeClr val="tx1"/>
              </a:solidFill>
              <a:latin typeface="Calibri" panose="020F0502020204030204" pitchFamily="34" charset="0"/>
              <a:cs typeface="Calibri" panose="020F0502020204030204" pitchFamily="34" charset="0"/>
            </a:endParaRPr>
          </a:p>
        </p:txBody>
      </p:sp>
      <p:pic>
        <p:nvPicPr>
          <p:cNvPr id="4" name="Content Placeholder 3" descr="g7.png"/>
          <p:cNvPicPr>
            <a:picLocks noGrp="1" noChangeAspect="1"/>
          </p:cNvPicPr>
          <p:nvPr>
            <p:ph idx="1"/>
          </p:nvPr>
        </p:nvPicPr>
        <p:blipFill rotWithShape="1">
          <a:blip r:embed="rId2" cstate="print"/>
          <a:srcRect r="26359"/>
          <a:stretch/>
        </p:blipFill>
        <p:spPr>
          <a:xfrm>
            <a:off x="5245522" y="5049"/>
            <a:ext cx="3921387" cy="6858000"/>
          </a:xfrm>
        </p:spPr>
      </p:pic>
    </p:spTree>
    <p:extLst>
      <p:ext uri="{BB962C8B-B14F-4D97-AF65-F5344CB8AC3E}">
        <p14:creationId xmlns:p14="http://schemas.microsoft.com/office/powerpoint/2010/main" val="29681871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2">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5319</TotalTime>
  <Words>989</Words>
  <Application>Microsoft Office PowerPoint</Application>
  <PresentationFormat>On-screen Show (4:3)</PresentationFormat>
  <Paragraphs>87</Paragraphs>
  <Slides>38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Book Antiqua</vt:lpstr>
      <vt:lpstr>Brush Script MT</vt:lpstr>
      <vt:lpstr>Calibri</vt:lpstr>
      <vt:lpstr>Lucida Sans</vt:lpstr>
      <vt:lpstr>Wingdings</vt:lpstr>
      <vt:lpstr>Wingdings 2</vt:lpstr>
      <vt:lpstr>Wingdings 3</vt:lpstr>
      <vt:lpstr>Apex</vt:lpstr>
      <vt:lpstr>PowerPoint Presentation</vt:lpstr>
      <vt:lpstr>PowerPoint Presentation</vt:lpstr>
      <vt:lpstr>Welcome</vt:lpstr>
      <vt:lpstr>Add Godliness, Too. </vt:lpstr>
      <vt:lpstr>2 Peter 1:3-4</vt:lpstr>
      <vt:lpstr>2 Peter 1:5-7</vt:lpstr>
      <vt:lpstr>PowerPoint Presentation</vt:lpstr>
      <vt:lpstr>Luke 2:36-38—36And there was a prophetess, [a]Anna the daughter of Phanuel, of the tribe of Asher. She was advanced in [b]years and had lived with her husband seven years after her [c]marriage, </vt:lpstr>
      <vt:lpstr>Luke 2:36-38— 37and then as a widow to the age of eighty-four. She never left the temple, serving night and day with fastings and prayers. </vt:lpstr>
      <vt:lpstr>Luke 2:36-38— 38At that very [d]moment she came up and began giving thanks to God, and continued to speak of Him to all those who were looking for the redemption of Jerusalem. (NASB95) [a]Or Hannah [b]Lit days [c]Lit virginity [d]Lit hour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Timothy 3:12—12 Indeed, all who desire to live godly in Christ Jesus will be persecuted. (NASB95)</vt:lpstr>
      <vt:lpstr>1 Peter 4:4—4In all this, they are surprised that you do not run with them into the same excesses of dissipation, and they malign you; (NASB95)</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Knowledge</dc:title>
  <dc:creator>John</dc:creator>
  <cp:lastModifiedBy>John Staiger</cp:lastModifiedBy>
  <cp:revision>44</cp:revision>
  <dcterms:created xsi:type="dcterms:W3CDTF">2014-12-06T05:49:35Z</dcterms:created>
  <dcterms:modified xsi:type="dcterms:W3CDTF">2020-05-09T22:07:37Z</dcterms:modified>
</cp:coreProperties>
</file>