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22" r:id="rId3"/>
    <p:sldId id="320" r:id="rId4"/>
    <p:sldId id="256" r:id="rId5"/>
    <p:sldId id="257" r:id="rId6"/>
    <p:sldId id="290" r:id="rId7"/>
    <p:sldId id="291" r:id="rId8"/>
    <p:sldId id="292" r:id="rId9"/>
    <p:sldId id="295" r:id="rId10"/>
    <p:sldId id="296" r:id="rId11"/>
    <p:sldId id="297" r:id="rId12"/>
    <p:sldId id="298" r:id="rId13"/>
    <p:sldId id="299" r:id="rId14"/>
    <p:sldId id="300" r:id="rId15"/>
    <p:sldId id="303" r:id="rId16"/>
    <p:sldId id="302" r:id="rId17"/>
    <p:sldId id="318" r:id="rId18"/>
    <p:sldId id="278" r:id="rId19"/>
    <p:sldId id="301" r:id="rId20"/>
    <p:sldId id="307" r:id="rId21"/>
    <p:sldId id="308" r:id="rId22"/>
    <p:sldId id="306" r:id="rId23"/>
    <p:sldId id="309" r:id="rId24"/>
    <p:sldId id="316" r:id="rId25"/>
    <p:sldId id="319" r:id="rId26"/>
    <p:sldId id="317" r:id="rId27"/>
    <p:sldId id="310" r:id="rId28"/>
    <p:sldId id="311" r:id="rId29"/>
    <p:sldId id="313" r:id="rId30"/>
    <p:sldId id="312" r:id="rId31"/>
    <p:sldId id="314" r:id="rId32"/>
    <p:sldId id="262" r:id="rId33"/>
    <p:sldId id="315" r:id="rId34"/>
    <p:sldId id="264" r:id="rId35"/>
    <p:sldId id="32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4FE7B219-FE96-4520-BB01-53AAB49D8B9E}" type="datetimeFigureOut">
              <a:rPr lang="en-NZ" smtClean="0"/>
              <a:t>16/05/2020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FE7B219-FE96-4520-BB01-53AAB49D8B9E}" type="datetimeFigureOut">
              <a:rPr lang="en-NZ" smtClean="0"/>
              <a:t>16/05/2020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FE7B219-FE96-4520-BB01-53AAB49D8B9E}" type="datetimeFigureOut">
              <a:rPr lang="en-NZ" smtClean="0"/>
              <a:t>16/05/2020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FE7B219-FE96-4520-BB01-53AAB49D8B9E}" type="datetimeFigureOut">
              <a:rPr lang="en-NZ" smtClean="0"/>
              <a:t>16/05/2020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7B219-FE96-4520-BB01-53AAB49D8B9E}" type="datetimeFigureOut">
              <a:rPr lang="en-NZ" smtClean="0"/>
              <a:t>16/05/2020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4FE7B219-FE96-4520-BB01-53AAB49D8B9E}" type="datetimeFigureOut">
              <a:rPr lang="en-NZ" smtClean="0"/>
              <a:t>16/05/2020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FE7B219-FE96-4520-BB01-53AAB49D8B9E}" type="datetimeFigureOut">
              <a:rPr lang="en-NZ" smtClean="0"/>
              <a:t>16/05/2020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4FE7B219-FE96-4520-BB01-53AAB49D8B9E}" type="datetimeFigureOut">
              <a:rPr lang="en-NZ" smtClean="0"/>
              <a:t>16/05/2020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7B219-FE96-4520-BB01-53AAB49D8B9E}" type="datetimeFigureOut">
              <a:rPr lang="en-NZ" smtClean="0"/>
              <a:t>16/05/2020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7B219-FE96-4520-BB01-53AAB49D8B9E}" type="datetimeFigureOut">
              <a:rPr lang="en-NZ" smtClean="0"/>
              <a:t>16/05/2020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7B219-FE96-4520-BB01-53AAB49D8B9E}" type="datetimeFigureOut">
              <a:rPr lang="en-NZ" smtClean="0"/>
              <a:t>16/05/2020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CFA434-CF5D-468B-BE8C-4FB113927EEF}" type="slidenum">
              <a:rPr lang="en-NZ" smtClean="0"/>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7B219-FE96-4520-BB01-53AAB49D8B9E}" type="datetimeFigureOut">
              <a:rPr lang="en-NZ" smtClean="0"/>
              <a:t>16/05/2020</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FA434-CF5D-468B-BE8C-4FB113927EEF}"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85A3B99-EB2F-4BAB-AB64-F6E13F957339}"/>
              </a:ext>
            </a:extLst>
          </p:cNvPr>
          <p:cNvSpPr txBox="1">
            <a:spLocks/>
          </p:cNvSpPr>
          <p:nvPr/>
        </p:nvSpPr>
        <p:spPr>
          <a:xfrm>
            <a:off x="628650" y="742122"/>
            <a:ext cx="7886700" cy="56719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“Add Love, Too.</a:t>
            </a:r>
            <a:r>
              <a:rPr lang="en-NZ" dirty="0"/>
              <a:t>”</a:t>
            </a:r>
            <a:endParaRPr lang="en-US" dirty="0"/>
          </a:p>
          <a:p>
            <a:endParaRPr lang="en-US" dirty="0"/>
          </a:p>
          <a:p>
            <a:r>
              <a:rPr lang="en-NZ" dirty="0"/>
              <a:t>John Staiger</a:t>
            </a:r>
          </a:p>
          <a:p>
            <a:endParaRPr lang="en-NZ" dirty="0"/>
          </a:p>
          <a:p>
            <a:r>
              <a:rPr lang="en-NZ" dirty="0"/>
              <a:t>For Morningside Church of Christ </a:t>
            </a:r>
          </a:p>
          <a:p>
            <a:endParaRPr lang="en-NZ" dirty="0"/>
          </a:p>
          <a:p>
            <a:r>
              <a:rPr lang="en-NZ" dirty="0"/>
              <a:t>Sunday 17 May 2020</a:t>
            </a:r>
          </a:p>
          <a:p>
            <a:endParaRPr lang="en-NZ" dirty="0"/>
          </a:p>
          <a:p>
            <a:r>
              <a:rPr lang="en-NZ" dirty="0"/>
              <a:t>AM Sermon</a:t>
            </a:r>
          </a:p>
          <a:p>
            <a:endParaRPr lang="en-NZ" dirty="0"/>
          </a:p>
          <a:p>
            <a:r>
              <a:rPr lang="en-NZ" dirty="0"/>
              <a:t>Broadcast from home of Gavin and Colleen de </a:t>
            </a:r>
            <a:r>
              <a:rPr lang="en-NZ" dirty="0" err="1"/>
              <a:t>Steur</a:t>
            </a:r>
            <a:endParaRPr lang="en-NZ" dirty="0"/>
          </a:p>
        </p:txBody>
      </p:sp>
    </p:spTree>
    <p:extLst>
      <p:ext uri="{BB962C8B-B14F-4D97-AF65-F5344CB8AC3E}">
        <p14:creationId xmlns:p14="http://schemas.microsoft.com/office/powerpoint/2010/main" val="61351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282286" y="5624945"/>
            <a:ext cx="6809994"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do what I say!</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83919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86885" y="5621451"/>
            <a:ext cx="7164288"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don’t expect me to change!</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174932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86885" y="5621451"/>
            <a:ext cx="7251174"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satisfy my wants and needs!</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2263742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86885" y="5621451"/>
            <a:ext cx="7251174"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love me!</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125398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The Unconditional Love - Love Movie Text Png - Free Transparent ...">
            <a:extLst>
              <a:ext uri="{FF2B5EF4-FFF2-40B4-BE49-F238E27FC236}">
                <a16:creationId xmlns:a16="http://schemas.microsoft.com/office/drawing/2014/main" id="{CC26503A-95E4-49D0-A244-F4C8C7BDB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703" t="24337" r="21318" b="48864"/>
          <a:stretch/>
        </p:blipFill>
        <p:spPr bwMode="auto">
          <a:xfrm>
            <a:off x="0" y="11974"/>
            <a:ext cx="9144000" cy="1576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2051720" y="1625305"/>
            <a:ext cx="7078706" cy="2900997"/>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a:bodyPr>
          <a:lstStyle/>
          <a:p>
            <a:pPr marL="0" indent="0" algn="ctr">
              <a:lnSpc>
                <a:spcPct val="90000"/>
              </a:lnSpc>
              <a:spcBef>
                <a:spcPts val="1000"/>
              </a:spcBef>
              <a:buNone/>
            </a:pPr>
            <a:r>
              <a:rPr lang="en-US" sz="4000" dirty="0">
                <a:solidFill>
                  <a:schemeClr val="tx1"/>
                </a:solidFill>
              </a:rPr>
              <a:t>Beyond… </a:t>
            </a:r>
          </a:p>
          <a:p>
            <a:pPr marL="0" indent="0" algn="ctr">
              <a:lnSpc>
                <a:spcPct val="90000"/>
              </a:lnSpc>
              <a:spcBef>
                <a:spcPts val="1000"/>
              </a:spcBef>
              <a:buNone/>
            </a:pPr>
            <a:r>
              <a:rPr lang="en-US" sz="4000" dirty="0">
                <a:solidFill>
                  <a:schemeClr val="tx1"/>
                </a:solidFill>
              </a:rPr>
              <a:t>Hollywood</a:t>
            </a:r>
          </a:p>
          <a:p>
            <a:pPr marL="0" indent="0" algn="ctr">
              <a:lnSpc>
                <a:spcPct val="90000"/>
              </a:lnSpc>
              <a:spcBef>
                <a:spcPts val="1000"/>
              </a:spcBef>
              <a:buNone/>
            </a:pPr>
            <a:r>
              <a:rPr lang="en-US" sz="4000" dirty="0">
                <a:solidFill>
                  <a:schemeClr val="tx1"/>
                </a:solidFill>
              </a:rPr>
              <a:t>Today’s definition of </a:t>
            </a:r>
          </a:p>
          <a:p>
            <a:pPr marL="0" indent="0" algn="ctr">
              <a:lnSpc>
                <a:spcPct val="90000"/>
              </a:lnSpc>
              <a:spcBef>
                <a:spcPts val="1000"/>
              </a:spcBef>
              <a:buNone/>
            </a:pPr>
            <a:r>
              <a:rPr lang="en-US" sz="4000" dirty="0">
                <a:solidFill>
                  <a:schemeClr val="tx1"/>
                </a:solidFill>
              </a:rPr>
              <a:t>Love is sex and short-lived Romance</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13574" y="1625304"/>
            <a:ext cx="2038146" cy="290099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dirty="0">
                <a:solidFill>
                  <a:schemeClr val="bg1"/>
                </a:solidFill>
                <a:latin typeface="+mj-lt"/>
                <a:ea typeface="+mj-ea"/>
                <a:cs typeface="+mj-cs"/>
              </a:rPr>
              <a:t>Love—</a:t>
            </a:r>
            <a:br>
              <a:rPr lang="en-US" dirty="0">
                <a:solidFill>
                  <a:schemeClr val="bg1"/>
                </a:solidFill>
                <a:latin typeface="+mj-lt"/>
                <a:ea typeface="+mj-ea"/>
                <a:cs typeface="+mj-cs"/>
              </a:rPr>
            </a:br>
            <a:r>
              <a:rPr lang="en-US" dirty="0">
                <a:solidFill>
                  <a:schemeClr val="bg1"/>
                </a:solidFill>
                <a:latin typeface="+mj-lt"/>
                <a:ea typeface="+mj-ea"/>
                <a:cs typeface="+mj-cs"/>
              </a:rPr>
              <a:t>As </a:t>
            </a:r>
          </a:p>
          <a:p>
            <a:pPr algn="l">
              <a:lnSpc>
                <a:spcPct val="90000"/>
              </a:lnSpc>
            </a:pPr>
            <a:r>
              <a:rPr lang="en-US" dirty="0">
                <a:solidFill>
                  <a:schemeClr val="bg1"/>
                </a:solidFill>
                <a:latin typeface="+mj-lt"/>
                <a:ea typeface="+mj-ea"/>
                <a:cs typeface="+mj-cs"/>
              </a:rPr>
              <a:t>defined </a:t>
            </a:r>
          </a:p>
          <a:p>
            <a:pPr algn="l">
              <a:lnSpc>
                <a:spcPct val="90000"/>
              </a:lnSpc>
            </a:pPr>
            <a:r>
              <a:rPr lang="en-US" dirty="0">
                <a:solidFill>
                  <a:schemeClr val="bg1"/>
                </a:solidFill>
                <a:latin typeface="+mj-lt"/>
                <a:ea typeface="+mj-ea"/>
                <a:cs typeface="+mj-cs"/>
              </a:rPr>
              <a:t>by </a:t>
            </a:r>
          </a:p>
          <a:p>
            <a:pPr algn="l">
              <a:lnSpc>
                <a:spcPct val="90000"/>
              </a:lnSpc>
            </a:pPr>
            <a:r>
              <a:rPr lang="en-US" dirty="0">
                <a:solidFill>
                  <a:schemeClr val="bg1"/>
                </a:solidFill>
                <a:latin typeface="+mj-lt"/>
                <a:ea typeface="+mj-ea"/>
                <a:cs typeface="+mj-cs"/>
              </a:rPr>
              <a:t>God</a:t>
            </a:r>
          </a:p>
        </p:txBody>
      </p:sp>
      <p:pic>
        <p:nvPicPr>
          <p:cNvPr id="12290" name="Picture 2" descr="BBC Radio 4 - Beyond Today - Downloads">
            <a:extLst>
              <a:ext uri="{FF2B5EF4-FFF2-40B4-BE49-F238E27FC236}">
                <a16:creationId xmlns:a16="http://schemas.microsoft.com/office/drawing/2014/main" id="{7BB64A9F-81DE-473C-80ED-7AC94BB179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293" b="45631"/>
          <a:stretch/>
        </p:blipFill>
        <p:spPr bwMode="auto">
          <a:xfrm>
            <a:off x="13574" y="4816044"/>
            <a:ext cx="9144000" cy="183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657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The Unconditional Love - Love Movie Text Png - Free Transparent ...">
            <a:extLst>
              <a:ext uri="{FF2B5EF4-FFF2-40B4-BE49-F238E27FC236}">
                <a16:creationId xmlns:a16="http://schemas.microsoft.com/office/drawing/2014/main" id="{CC26503A-95E4-49D0-A244-F4C8C7BDB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703" t="24337" r="21318" b="48864"/>
          <a:stretch/>
        </p:blipFill>
        <p:spPr bwMode="auto">
          <a:xfrm>
            <a:off x="0" y="11974"/>
            <a:ext cx="9144000" cy="1576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2051720" y="1625305"/>
            <a:ext cx="7078706" cy="2900997"/>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4000" dirty="0">
                <a:solidFill>
                  <a:schemeClr val="tx1"/>
                </a:solidFill>
              </a:rPr>
              <a:t>Beyond… </a:t>
            </a:r>
          </a:p>
          <a:p>
            <a:pPr marL="0" indent="0" algn="ctr">
              <a:lnSpc>
                <a:spcPct val="90000"/>
              </a:lnSpc>
              <a:spcBef>
                <a:spcPts val="1000"/>
              </a:spcBef>
              <a:buNone/>
            </a:pPr>
            <a:r>
              <a:rPr lang="en-US" sz="4000" dirty="0">
                <a:solidFill>
                  <a:schemeClr val="tx1"/>
                </a:solidFill>
              </a:rPr>
              <a:t>Trying to fulfill</a:t>
            </a:r>
          </a:p>
          <a:p>
            <a:pPr marL="0" indent="0" algn="ctr">
              <a:lnSpc>
                <a:spcPct val="90000"/>
              </a:lnSpc>
              <a:spcBef>
                <a:spcPts val="1000"/>
              </a:spcBef>
              <a:buNone/>
            </a:pPr>
            <a:r>
              <a:rPr lang="en-US" sz="4000" dirty="0">
                <a:solidFill>
                  <a:schemeClr val="tx1"/>
                </a:solidFill>
              </a:rPr>
              <a:t>Today’s temporary </a:t>
            </a:r>
          </a:p>
          <a:p>
            <a:pPr marL="0" indent="0" algn="ctr">
              <a:lnSpc>
                <a:spcPct val="90000"/>
              </a:lnSpc>
              <a:spcBef>
                <a:spcPts val="1000"/>
              </a:spcBef>
              <a:buNone/>
            </a:pPr>
            <a:r>
              <a:rPr lang="en-US" sz="4000" dirty="0">
                <a:solidFill>
                  <a:schemeClr val="tx1"/>
                </a:solidFill>
              </a:rPr>
              <a:t>Needs and Wants.</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13574" y="1625304"/>
            <a:ext cx="2038146" cy="290099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dirty="0">
                <a:solidFill>
                  <a:schemeClr val="bg1"/>
                </a:solidFill>
                <a:latin typeface="+mj-lt"/>
                <a:ea typeface="+mj-ea"/>
                <a:cs typeface="+mj-cs"/>
              </a:rPr>
              <a:t>Love—</a:t>
            </a:r>
            <a:br>
              <a:rPr lang="en-US" dirty="0">
                <a:solidFill>
                  <a:schemeClr val="bg1"/>
                </a:solidFill>
                <a:latin typeface="+mj-lt"/>
                <a:ea typeface="+mj-ea"/>
                <a:cs typeface="+mj-cs"/>
              </a:rPr>
            </a:br>
            <a:r>
              <a:rPr lang="en-US" dirty="0">
                <a:solidFill>
                  <a:schemeClr val="bg1"/>
                </a:solidFill>
                <a:latin typeface="+mj-lt"/>
                <a:ea typeface="+mj-ea"/>
                <a:cs typeface="+mj-cs"/>
              </a:rPr>
              <a:t>As </a:t>
            </a:r>
          </a:p>
          <a:p>
            <a:pPr algn="l">
              <a:lnSpc>
                <a:spcPct val="90000"/>
              </a:lnSpc>
            </a:pPr>
            <a:r>
              <a:rPr lang="en-US" dirty="0">
                <a:solidFill>
                  <a:schemeClr val="bg1"/>
                </a:solidFill>
                <a:latin typeface="+mj-lt"/>
                <a:ea typeface="+mj-ea"/>
                <a:cs typeface="+mj-cs"/>
              </a:rPr>
              <a:t>defined </a:t>
            </a:r>
          </a:p>
          <a:p>
            <a:pPr algn="l">
              <a:lnSpc>
                <a:spcPct val="90000"/>
              </a:lnSpc>
            </a:pPr>
            <a:r>
              <a:rPr lang="en-US" dirty="0">
                <a:solidFill>
                  <a:schemeClr val="bg1"/>
                </a:solidFill>
                <a:latin typeface="+mj-lt"/>
                <a:ea typeface="+mj-ea"/>
                <a:cs typeface="+mj-cs"/>
              </a:rPr>
              <a:t>by </a:t>
            </a:r>
          </a:p>
          <a:p>
            <a:pPr algn="l">
              <a:lnSpc>
                <a:spcPct val="90000"/>
              </a:lnSpc>
            </a:pPr>
            <a:r>
              <a:rPr lang="en-US" dirty="0">
                <a:solidFill>
                  <a:schemeClr val="bg1"/>
                </a:solidFill>
                <a:latin typeface="+mj-lt"/>
                <a:ea typeface="+mj-ea"/>
                <a:cs typeface="+mj-cs"/>
              </a:rPr>
              <a:t>God</a:t>
            </a:r>
          </a:p>
        </p:txBody>
      </p:sp>
      <p:pic>
        <p:nvPicPr>
          <p:cNvPr id="12290" name="Picture 2" descr="BBC Radio 4 - Beyond Today - Downloads">
            <a:extLst>
              <a:ext uri="{FF2B5EF4-FFF2-40B4-BE49-F238E27FC236}">
                <a16:creationId xmlns:a16="http://schemas.microsoft.com/office/drawing/2014/main" id="{7BB64A9F-81DE-473C-80ED-7AC94BB179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293" b="45631"/>
          <a:stretch/>
        </p:blipFill>
        <p:spPr bwMode="auto">
          <a:xfrm>
            <a:off x="13574" y="4816044"/>
            <a:ext cx="9144000" cy="183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46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The Unconditional Love - Love Movie Text Png - Free Transparent ...">
            <a:extLst>
              <a:ext uri="{FF2B5EF4-FFF2-40B4-BE49-F238E27FC236}">
                <a16:creationId xmlns:a16="http://schemas.microsoft.com/office/drawing/2014/main" id="{CC26503A-95E4-49D0-A244-F4C8C7BDB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703" t="24337" r="21318" b="48864"/>
          <a:stretch/>
        </p:blipFill>
        <p:spPr bwMode="auto">
          <a:xfrm>
            <a:off x="0" y="11974"/>
            <a:ext cx="9144000" cy="1576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2051720" y="1625305"/>
            <a:ext cx="7078706" cy="2900997"/>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4000" dirty="0">
                <a:solidFill>
                  <a:schemeClr val="tx1"/>
                </a:solidFill>
              </a:rPr>
              <a:t>Beyond… </a:t>
            </a:r>
          </a:p>
          <a:p>
            <a:pPr marL="0" indent="0" algn="ctr">
              <a:lnSpc>
                <a:spcPct val="90000"/>
              </a:lnSpc>
              <a:spcBef>
                <a:spcPts val="1000"/>
              </a:spcBef>
              <a:buNone/>
            </a:pPr>
            <a:r>
              <a:rPr lang="en-US" sz="4000" dirty="0">
                <a:solidFill>
                  <a:schemeClr val="tx1"/>
                </a:solidFill>
              </a:rPr>
              <a:t>Trying to adjust  </a:t>
            </a:r>
          </a:p>
          <a:p>
            <a:pPr marL="0" indent="0" algn="ctr">
              <a:lnSpc>
                <a:spcPct val="90000"/>
              </a:lnSpc>
              <a:spcBef>
                <a:spcPts val="1000"/>
              </a:spcBef>
              <a:buNone/>
            </a:pPr>
            <a:r>
              <a:rPr lang="en-US" sz="4000" dirty="0">
                <a:solidFill>
                  <a:schemeClr val="tx1"/>
                </a:solidFill>
              </a:rPr>
              <a:t>Today’s </a:t>
            </a:r>
          </a:p>
          <a:p>
            <a:pPr marL="0" indent="0" algn="ctr">
              <a:lnSpc>
                <a:spcPct val="90000"/>
              </a:lnSpc>
              <a:spcBef>
                <a:spcPts val="1000"/>
              </a:spcBef>
              <a:buNone/>
            </a:pPr>
            <a:r>
              <a:rPr lang="en-US" sz="4000" dirty="0">
                <a:solidFill>
                  <a:schemeClr val="tx1"/>
                </a:solidFill>
              </a:rPr>
              <a:t>Circumstances</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13574" y="1625304"/>
            <a:ext cx="2038146" cy="290099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dirty="0">
                <a:solidFill>
                  <a:schemeClr val="bg1"/>
                </a:solidFill>
                <a:latin typeface="+mj-lt"/>
                <a:ea typeface="+mj-ea"/>
                <a:cs typeface="+mj-cs"/>
              </a:rPr>
              <a:t>Love—</a:t>
            </a:r>
            <a:br>
              <a:rPr lang="en-US" dirty="0">
                <a:solidFill>
                  <a:schemeClr val="bg1"/>
                </a:solidFill>
                <a:latin typeface="+mj-lt"/>
                <a:ea typeface="+mj-ea"/>
                <a:cs typeface="+mj-cs"/>
              </a:rPr>
            </a:br>
            <a:r>
              <a:rPr lang="en-US" dirty="0">
                <a:solidFill>
                  <a:schemeClr val="bg1"/>
                </a:solidFill>
                <a:latin typeface="+mj-lt"/>
                <a:ea typeface="+mj-ea"/>
                <a:cs typeface="+mj-cs"/>
              </a:rPr>
              <a:t>As </a:t>
            </a:r>
          </a:p>
          <a:p>
            <a:pPr algn="l">
              <a:lnSpc>
                <a:spcPct val="90000"/>
              </a:lnSpc>
            </a:pPr>
            <a:r>
              <a:rPr lang="en-US" dirty="0">
                <a:solidFill>
                  <a:schemeClr val="bg1"/>
                </a:solidFill>
                <a:latin typeface="+mj-lt"/>
                <a:ea typeface="+mj-ea"/>
                <a:cs typeface="+mj-cs"/>
              </a:rPr>
              <a:t>defined </a:t>
            </a:r>
          </a:p>
          <a:p>
            <a:pPr algn="l">
              <a:lnSpc>
                <a:spcPct val="90000"/>
              </a:lnSpc>
            </a:pPr>
            <a:r>
              <a:rPr lang="en-US" dirty="0">
                <a:solidFill>
                  <a:schemeClr val="bg1"/>
                </a:solidFill>
                <a:latin typeface="+mj-lt"/>
                <a:ea typeface="+mj-ea"/>
                <a:cs typeface="+mj-cs"/>
              </a:rPr>
              <a:t>by </a:t>
            </a:r>
          </a:p>
          <a:p>
            <a:pPr algn="l">
              <a:lnSpc>
                <a:spcPct val="90000"/>
              </a:lnSpc>
            </a:pPr>
            <a:r>
              <a:rPr lang="en-US" dirty="0">
                <a:solidFill>
                  <a:schemeClr val="bg1"/>
                </a:solidFill>
                <a:latin typeface="+mj-lt"/>
                <a:ea typeface="+mj-ea"/>
                <a:cs typeface="+mj-cs"/>
              </a:rPr>
              <a:t>God</a:t>
            </a:r>
          </a:p>
        </p:txBody>
      </p:sp>
      <p:pic>
        <p:nvPicPr>
          <p:cNvPr id="12290" name="Picture 2" descr="BBC Radio 4 - Beyond Today - Downloads">
            <a:extLst>
              <a:ext uri="{FF2B5EF4-FFF2-40B4-BE49-F238E27FC236}">
                <a16:creationId xmlns:a16="http://schemas.microsoft.com/office/drawing/2014/main" id="{7BB64A9F-81DE-473C-80ED-7AC94BB179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293" b="45631"/>
          <a:stretch/>
        </p:blipFill>
        <p:spPr bwMode="auto">
          <a:xfrm>
            <a:off x="13574" y="4816044"/>
            <a:ext cx="9144000" cy="183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359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The Unconditional Love - Love Movie Text Png - Free Transparent ...">
            <a:extLst>
              <a:ext uri="{FF2B5EF4-FFF2-40B4-BE49-F238E27FC236}">
                <a16:creationId xmlns:a16="http://schemas.microsoft.com/office/drawing/2014/main" id="{CC26503A-95E4-49D0-A244-F4C8C7BDB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703" t="24337" r="21318" b="48864"/>
          <a:stretch/>
        </p:blipFill>
        <p:spPr bwMode="auto">
          <a:xfrm>
            <a:off x="0" y="11974"/>
            <a:ext cx="9144000" cy="1576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2051720" y="1625305"/>
            <a:ext cx="7078706" cy="2900997"/>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4000" dirty="0">
                <a:solidFill>
                  <a:schemeClr val="tx1"/>
                </a:solidFill>
              </a:rPr>
              <a:t>Beyond… </a:t>
            </a:r>
          </a:p>
          <a:p>
            <a:pPr marL="0" indent="0" algn="ctr">
              <a:lnSpc>
                <a:spcPct val="90000"/>
              </a:lnSpc>
              <a:spcBef>
                <a:spcPts val="1000"/>
              </a:spcBef>
              <a:buNone/>
            </a:pPr>
            <a:r>
              <a:rPr lang="en-US" sz="4000" dirty="0">
                <a:solidFill>
                  <a:schemeClr val="tx1"/>
                </a:solidFill>
              </a:rPr>
              <a:t>Trying to adjust  </a:t>
            </a:r>
          </a:p>
          <a:p>
            <a:pPr marL="0" indent="0" algn="ctr">
              <a:lnSpc>
                <a:spcPct val="90000"/>
              </a:lnSpc>
              <a:spcBef>
                <a:spcPts val="1000"/>
              </a:spcBef>
              <a:buNone/>
            </a:pPr>
            <a:r>
              <a:rPr lang="en-US" sz="4000" dirty="0">
                <a:solidFill>
                  <a:schemeClr val="tx1"/>
                </a:solidFill>
              </a:rPr>
              <a:t>Today’s </a:t>
            </a:r>
          </a:p>
          <a:p>
            <a:pPr marL="0" indent="0" algn="ctr">
              <a:lnSpc>
                <a:spcPct val="90000"/>
              </a:lnSpc>
              <a:spcBef>
                <a:spcPts val="1000"/>
              </a:spcBef>
              <a:buNone/>
            </a:pPr>
            <a:r>
              <a:rPr lang="en-US" sz="4000" dirty="0">
                <a:solidFill>
                  <a:schemeClr val="tx1"/>
                </a:solidFill>
              </a:rPr>
              <a:t>Feelings…</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13574" y="1625304"/>
            <a:ext cx="2038146" cy="290099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dirty="0">
                <a:solidFill>
                  <a:schemeClr val="bg1"/>
                </a:solidFill>
                <a:latin typeface="+mj-lt"/>
                <a:ea typeface="+mj-ea"/>
                <a:cs typeface="+mj-cs"/>
              </a:rPr>
              <a:t>Love—</a:t>
            </a:r>
            <a:br>
              <a:rPr lang="en-US" dirty="0">
                <a:solidFill>
                  <a:schemeClr val="bg1"/>
                </a:solidFill>
                <a:latin typeface="+mj-lt"/>
                <a:ea typeface="+mj-ea"/>
                <a:cs typeface="+mj-cs"/>
              </a:rPr>
            </a:br>
            <a:r>
              <a:rPr lang="en-US" dirty="0">
                <a:solidFill>
                  <a:schemeClr val="bg1"/>
                </a:solidFill>
                <a:latin typeface="+mj-lt"/>
                <a:ea typeface="+mj-ea"/>
                <a:cs typeface="+mj-cs"/>
              </a:rPr>
              <a:t>As </a:t>
            </a:r>
          </a:p>
          <a:p>
            <a:pPr algn="l">
              <a:lnSpc>
                <a:spcPct val="90000"/>
              </a:lnSpc>
            </a:pPr>
            <a:r>
              <a:rPr lang="en-US" dirty="0">
                <a:solidFill>
                  <a:schemeClr val="bg1"/>
                </a:solidFill>
                <a:latin typeface="+mj-lt"/>
                <a:ea typeface="+mj-ea"/>
                <a:cs typeface="+mj-cs"/>
              </a:rPr>
              <a:t>defined </a:t>
            </a:r>
          </a:p>
          <a:p>
            <a:pPr algn="l">
              <a:lnSpc>
                <a:spcPct val="90000"/>
              </a:lnSpc>
            </a:pPr>
            <a:r>
              <a:rPr lang="en-US" dirty="0">
                <a:solidFill>
                  <a:schemeClr val="bg1"/>
                </a:solidFill>
                <a:latin typeface="+mj-lt"/>
                <a:ea typeface="+mj-ea"/>
                <a:cs typeface="+mj-cs"/>
              </a:rPr>
              <a:t>by </a:t>
            </a:r>
          </a:p>
          <a:p>
            <a:pPr algn="l">
              <a:lnSpc>
                <a:spcPct val="90000"/>
              </a:lnSpc>
            </a:pPr>
            <a:r>
              <a:rPr lang="en-US" dirty="0">
                <a:solidFill>
                  <a:schemeClr val="bg1"/>
                </a:solidFill>
                <a:latin typeface="+mj-lt"/>
                <a:ea typeface="+mj-ea"/>
                <a:cs typeface="+mj-cs"/>
              </a:rPr>
              <a:t>God</a:t>
            </a:r>
          </a:p>
        </p:txBody>
      </p:sp>
      <p:pic>
        <p:nvPicPr>
          <p:cNvPr id="12290" name="Picture 2" descr="BBC Radio 4 - Beyond Today - Downloads">
            <a:extLst>
              <a:ext uri="{FF2B5EF4-FFF2-40B4-BE49-F238E27FC236}">
                <a16:creationId xmlns:a16="http://schemas.microsoft.com/office/drawing/2014/main" id="{7BB64A9F-81DE-473C-80ED-7AC94BB179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293" b="45631"/>
          <a:stretch/>
        </p:blipFill>
        <p:spPr bwMode="auto">
          <a:xfrm>
            <a:off x="13574" y="4816044"/>
            <a:ext cx="9144000" cy="183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15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000125"/>
          </a:xfrm>
        </p:spPr>
        <p:style>
          <a:lnRef idx="2">
            <a:schemeClr val="dk1">
              <a:shade val="50000"/>
            </a:schemeClr>
          </a:lnRef>
          <a:fillRef idx="1">
            <a:schemeClr val="dk1"/>
          </a:fillRef>
          <a:effectRef idx="0">
            <a:schemeClr val="dk1"/>
          </a:effectRef>
          <a:fontRef idx="minor">
            <a:schemeClr val="lt1"/>
          </a:fontRef>
        </p:style>
        <p:txBody>
          <a:bodyPr/>
          <a:lstStyle/>
          <a:p>
            <a:r>
              <a:rPr lang="en-NZ" dirty="0"/>
              <a:t>What do you do when this happens…?</a:t>
            </a:r>
            <a:endParaRPr lang="en-US" dirty="0"/>
          </a:p>
        </p:txBody>
      </p:sp>
      <p:pic>
        <p:nvPicPr>
          <p:cNvPr id="7170" name="Picture 2" descr="Image result for I don't feel like it"/>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3389" y="1000124"/>
            <a:ext cx="9187388" cy="585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514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077360" y="2056563"/>
            <a:ext cx="706663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800" dirty="0">
                <a:solidFill>
                  <a:schemeClr val="tx1"/>
                </a:solidFill>
              </a:rPr>
              <a:t>.</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39214" y="2042423"/>
            <a:ext cx="2038146" cy="260254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As </a:t>
            </a:r>
          </a:p>
          <a:p>
            <a:pPr algn="l">
              <a:lnSpc>
                <a:spcPct val="90000"/>
              </a:lnSpc>
            </a:pPr>
            <a:r>
              <a:rPr lang="en-US" sz="4000" dirty="0">
                <a:solidFill>
                  <a:schemeClr val="bg1"/>
                </a:solidFill>
                <a:latin typeface="+mj-lt"/>
                <a:ea typeface="+mj-ea"/>
                <a:cs typeface="+mj-cs"/>
              </a:rPr>
              <a:t>defined </a:t>
            </a:r>
          </a:p>
          <a:p>
            <a:pPr algn="l">
              <a:lnSpc>
                <a:spcPct val="90000"/>
              </a:lnSpc>
            </a:pPr>
            <a:r>
              <a:rPr lang="en-US" sz="4000" dirty="0">
                <a:solidFill>
                  <a:schemeClr val="bg1"/>
                </a:solidFill>
                <a:latin typeface="+mj-lt"/>
                <a:ea typeface="+mj-ea"/>
                <a:cs typeface="+mj-cs"/>
              </a:rPr>
              <a:t>by </a:t>
            </a:r>
          </a:p>
          <a:p>
            <a:pPr algn="l">
              <a:lnSpc>
                <a:spcPct val="90000"/>
              </a:lnSpc>
            </a:pPr>
            <a:r>
              <a:rPr lang="en-US" sz="4000" dirty="0">
                <a:solidFill>
                  <a:schemeClr val="bg1"/>
                </a:solidFill>
                <a:latin typeface="+mj-lt"/>
                <a:ea typeface="+mj-ea"/>
                <a:cs typeface="+mj-cs"/>
              </a:rPr>
              <a:t>God</a:t>
            </a:r>
          </a:p>
        </p:txBody>
      </p:sp>
      <p:pic>
        <p:nvPicPr>
          <p:cNvPr id="11266" name="Picture 2" descr="God's Character is a Key to Prophecy : The Character of God">
            <a:extLst>
              <a:ext uri="{FF2B5EF4-FFF2-40B4-BE49-F238E27FC236}">
                <a16:creationId xmlns:a16="http://schemas.microsoft.com/office/drawing/2014/main" id="{4759023B-A31E-4094-BE18-390A25438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46" b="33599"/>
          <a:stretch/>
        </p:blipFill>
        <p:spPr bwMode="auto">
          <a:xfrm>
            <a:off x="-1" y="-14138"/>
            <a:ext cx="9130428" cy="205656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a:bodyPr>
          <a:lstStyle/>
          <a:p>
            <a:r>
              <a:rPr lang="en-US" sz="1400" dirty="0"/>
              <a:t>.</a:t>
            </a:r>
          </a:p>
        </p:txBody>
      </p:sp>
    </p:spTree>
    <p:extLst>
      <p:ext uri="{BB962C8B-B14F-4D97-AF65-F5344CB8AC3E}">
        <p14:creationId xmlns:p14="http://schemas.microsoft.com/office/powerpoint/2010/main" val="392981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ly Communion - Reviews | Facebook">
            <a:extLst>
              <a:ext uri="{FF2B5EF4-FFF2-40B4-BE49-F238E27FC236}">
                <a16:creationId xmlns:a16="http://schemas.microsoft.com/office/drawing/2014/main" id="{3C2ED7FC-7298-48D7-942A-6707B391D71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17528" y="1700808"/>
            <a:ext cx="6708943" cy="446449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3DBA380-ECEA-47F1-AFC2-C66DCC2D2ABE}"/>
              </a:ext>
            </a:extLst>
          </p:cNvPr>
          <p:cNvSpPr/>
          <p:nvPr/>
        </p:nvSpPr>
        <p:spPr>
          <a:xfrm>
            <a:off x="0" y="260648"/>
            <a:ext cx="9144000" cy="1107996"/>
          </a:xfrm>
          <a:prstGeom prst="rect">
            <a:avLst/>
          </a:prstGeom>
        </p:spPr>
        <p:txBody>
          <a:bodyPr wrap="square">
            <a:spAutoFit/>
          </a:bodyPr>
          <a:lstStyle/>
          <a:p>
            <a:pPr algn="ctr"/>
            <a:r>
              <a:rPr lang="en-NZ" sz="6600" dirty="0"/>
              <a:t>Sunday 17 May 2020</a:t>
            </a:r>
          </a:p>
        </p:txBody>
      </p:sp>
    </p:spTree>
    <p:extLst>
      <p:ext uri="{BB962C8B-B14F-4D97-AF65-F5344CB8AC3E}">
        <p14:creationId xmlns:p14="http://schemas.microsoft.com/office/powerpoint/2010/main" val="393175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077360" y="2056563"/>
            <a:ext cx="706663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9600" dirty="0">
                <a:solidFill>
                  <a:schemeClr val="tx1"/>
                </a:solidFill>
              </a:rPr>
              <a:t>God First!</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39214" y="2042423"/>
            <a:ext cx="2038146" cy="260254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As </a:t>
            </a:r>
          </a:p>
          <a:p>
            <a:pPr algn="l">
              <a:lnSpc>
                <a:spcPct val="90000"/>
              </a:lnSpc>
            </a:pPr>
            <a:r>
              <a:rPr lang="en-US" sz="4000" dirty="0">
                <a:solidFill>
                  <a:schemeClr val="bg1"/>
                </a:solidFill>
                <a:latin typeface="+mj-lt"/>
                <a:ea typeface="+mj-ea"/>
                <a:cs typeface="+mj-cs"/>
              </a:rPr>
              <a:t>defined </a:t>
            </a:r>
          </a:p>
          <a:p>
            <a:pPr algn="l">
              <a:lnSpc>
                <a:spcPct val="90000"/>
              </a:lnSpc>
            </a:pPr>
            <a:r>
              <a:rPr lang="en-US" sz="4000" dirty="0">
                <a:solidFill>
                  <a:schemeClr val="bg1"/>
                </a:solidFill>
                <a:latin typeface="+mj-lt"/>
                <a:ea typeface="+mj-ea"/>
                <a:cs typeface="+mj-cs"/>
              </a:rPr>
              <a:t>by </a:t>
            </a:r>
          </a:p>
          <a:p>
            <a:pPr algn="l">
              <a:lnSpc>
                <a:spcPct val="90000"/>
              </a:lnSpc>
            </a:pPr>
            <a:r>
              <a:rPr lang="en-US" sz="4000" dirty="0">
                <a:solidFill>
                  <a:schemeClr val="bg1"/>
                </a:solidFill>
                <a:latin typeface="+mj-lt"/>
                <a:ea typeface="+mj-ea"/>
                <a:cs typeface="+mj-cs"/>
              </a:rPr>
              <a:t>God</a:t>
            </a:r>
          </a:p>
        </p:txBody>
      </p:sp>
      <p:pic>
        <p:nvPicPr>
          <p:cNvPr id="11266" name="Picture 2" descr="God's Character is a Key to Prophecy : The Character of God">
            <a:extLst>
              <a:ext uri="{FF2B5EF4-FFF2-40B4-BE49-F238E27FC236}">
                <a16:creationId xmlns:a16="http://schemas.microsoft.com/office/drawing/2014/main" id="{4759023B-A31E-4094-BE18-390A25438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46" b="33599"/>
          <a:stretch/>
        </p:blipFill>
        <p:spPr bwMode="auto">
          <a:xfrm>
            <a:off x="-1" y="-14138"/>
            <a:ext cx="9130428" cy="205656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a:bodyPr>
          <a:lstStyle/>
          <a:p>
            <a:endParaRPr lang="en-US" sz="1400" dirty="0"/>
          </a:p>
        </p:txBody>
      </p:sp>
    </p:spTree>
    <p:extLst>
      <p:ext uri="{BB962C8B-B14F-4D97-AF65-F5344CB8AC3E}">
        <p14:creationId xmlns:p14="http://schemas.microsoft.com/office/powerpoint/2010/main" val="2526214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077360" y="2056563"/>
            <a:ext cx="706663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p>
            <a:pPr marL="0" indent="0" algn="ctr">
              <a:lnSpc>
                <a:spcPct val="90000"/>
              </a:lnSpc>
              <a:spcBef>
                <a:spcPts val="1000"/>
              </a:spcBef>
              <a:buNone/>
            </a:pPr>
            <a:r>
              <a:rPr lang="en-US" sz="9600" dirty="0">
                <a:solidFill>
                  <a:schemeClr val="tx1"/>
                </a:solidFill>
              </a:rPr>
              <a:t>God First!</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39214" y="2042423"/>
            <a:ext cx="2038146" cy="260254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As </a:t>
            </a:r>
          </a:p>
          <a:p>
            <a:pPr algn="l">
              <a:lnSpc>
                <a:spcPct val="90000"/>
              </a:lnSpc>
            </a:pPr>
            <a:r>
              <a:rPr lang="en-US" sz="4000" dirty="0">
                <a:solidFill>
                  <a:schemeClr val="bg1"/>
                </a:solidFill>
                <a:latin typeface="+mj-lt"/>
                <a:ea typeface="+mj-ea"/>
                <a:cs typeface="+mj-cs"/>
              </a:rPr>
              <a:t>defined </a:t>
            </a:r>
          </a:p>
          <a:p>
            <a:pPr algn="l">
              <a:lnSpc>
                <a:spcPct val="90000"/>
              </a:lnSpc>
            </a:pPr>
            <a:r>
              <a:rPr lang="en-US" sz="4000" dirty="0">
                <a:solidFill>
                  <a:schemeClr val="bg1"/>
                </a:solidFill>
                <a:latin typeface="+mj-lt"/>
                <a:ea typeface="+mj-ea"/>
                <a:cs typeface="+mj-cs"/>
              </a:rPr>
              <a:t>by </a:t>
            </a:r>
          </a:p>
          <a:p>
            <a:pPr algn="l">
              <a:lnSpc>
                <a:spcPct val="90000"/>
              </a:lnSpc>
            </a:pPr>
            <a:r>
              <a:rPr lang="en-US" sz="4000" dirty="0">
                <a:solidFill>
                  <a:schemeClr val="bg1"/>
                </a:solidFill>
                <a:latin typeface="+mj-lt"/>
                <a:ea typeface="+mj-ea"/>
                <a:cs typeface="+mj-cs"/>
              </a:rPr>
              <a:t>God</a:t>
            </a:r>
          </a:p>
        </p:txBody>
      </p:sp>
      <p:pic>
        <p:nvPicPr>
          <p:cNvPr id="11266" name="Picture 2" descr="God's Character is a Key to Prophecy : The Character of God">
            <a:extLst>
              <a:ext uri="{FF2B5EF4-FFF2-40B4-BE49-F238E27FC236}">
                <a16:creationId xmlns:a16="http://schemas.microsoft.com/office/drawing/2014/main" id="{4759023B-A31E-4094-BE18-390A25438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46" b="33599"/>
          <a:stretch/>
        </p:blipFill>
        <p:spPr bwMode="auto">
          <a:xfrm>
            <a:off x="-1" y="-14138"/>
            <a:ext cx="9130428" cy="205656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fontScale="92500" lnSpcReduction="20000"/>
          </a:bodyPr>
          <a:lstStyle/>
          <a:p>
            <a:r>
              <a:rPr lang="en-US" sz="4300" dirty="0"/>
              <a:t>Matthew 22:37—</a:t>
            </a:r>
            <a:r>
              <a:rPr lang="en-US" sz="4300" b="1" baseline="30000" dirty="0"/>
              <a:t>37</a:t>
            </a:r>
            <a:r>
              <a:rPr lang="en-US" sz="4300" dirty="0"/>
              <a:t>And He said to him, “‘</a:t>
            </a:r>
            <a:r>
              <a:rPr lang="en-US" sz="4300" cap="small" dirty="0"/>
              <a:t>You shall love the Lord your God with all your heart, and with all your soul, and with all your mind</a:t>
            </a:r>
            <a:r>
              <a:rPr lang="en-US" sz="4300" dirty="0"/>
              <a:t>.’ </a:t>
            </a:r>
            <a:r>
              <a:rPr lang="en-US" sz="1400" dirty="0"/>
              <a:t>(NASB95)</a:t>
            </a:r>
          </a:p>
        </p:txBody>
      </p:sp>
    </p:spTree>
    <p:extLst>
      <p:ext uri="{BB962C8B-B14F-4D97-AF65-F5344CB8AC3E}">
        <p14:creationId xmlns:p14="http://schemas.microsoft.com/office/powerpoint/2010/main" val="418663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077360" y="2056563"/>
            <a:ext cx="706663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p>
            <a:pPr marL="0" indent="0" algn="ctr">
              <a:lnSpc>
                <a:spcPct val="90000"/>
              </a:lnSpc>
              <a:spcBef>
                <a:spcPts val="1000"/>
              </a:spcBef>
              <a:buNone/>
            </a:pPr>
            <a:r>
              <a:rPr lang="en-US" sz="9600" dirty="0">
                <a:solidFill>
                  <a:schemeClr val="tx1"/>
                </a:solidFill>
              </a:rPr>
              <a:t>Love for All!</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39214" y="2042423"/>
            <a:ext cx="2038146" cy="260254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As </a:t>
            </a:r>
          </a:p>
          <a:p>
            <a:pPr algn="l">
              <a:lnSpc>
                <a:spcPct val="90000"/>
              </a:lnSpc>
            </a:pPr>
            <a:r>
              <a:rPr lang="en-US" sz="4000" dirty="0">
                <a:solidFill>
                  <a:schemeClr val="bg1"/>
                </a:solidFill>
                <a:latin typeface="+mj-lt"/>
                <a:ea typeface="+mj-ea"/>
                <a:cs typeface="+mj-cs"/>
              </a:rPr>
              <a:t>defined </a:t>
            </a:r>
          </a:p>
          <a:p>
            <a:pPr algn="l">
              <a:lnSpc>
                <a:spcPct val="90000"/>
              </a:lnSpc>
            </a:pPr>
            <a:r>
              <a:rPr lang="en-US" sz="4000" dirty="0">
                <a:solidFill>
                  <a:schemeClr val="bg1"/>
                </a:solidFill>
                <a:latin typeface="+mj-lt"/>
                <a:ea typeface="+mj-ea"/>
                <a:cs typeface="+mj-cs"/>
              </a:rPr>
              <a:t>by </a:t>
            </a:r>
          </a:p>
          <a:p>
            <a:pPr algn="l">
              <a:lnSpc>
                <a:spcPct val="90000"/>
              </a:lnSpc>
            </a:pPr>
            <a:r>
              <a:rPr lang="en-US" sz="4000" dirty="0">
                <a:solidFill>
                  <a:schemeClr val="bg1"/>
                </a:solidFill>
                <a:latin typeface="+mj-lt"/>
                <a:ea typeface="+mj-ea"/>
                <a:cs typeface="+mj-cs"/>
              </a:rPr>
              <a:t>God</a:t>
            </a:r>
          </a:p>
        </p:txBody>
      </p:sp>
      <p:pic>
        <p:nvPicPr>
          <p:cNvPr id="11266" name="Picture 2" descr="God's Character is a Key to Prophecy : The Character of God">
            <a:extLst>
              <a:ext uri="{FF2B5EF4-FFF2-40B4-BE49-F238E27FC236}">
                <a16:creationId xmlns:a16="http://schemas.microsoft.com/office/drawing/2014/main" id="{4759023B-A31E-4094-BE18-390A25438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46" b="33599"/>
          <a:stretch/>
        </p:blipFill>
        <p:spPr bwMode="auto">
          <a:xfrm>
            <a:off x="-1" y="-14138"/>
            <a:ext cx="9130428" cy="205656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fontScale="92500" lnSpcReduction="20000"/>
          </a:bodyPr>
          <a:lstStyle/>
          <a:p>
            <a:r>
              <a:rPr lang="en-US" sz="4300" dirty="0">
                <a:solidFill>
                  <a:schemeClr val="bg1"/>
                </a:solidFill>
              </a:rPr>
              <a:t>Matthew 22:37—</a:t>
            </a:r>
            <a:r>
              <a:rPr lang="en-US" sz="4300" b="1" baseline="30000" dirty="0">
                <a:solidFill>
                  <a:schemeClr val="bg1"/>
                </a:solidFill>
              </a:rPr>
              <a:t>37</a:t>
            </a:r>
            <a:r>
              <a:rPr lang="en-US" sz="4300" dirty="0">
                <a:solidFill>
                  <a:schemeClr val="bg1"/>
                </a:solidFill>
              </a:rPr>
              <a:t>And He said to him, “‘</a:t>
            </a:r>
            <a:r>
              <a:rPr lang="en-US" sz="4300" cap="small" dirty="0">
                <a:solidFill>
                  <a:schemeClr val="bg1"/>
                </a:solidFill>
              </a:rPr>
              <a:t>You shall love the Lord your God with all your heart, and with all your soul, and with all your mind</a:t>
            </a:r>
            <a:r>
              <a:rPr lang="en-US" sz="4300" dirty="0">
                <a:solidFill>
                  <a:schemeClr val="bg1"/>
                </a:solidFill>
              </a:rPr>
              <a:t>.’ </a:t>
            </a:r>
            <a:r>
              <a:rPr lang="en-US" sz="1400" dirty="0">
                <a:solidFill>
                  <a:schemeClr val="bg1"/>
                </a:solidFill>
              </a:rPr>
              <a:t>(NASB95)</a:t>
            </a:r>
          </a:p>
        </p:txBody>
      </p:sp>
    </p:spTree>
    <p:extLst>
      <p:ext uri="{BB962C8B-B14F-4D97-AF65-F5344CB8AC3E}">
        <p14:creationId xmlns:p14="http://schemas.microsoft.com/office/powerpoint/2010/main" val="950752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077360" y="2056563"/>
            <a:ext cx="706663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8900" dirty="0">
                <a:solidFill>
                  <a:schemeClr val="tx1"/>
                </a:solidFill>
              </a:rPr>
              <a:t>Love for All!</a:t>
            </a:r>
          </a:p>
        </p:txBody>
      </p:sp>
      <p:sp>
        <p:nvSpPr>
          <p:cNvPr id="11" name="Title 1">
            <a:extLst>
              <a:ext uri="{FF2B5EF4-FFF2-40B4-BE49-F238E27FC236}">
                <a16:creationId xmlns:a16="http://schemas.microsoft.com/office/drawing/2014/main" id="{3DEEA0B7-32F4-4336-9078-ACA31100655E}"/>
              </a:ext>
            </a:extLst>
          </p:cNvPr>
          <p:cNvSpPr txBox="1">
            <a:spLocks/>
          </p:cNvSpPr>
          <p:nvPr/>
        </p:nvSpPr>
        <p:spPr>
          <a:xfrm>
            <a:off x="39214" y="2042423"/>
            <a:ext cx="2038146" cy="2602547"/>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As </a:t>
            </a:r>
          </a:p>
          <a:p>
            <a:pPr algn="l">
              <a:lnSpc>
                <a:spcPct val="90000"/>
              </a:lnSpc>
            </a:pPr>
            <a:r>
              <a:rPr lang="en-US" sz="4000" dirty="0">
                <a:solidFill>
                  <a:schemeClr val="bg1"/>
                </a:solidFill>
                <a:latin typeface="+mj-lt"/>
                <a:ea typeface="+mj-ea"/>
                <a:cs typeface="+mj-cs"/>
              </a:rPr>
              <a:t>defined </a:t>
            </a:r>
          </a:p>
          <a:p>
            <a:pPr algn="l">
              <a:lnSpc>
                <a:spcPct val="90000"/>
              </a:lnSpc>
            </a:pPr>
            <a:r>
              <a:rPr lang="en-US" sz="4000" dirty="0">
                <a:solidFill>
                  <a:schemeClr val="bg1"/>
                </a:solidFill>
                <a:latin typeface="+mj-lt"/>
                <a:ea typeface="+mj-ea"/>
                <a:cs typeface="+mj-cs"/>
              </a:rPr>
              <a:t>by </a:t>
            </a:r>
          </a:p>
          <a:p>
            <a:pPr algn="l">
              <a:lnSpc>
                <a:spcPct val="90000"/>
              </a:lnSpc>
            </a:pPr>
            <a:r>
              <a:rPr lang="en-US" sz="4000" dirty="0">
                <a:solidFill>
                  <a:schemeClr val="bg1"/>
                </a:solidFill>
                <a:latin typeface="+mj-lt"/>
                <a:ea typeface="+mj-ea"/>
                <a:cs typeface="+mj-cs"/>
              </a:rPr>
              <a:t>God</a:t>
            </a:r>
          </a:p>
        </p:txBody>
      </p:sp>
      <p:pic>
        <p:nvPicPr>
          <p:cNvPr id="11266" name="Picture 2" descr="God's Character is a Key to Prophecy : The Character of God">
            <a:extLst>
              <a:ext uri="{FF2B5EF4-FFF2-40B4-BE49-F238E27FC236}">
                <a16:creationId xmlns:a16="http://schemas.microsoft.com/office/drawing/2014/main" id="{4759023B-A31E-4094-BE18-390A25438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46" b="33599"/>
          <a:stretch/>
        </p:blipFill>
        <p:spPr bwMode="auto">
          <a:xfrm>
            <a:off x="-1" y="-14138"/>
            <a:ext cx="9130428" cy="205656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a:bodyPr>
          <a:lstStyle/>
          <a:p>
            <a:r>
              <a:rPr lang="en-US" sz="4000" dirty="0"/>
              <a:t>Matthew 22:39—</a:t>
            </a:r>
            <a:r>
              <a:rPr lang="en-US" sz="4000" b="1" baseline="30000" dirty="0"/>
              <a:t>39</a:t>
            </a:r>
            <a:r>
              <a:rPr lang="en-US" sz="4000" dirty="0"/>
              <a:t>The second is like it, ‘</a:t>
            </a:r>
            <a:r>
              <a:rPr lang="en-US" sz="4000" cap="small" dirty="0"/>
              <a:t>You shall love your neighbor as yourself</a:t>
            </a:r>
            <a:r>
              <a:rPr lang="en-US" sz="4000" dirty="0"/>
              <a:t>.’</a:t>
            </a:r>
            <a:r>
              <a:rPr lang="en-US" sz="1400" dirty="0"/>
              <a:t>(NASB95)</a:t>
            </a:r>
          </a:p>
        </p:txBody>
      </p:sp>
    </p:spTree>
    <p:extLst>
      <p:ext uri="{BB962C8B-B14F-4D97-AF65-F5344CB8AC3E}">
        <p14:creationId xmlns:p14="http://schemas.microsoft.com/office/powerpoint/2010/main" val="3972557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4495800" cy="6858000"/>
          </a:xfrm>
        </p:spPr>
        <p:txBody>
          <a:bodyPr>
            <a:normAutofit/>
          </a:bodyPr>
          <a:lstStyle/>
          <a:p>
            <a:endParaRPr lang="en-NZ" sz="4000" b="1" i="1" dirty="0"/>
          </a:p>
          <a:p>
            <a:endParaRPr lang="en-NZ" sz="4000" b="1" i="1" dirty="0"/>
          </a:p>
          <a:p>
            <a:r>
              <a:rPr lang="en-NZ" sz="4000" b="1" i="1" dirty="0"/>
              <a:t>"We can only treat badly those…people whose souls we disregard.“ (Thomas Moore)</a:t>
            </a:r>
          </a:p>
          <a:p>
            <a:endParaRPr lang="en-NZ" dirty="0"/>
          </a:p>
        </p:txBody>
      </p:sp>
      <p:pic>
        <p:nvPicPr>
          <p:cNvPr id="7" name="Content Placeholder 6" descr="l11.jpg"/>
          <p:cNvPicPr>
            <a:picLocks noGrp="1" noChangeAspect="1"/>
          </p:cNvPicPr>
          <p:nvPr>
            <p:ph sz="half" idx="2"/>
          </p:nvPr>
        </p:nvPicPr>
        <p:blipFill rotWithShape="1">
          <a:blip r:embed="rId2" cstate="print"/>
          <a:srcRect r="32350"/>
          <a:stretch/>
        </p:blipFill>
        <p:spPr>
          <a:xfrm>
            <a:off x="4648202" y="250616"/>
            <a:ext cx="4468163" cy="6604825"/>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4495800" cy="6858000"/>
          </a:xfrm>
        </p:spPr>
        <p:txBody>
          <a:bodyPr>
            <a:normAutofit/>
          </a:bodyPr>
          <a:lstStyle/>
          <a:p>
            <a:pPr marL="0" indent="0">
              <a:buNone/>
            </a:pPr>
            <a:br>
              <a:rPr lang="en-NZ" sz="4000" b="1" i="1" dirty="0"/>
            </a:br>
            <a:endParaRPr lang="en-NZ" sz="4000" b="1" i="1" dirty="0"/>
          </a:p>
          <a:p>
            <a:r>
              <a:rPr lang="en-NZ" sz="4000" b="1" i="1" dirty="0"/>
              <a:t>To treat people well is to honour their souls. </a:t>
            </a:r>
          </a:p>
          <a:p>
            <a:endParaRPr lang="en-NZ" dirty="0"/>
          </a:p>
        </p:txBody>
      </p:sp>
      <p:pic>
        <p:nvPicPr>
          <p:cNvPr id="7" name="Content Placeholder 6" descr="l11.jpg"/>
          <p:cNvPicPr>
            <a:picLocks noGrp="1" noChangeAspect="1"/>
          </p:cNvPicPr>
          <p:nvPr>
            <p:ph sz="half" idx="2"/>
          </p:nvPr>
        </p:nvPicPr>
        <p:blipFill rotWithShape="1">
          <a:blip r:embed="rId2" cstate="print"/>
          <a:srcRect r="32350"/>
          <a:stretch/>
        </p:blipFill>
        <p:spPr>
          <a:xfrm>
            <a:off x="4648202" y="253175"/>
            <a:ext cx="4468163" cy="6604825"/>
          </a:xfrm>
        </p:spPr>
      </p:pic>
    </p:spTree>
    <p:extLst>
      <p:ext uri="{BB962C8B-B14F-4D97-AF65-F5344CB8AC3E}">
        <p14:creationId xmlns:p14="http://schemas.microsoft.com/office/powerpoint/2010/main" val="410596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4495800" cy="6858000"/>
          </a:xfrm>
        </p:spPr>
        <p:txBody>
          <a:bodyPr>
            <a:normAutofit/>
          </a:bodyPr>
          <a:lstStyle/>
          <a:p>
            <a:pPr marL="0" indent="0">
              <a:buNone/>
            </a:pPr>
            <a:br>
              <a:rPr lang="en-NZ" sz="4000" b="1" i="1" dirty="0"/>
            </a:br>
            <a:endParaRPr lang="en-NZ" sz="4000" b="1" i="1" dirty="0"/>
          </a:p>
          <a:p>
            <a:r>
              <a:rPr lang="en-NZ" sz="4000" b="1" i="1" dirty="0"/>
              <a:t>To honour their souls is to understand what it means to “love your neighbour.”</a:t>
            </a:r>
          </a:p>
          <a:p>
            <a:endParaRPr lang="en-NZ" dirty="0"/>
          </a:p>
        </p:txBody>
      </p:sp>
      <p:pic>
        <p:nvPicPr>
          <p:cNvPr id="7" name="Content Placeholder 6" descr="l11.jpg"/>
          <p:cNvPicPr>
            <a:picLocks noGrp="1" noChangeAspect="1"/>
          </p:cNvPicPr>
          <p:nvPr>
            <p:ph sz="half" idx="2"/>
          </p:nvPr>
        </p:nvPicPr>
        <p:blipFill rotWithShape="1">
          <a:blip r:embed="rId2" cstate="print"/>
          <a:srcRect r="32350"/>
          <a:stretch/>
        </p:blipFill>
        <p:spPr>
          <a:xfrm>
            <a:off x="4648202" y="253175"/>
            <a:ext cx="4468163" cy="6604825"/>
          </a:xfrm>
        </p:spPr>
      </p:pic>
    </p:spTree>
    <p:extLst>
      <p:ext uri="{BB962C8B-B14F-4D97-AF65-F5344CB8AC3E}">
        <p14:creationId xmlns:p14="http://schemas.microsoft.com/office/powerpoint/2010/main" val="3161638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0" y="2056563"/>
            <a:ext cx="9143999"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p>
            <a:pPr marL="0" indent="0" algn="ctr">
              <a:lnSpc>
                <a:spcPct val="90000"/>
              </a:lnSpc>
              <a:spcBef>
                <a:spcPts val="1000"/>
              </a:spcBef>
              <a:buNone/>
            </a:pPr>
            <a:r>
              <a:rPr lang="en-US" sz="8900" dirty="0">
                <a:solidFill>
                  <a:schemeClr val="tx1"/>
                </a:solidFill>
              </a:rPr>
              <a:t>Demonstrated</a:t>
            </a:r>
          </a:p>
        </p:txBody>
      </p:sp>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0" y="4644970"/>
            <a:ext cx="9144000" cy="2213030"/>
          </a:xfrm>
        </p:spPr>
        <p:txBody>
          <a:bodyPr>
            <a:normAutofit fontScale="92500" lnSpcReduction="20000"/>
          </a:bodyPr>
          <a:lstStyle/>
          <a:p>
            <a:r>
              <a:rPr lang="en-US" sz="4300" dirty="0">
                <a:solidFill>
                  <a:schemeClr val="bg1"/>
                </a:solidFill>
              </a:rPr>
              <a:t>John 13:34—</a:t>
            </a:r>
            <a:r>
              <a:rPr lang="en-US" sz="4300" b="1" baseline="30000" dirty="0">
                <a:solidFill>
                  <a:schemeClr val="bg1"/>
                </a:solidFill>
              </a:rPr>
              <a:t>34</a:t>
            </a:r>
            <a:r>
              <a:rPr lang="en-US" sz="4300" dirty="0">
                <a:solidFill>
                  <a:schemeClr val="bg1"/>
                </a:solidFill>
              </a:rPr>
              <a:t>A new commandment I give to you, that you love one another, even as I have loved you, that you also love one another. </a:t>
            </a:r>
            <a:r>
              <a:rPr lang="en-US" sz="1400" dirty="0">
                <a:solidFill>
                  <a:schemeClr val="bg1"/>
                </a:solidFill>
              </a:rPr>
              <a:t>(NASB95)</a:t>
            </a:r>
          </a:p>
        </p:txBody>
      </p:sp>
      <p:pic>
        <p:nvPicPr>
          <p:cNvPr id="17410" name="Picture 2" descr="A New Commandment — Steemit">
            <a:extLst>
              <a:ext uri="{FF2B5EF4-FFF2-40B4-BE49-F238E27FC236}">
                <a16:creationId xmlns:a16="http://schemas.microsoft.com/office/drawing/2014/main" id="{A8016117-80AE-4D2F-9D44-518A56BFE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22" b="24608"/>
          <a:stretch/>
        </p:blipFill>
        <p:spPr bwMode="auto">
          <a:xfrm>
            <a:off x="-1" y="0"/>
            <a:ext cx="9112014" cy="20424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6 Grunge Cross (PNG Transparent) | OnlyGFX.com">
            <a:extLst>
              <a:ext uri="{FF2B5EF4-FFF2-40B4-BE49-F238E27FC236}">
                <a16:creationId xmlns:a16="http://schemas.microsoft.com/office/drawing/2014/main" id="{655E9912-D367-44B8-94CD-E3A90DF4167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149395"/>
            <a:ext cx="1530723" cy="2417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020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2" y="2056563"/>
            <a:ext cx="9144001"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p>
            <a:pPr marL="0" indent="0" algn="ctr">
              <a:lnSpc>
                <a:spcPct val="90000"/>
              </a:lnSpc>
              <a:spcBef>
                <a:spcPts val="1000"/>
              </a:spcBef>
              <a:buNone/>
            </a:pPr>
            <a:r>
              <a:rPr lang="en-US" sz="8900" dirty="0">
                <a:solidFill>
                  <a:schemeClr val="tx1"/>
                </a:solidFill>
              </a:rPr>
              <a:t>Demonstrated</a:t>
            </a:r>
          </a:p>
        </p:txBody>
      </p:sp>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683568" y="4644970"/>
            <a:ext cx="8460432" cy="2213030"/>
          </a:xfrm>
        </p:spPr>
        <p:txBody>
          <a:bodyPr>
            <a:normAutofit fontScale="92500" lnSpcReduction="20000"/>
          </a:bodyPr>
          <a:lstStyle/>
          <a:p>
            <a:r>
              <a:rPr lang="en-US" sz="4300" dirty="0"/>
              <a:t>John 13:34—</a:t>
            </a:r>
            <a:r>
              <a:rPr lang="en-US" sz="4300" b="1" baseline="30000" dirty="0"/>
              <a:t>34</a:t>
            </a:r>
            <a:r>
              <a:rPr lang="en-US" sz="4300" dirty="0"/>
              <a:t>A new commandment I give to you, that you love one another, </a:t>
            </a:r>
            <a:r>
              <a:rPr lang="en-US" sz="4300" b="1" u="sng" dirty="0"/>
              <a:t>even as I have loved you</a:t>
            </a:r>
            <a:r>
              <a:rPr lang="en-US" sz="4300" dirty="0"/>
              <a:t>, that you also love one another. </a:t>
            </a:r>
            <a:r>
              <a:rPr lang="en-US" sz="1400" dirty="0"/>
              <a:t>(NASB95)</a:t>
            </a:r>
          </a:p>
        </p:txBody>
      </p:sp>
      <p:pic>
        <p:nvPicPr>
          <p:cNvPr id="17410" name="Picture 2" descr="A New Commandment — Steemit">
            <a:extLst>
              <a:ext uri="{FF2B5EF4-FFF2-40B4-BE49-F238E27FC236}">
                <a16:creationId xmlns:a16="http://schemas.microsoft.com/office/drawing/2014/main" id="{A8016117-80AE-4D2F-9D44-518A56BFE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22" b="24608"/>
          <a:stretch/>
        </p:blipFill>
        <p:spPr bwMode="auto">
          <a:xfrm>
            <a:off x="-1" y="0"/>
            <a:ext cx="9112014" cy="2042421"/>
          </a:xfrm>
          <a:prstGeom prst="rect">
            <a:avLst/>
          </a:prstGeom>
          <a:noFill/>
          <a:extLst>
            <a:ext uri="{909E8E84-426E-40DD-AFC4-6F175D3DCCD1}">
              <a14:hiddenFill xmlns:a14="http://schemas.microsoft.com/office/drawing/2010/main">
                <a:solidFill>
                  <a:srgbClr val="FFFFFF"/>
                </a:solidFill>
              </a14:hiddenFill>
            </a:ext>
          </a:extLst>
        </p:spPr>
      </p:pic>
      <p:pic>
        <p:nvPicPr>
          <p:cNvPr id="23558" name="Picture 6" descr="Best 39+ 12 Wallpaper on HipWallpaper | Doctor Who 12 Doctors ...">
            <a:extLst>
              <a:ext uri="{FF2B5EF4-FFF2-40B4-BE49-F238E27FC236}">
                <a16:creationId xmlns:a16="http://schemas.microsoft.com/office/drawing/2014/main" id="{2519EF26-B4A4-4E17-9494-A92A8B5C279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411" t="7160" r="56300" b="7160"/>
          <a:stretch/>
        </p:blipFill>
        <p:spPr bwMode="auto">
          <a:xfrm>
            <a:off x="19607" y="4644969"/>
            <a:ext cx="951993" cy="22130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6 Grunge Cross (PNG Transparent) | OnlyGFX.com">
            <a:extLst>
              <a:ext uri="{FF2B5EF4-FFF2-40B4-BE49-F238E27FC236}">
                <a16:creationId xmlns:a16="http://schemas.microsoft.com/office/drawing/2014/main" id="{C17F25D6-7E23-4283-9EAE-F8FD5A9B4E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2149395"/>
            <a:ext cx="1530723" cy="2417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104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31986" y="2056563"/>
            <a:ext cx="9112014"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indent="0" algn="ctr">
              <a:lnSpc>
                <a:spcPct val="90000"/>
              </a:lnSpc>
              <a:spcBef>
                <a:spcPts val="1000"/>
              </a:spcBef>
              <a:buNone/>
            </a:pPr>
            <a:r>
              <a:rPr lang="en-US" sz="8900" dirty="0">
                <a:solidFill>
                  <a:schemeClr val="tx1"/>
                </a:solidFill>
              </a:rPr>
              <a:t>Demonstrated</a:t>
            </a:r>
          </a:p>
        </p:txBody>
      </p:sp>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1403648" y="4644970"/>
            <a:ext cx="7740351" cy="2213030"/>
          </a:xfrm>
        </p:spPr>
        <p:txBody>
          <a:bodyPr>
            <a:normAutofit/>
          </a:bodyPr>
          <a:lstStyle/>
          <a:p>
            <a:pPr marL="0" indent="0">
              <a:buNone/>
            </a:pPr>
            <a:r>
              <a:rPr lang="en-US" sz="4000" dirty="0"/>
              <a:t>John 15:13—</a:t>
            </a:r>
            <a:r>
              <a:rPr lang="en-US" sz="4000" b="1" baseline="30000" dirty="0"/>
              <a:t>13 </a:t>
            </a:r>
            <a:r>
              <a:rPr lang="en-US" sz="4000" dirty="0"/>
              <a:t>Greater love has no one than this, that one </a:t>
            </a:r>
            <a:r>
              <a:rPr lang="en-US" sz="4000" b="1" u="sng" dirty="0"/>
              <a:t>lay down his life </a:t>
            </a:r>
            <a:r>
              <a:rPr lang="en-US" sz="4000" dirty="0"/>
              <a:t>for his friends. </a:t>
            </a:r>
            <a:r>
              <a:rPr lang="en-US" sz="1400" dirty="0"/>
              <a:t>(NASB95)</a:t>
            </a:r>
          </a:p>
        </p:txBody>
      </p:sp>
      <p:pic>
        <p:nvPicPr>
          <p:cNvPr id="17410" name="Picture 2" descr="A New Commandment — Steemit">
            <a:extLst>
              <a:ext uri="{FF2B5EF4-FFF2-40B4-BE49-F238E27FC236}">
                <a16:creationId xmlns:a16="http://schemas.microsoft.com/office/drawing/2014/main" id="{A8016117-80AE-4D2F-9D44-518A56BFE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22" b="24608"/>
          <a:stretch/>
        </p:blipFill>
        <p:spPr bwMode="auto">
          <a:xfrm>
            <a:off x="-1" y="0"/>
            <a:ext cx="9112014" cy="2042421"/>
          </a:xfrm>
          <a:prstGeom prst="rect">
            <a:avLst/>
          </a:prstGeom>
          <a:noFill/>
          <a:extLst>
            <a:ext uri="{909E8E84-426E-40DD-AFC4-6F175D3DCCD1}">
              <a14:hiddenFill xmlns:a14="http://schemas.microsoft.com/office/drawing/2010/main">
                <a:solidFill>
                  <a:srgbClr val="FFFFFF"/>
                </a:solidFill>
              </a14:hiddenFill>
            </a:ext>
          </a:extLst>
        </p:spPr>
      </p:pic>
      <p:pic>
        <p:nvPicPr>
          <p:cNvPr id="24578" name="Picture 2" descr="2 Block Number - Pet Paint">
            <a:extLst>
              <a:ext uri="{FF2B5EF4-FFF2-40B4-BE49-F238E27FC236}">
                <a16:creationId xmlns:a16="http://schemas.microsoft.com/office/drawing/2014/main" id="{C846E678-3C20-4C40-BD7B-D0B9494A6E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125" r="21125"/>
          <a:stretch/>
        </p:blipFill>
        <p:spPr bwMode="auto">
          <a:xfrm>
            <a:off x="-39509" y="4733063"/>
            <a:ext cx="1227133" cy="2124935"/>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6 Grunge Cross (PNG Transparent) | OnlyGFX.com">
            <a:extLst>
              <a:ext uri="{FF2B5EF4-FFF2-40B4-BE49-F238E27FC236}">
                <a16:creationId xmlns:a16="http://schemas.microsoft.com/office/drawing/2014/main" id="{0CCAE7FD-3CDE-40D2-BDDD-C4698BB038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2149395"/>
            <a:ext cx="1530723" cy="2417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890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BF6B-47B2-4085-A03C-6E4FB5EA3D14}"/>
              </a:ext>
            </a:extLst>
          </p:cNvPr>
          <p:cNvSpPr>
            <a:spLocks noGrp="1"/>
          </p:cNvSpPr>
          <p:nvPr>
            <p:ph type="title"/>
          </p:nvPr>
        </p:nvSpPr>
        <p:spPr>
          <a:xfrm>
            <a:off x="0" y="0"/>
            <a:ext cx="9144000" cy="1143000"/>
          </a:xfrm>
        </p:spPr>
        <p:style>
          <a:lnRef idx="2">
            <a:schemeClr val="dk1">
              <a:shade val="50000"/>
            </a:schemeClr>
          </a:lnRef>
          <a:fillRef idx="1">
            <a:schemeClr val="dk1"/>
          </a:fillRef>
          <a:effectRef idx="0">
            <a:schemeClr val="dk1"/>
          </a:effectRef>
          <a:fontRef idx="minor">
            <a:schemeClr val="lt1"/>
          </a:fontRef>
        </p:style>
        <p:txBody>
          <a:bodyPr/>
          <a:lstStyle/>
          <a:p>
            <a:r>
              <a:rPr lang="en-US" dirty="0"/>
              <a:t>Welcome</a:t>
            </a:r>
            <a:endParaRPr lang="en-NZ" dirty="0"/>
          </a:p>
        </p:txBody>
      </p:sp>
      <p:sp>
        <p:nvSpPr>
          <p:cNvPr id="3" name="Content Placeholder 2">
            <a:extLst>
              <a:ext uri="{FF2B5EF4-FFF2-40B4-BE49-F238E27FC236}">
                <a16:creationId xmlns:a16="http://schemas.microsoft.com/office/drawing/2014/main" id="{82E49067-12E1-457C-9B33-3E2E0BBE0BDF}"/>
              </a:ext>
            </a:extLst>
          </p:cNvPr>
          <p:cNvSpPr>
            <a:spLocks noGrp="1"/>
          </p:cNvSpPr>
          <p:nvPr>
            <p:ph idx="1"/>
          </p:nvPr>
        </p:nvSpPr>
        <p:spPr>
          <a:xfrm>
            <a:off x="0" y="1143000"/>
            <a:ext cx="9144000" cy="5715000"/>
          </a:xfrm>
        </p:spPr>
        <p:txBody>
          <a:bodyPr>
            <a:normAutofit/>
          </a:bodyPr>
          <a:lstStyle/>
          <a:p>
            <a:pPr marL="0" indent="0" algn="ctr">
              <a:buNone/>
            </a:pPr>
            <a:r>
              <a:rPr lang="en-US" sz="4000" dirty="0"/>
              <a:t>Sunday 26 April 2020</a:t>
            </a:r>
          </a:p>
          <a:p>
            <a:pPr algn="ctr"/>
            <a:r>
              <a:rPr lang="en-US" sz="4000" dirty="0"/>
              <a:t>For Morningside Church of Christ</a:t>
            </a:r>
          </a:p>
          <a:p>
            <a:pPr marL="0" indent="0" algn="ctr">
              <a:buNone/>
            </a:pPr>
            <a:r>
              <a:rPr lang="en-US" sz="4000" dirty="0"/>
              <a:t>(42 Leslie Ave, Sandringham, Auckland)</a:t>
            </a:r>
          </a:p>
          <a:p>
            <a:endParaRPr lang="en-US" sz="800" dirty="0"/>
          </a:p>
          <a:p>
            <a:pPr algn="ctr"/>
            <a:r>
              <a:rPr lang="en-US" sz="4000" dirty="0"/>
              <a:t>Facebook Live</a:t>
            </a:r>
          </a:p>
          <a:p>
            <a:pPr algn="ctr"/>
            <a:endParaRPr lang="en-US" sz="800" dirty="0"/>
          </a:p>
          <a:p>
            <a:pPr algn="ctr"/>
            <a:r>
              <a:rPr lang="en-US" sz="4000" dirty="0"/>
              <a:t>11am </a:t>
            </a:r>
          </a:p>
          <a:p>
            <a:pPr algn="ctr"/>
            <a:r>
              <a:rPr lang="en-US" sz="4000" dirty="0"/>
              <a:t>6pm</a:t>
            </a:r>
          </a:p>
          <a:p>
            <a:pPr algn="ctr"/>
            <a:r>
              <a:rPr lang="en-US" sz="4000" dirty="0"/>
              <a:t>And Wednesday at 7pm</a:t>
            </a:r>
            <a:endParaRPr lang="en-NZ" sz="4000" dirty="0"/>
          </a:p>
        </p:txBody>
      </p:sp>
    </p:spTree>
    <p:extLst>
      <p:ext uri="{BB962C8B-B14F-4D97-AF65-F5344CB8AC3E}">
        <p14:creationId xmlns:p14="http://schemas.microsoft.com/office/powerpoint/2010/main" val="985927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31986" y="2056563"/>
            <a:ext cx="9112014" cy="2131822"/>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indent="0" algn="ctr">
              <a:lnSpc>
                <a:spcPct val="90000"/>
              </a:lnSpc>
              <a:spcBef>
                <a:spcPts val="1000"/>
              </a:spcBef>
              <a:buNone/>
            </a:pPr>
            <a:r>
              <a:rPr lang="en-US" sz="8900" dirty="0">
                <a:solidFill>
                  <a:schemeClr val="tx1"/>
                </a:solidFill>
              </a:rPr>
              <a:t>Demonstrated</a:t>
            </a:r>
          </a:p>
        </p:txBody>
      </p:sp>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683568" y="4191001"/>
            <a:ext cx="8460431" cy="2667000"/>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buNone/>
            </a:pPr>
            <a:r>
              <a:rPr lang="en-US" sz="7600" dirty="0"/>
              <a:t>Col.1:13-15—</a:t>
            </a:r>
            <a:r>
              <a:rPr lang="en-US" sz="7600" b="1" baseline="30000" dirty="0"/>
              <a:t>13</a:t>
            </a:r>
            <a:r>
              <a:rPr lang="en-US" sz="7600" dirty="0"/>
              <a:t>For He rescued us from the domain of darkness, and transferred us to the kingdom of His beloved Son, </a:t>
            </a:r>
            <a:r>
              <a:rPr lang="en-US" sz="7600" b="1" baseline="30000" dirty="0"/>
              <a:t>14</a:t>
            </a:r>
            <a:r>
              <a:rPr lang="en-US" sz="7600" dirty="0"/>
              <a:t>in whom we have </a:t>
            </a:r>
            <a:r>
              <a:rPr lang="en-US" sz="7600" b="1" u="sng" dirty="0"/>
              <a:t>redemption, the forgiveness of sins</a:t>
            </a:r>
            <a:r>
              <a:rPr lang="en-US" sz="7600" dirty="0"/>
              <a:t>.</a:t>
            </a:r>
            <a:endParaRPr lang="en-US" sz="1400" dirty="0"/>
          </a:p>
        </p:txBody>
      </p:sp>
      <p:pic>
        <p:nvPicPr>
          <p:cNvPr id="17410" name="Picture 2" descr="A New Commandment — Steemit">
            <a:extLst>
              <a:ext uri="{FF2B5EF4-FFF2-40B4-BE49-F238E27FC236}">
                <a16:creationId xmlns:a16="http://schemas.microsoft.com/office/drawing/2014/main" id="{A8016117-80AE-4D2F-9D44-518A56BFE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22" b="24608"/>
          <a:stretch/>
        </p:blipFill>
        <p:spPr bwMode="auto">
          <a:xfrm>
            <a:off x="-1" y="0"/>
            <a:ext cx="9112014" cy="2042421"/>
          </a:xfrm>
          <a:prstGeom prst="rect">
            <a:avLst/>
          </a:prstGeom>
          <a:noFill/>
          <a:extLst>
            <a:ext uri="{909E8E84-426E-40DD-AFC4-6F175D3DCCD1}">
              <a14:hiddenFill xmlns:a14="http://schemas.microsoft.com/office/drawing/2010/main">
                <a:solidFill>
                  <a:srgbClr val="FFFFFF"/>
                </a:solidFill>
              </a14:hiddenFill>
            </a:ext>
          </a:extLst>
        </p:spPr>
      </p:pic>
      <p:pic>
        <p:nvPicPr>
          <p:cNvPr id="22534" name="Picture 6" descr="What do the labels mean? | Pegi Public Site">
            <a:extLst>
              <a:ext uri="{FF2B5EF4-FFF2-40B4-BE49-F238E27FC236}">
                <a16:creationId xmlns:a16="http://schemas.microsoft.com/office/drawing/2014/main" id="{3DF41342-CC07-47AA-BB5A-F2A2390EA4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810" t="5901" r="26936" b="23242"/>
          <a:stretch/>
        </p:blipFill>
        <p:spPr bwMode="auto">
          <a:xfrm>
            <a:off x="16799" y="4202527"/>
            <a:ext cx="666769" cy="26580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6 Grunge Cross (PNG Transparent) | OnlyGFX.com">
            <a:extLst>
              <a:ext uri="{FF2B5EF4-FFF2-40B4-BE49-F238E27FC236}">
                <a16:creationId xmlns:a16="http://schemas.microsoft.com/office/drawing/2014/main" id="{C9A4E81A-A63C-496D-B424-E2D9309A2FC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9077" y="2011892"/>
            <a:ext cx="1377942" cy="2176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427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9144001"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4667" y="640091"/>
            <a:ext cx="6054666"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1" y="2056563"/>
            <a:ext cx="9144000" cy="2588408"/>
          </a:xfr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indent="0" algn="ctr">
              <a:lnSpc>
                <a:spcPct val="90000"/>
              </a:lnSpc>
              <a:spcBef>
                <a:spcPts val="1000"/>
              </a:spcBef>
              <a:buNone/>
            </a:pPr>
            <a:r>
              <a:rPr lang="en-US" sz="8900" dirty="0">
                <a:solidFill>
                  <a:schemeClr val="tx1"/>
                </a:solidFill>
              </a:rPr>
              <a:t>Demonstrated</a:t>
            </a:r>
          </a:p>
        </p:txBody>
      </p:sp>
      <p:sp>
        <p:nvSpPr>
          <p:cNvPr id="2" name="Content Placeholder 1">
            <a:extLst>
              <a:ext uri="{FF2B5EF4-FFF2-40B4-BE49-F238E27FC236}">
                <a16:creationId xmlns:a16="http://schemas.microsoft.com/office/drawing/2014/main" id="{A64EF25D-6CF5-4009-9F99-351AE27461BB}"/>
              </a:ext>
            </a:extLst>
          </p:cNvPr>
          <p:cNvSpPr>
            <a:spLocks noGrp="1"/>
          </p:cNvSpPr>
          <p:nvPr>
            <p:ph sz="half" idx="2"/>
          </p:nvPr>
        </p:nvSpPr>
        <p:spPr>
          <a:xfrm>
            <a:off x="1298848" y="4644970"/>
            <a:ext cx="7845151" cy="2213030"/>
          </a:xfrm>
        </p:spPr>
        <p:txBody>
          <a:bodyPr>
            <a:normAutofit fontScale="92500" lnSpcReduction="10000"/>
          </a:bodyPr>
          <a:lstStyle/>
          <a:p>
            <a:pPr marL="0" indent="0">
              <a:buNone/>
            </a:pPr>
            <a:r>
              <a:rPr lang="en-US" sz="4000" dirty="0"/>
              <a:t>Luke 7:47—</a:t>
            </a:r>
            <a:r>
              <a:rPr lang="en-US" sz="4000" b="1" baseline="30000" dirty="0"/>
              <a:t>47</a:t>
            </a:r>
            <a:r>
              <a:rPr lang="en-US" sz="4000" dirty="0"/>
              <a:t>For this reason I say to you, her sins, which are many, have been forgiven, for she loved much; </a:t>
            </a:r>
            <a:r>
              <a:rPr lang="en-US" sz="4000" u="sng" dirty="0"/>
              <a:t>but he who is forgiven little, loves little</a:t>
            </a:r>
            <a:r>
              <a:rPr lang="en-US" sz="4000" dirty="0"/>
              <a:t>.” </a:t>
            </a:r>
            <a:r>
              <a:rPr lang="en-US" sz="1400" dirty="0"/>
              <a:t>(NASB95)</a:t>
            </a:r>
          </a:p>
        </p:txBody>
      </p:sp>
      <p:pic>
        <p:nvPicPr>
          <p:cNvPr id="17410" name="Picture 2" descr="A New Commandment — Steemit">
            <a:extLst>
              <a:ext uri="{FF2B5EF4-FFF2-40B4-BE49-F238E27FC236}">
                <a16:creationId xmlns:a16="http://schemas.microsoft.com/office/drawing/2014/main" id="{A8016117-80AE-4D2F-9D44-518A56BFE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22" b="24608"/>
          <a:stretch/>
        </p:blipFill>
        <p:spPr bwMode="auto">
          <a:xfrm>
            <a:off x="-1" y="0"/>
            <a:ext cx="9112014" cy="2042421"/>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2" descr="Four 4 Number - Free image on Pixabay">
            <a:extLst>
              <a:ext uri="{FF2B5EF4-FFF2-40B4-BE49-F238E27FC236}">
                <a16:creationId xmlns:a16="http://schemas.microsoft.com/office/drawing/2014/main" id="{BA65F740-26B2-4AF0-B6C7-EB79A24BD95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451" t="9333" r="17451" b="9333"/>
          <a:stretch/>
        </p:blipFill>
        <p:spPr bwMode="auto">
          <a:xfrm>
            <a:off x="1" y="4684389"/>
            <a:ext cx="1259632" cy="2203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6 Grunge Cross (PNG Transparent) | OnlyGFX.com">
            <a:extLst>
              <a:ext uri="{FF2B5EF4-FFF2-40B4-BE49-F238E27FC236}">
                <a16:creationId xmlns:a16="http://schemas.microsoft.com/office/drawing/2014/main" id="{FC2F5DAF-A9EB-42D1-B6AC-2BADC1E169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2149395"/>
            <a:ext cx="1530723" cy="2417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306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6.jpg"/>
          <p:cNvPicPr>
            <a:picLocks noGrp="1" noChangeAspect="1"/>
          </p:cNvPicPr>
          <p:nvPr>
            <p:ph sz="half" idx="2"/>
          </p:nvPr>
        </p:nvPicPr>
        <p:blipFill rotWithShape="1">
          <a:blip r:embed="rId2" cstate="print"/>
          <a:srcRect l="3346" t="2311" r="3346" b="30442"/>
          <a:stretch/>
        </p:blipFill>
        <p:spPr>
          <a:xfrm>
            <a:off x="431540" y="188639"/>
            <a:ext cx="7884876" cy="6307901"/>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551" y="5703600"/>
            <a:ext cx="4114800" cy="1143000"/>
          </a:xfrm>
        </p:spPr>
        <p:style>
          <a:lnRef idx="2">
            <a:schemeClr val="dk1">
              <a:shade val="50000"/>
            </a:schemeClr>
          </a:lnRef>
          <a:fillRef idx="1">
            <a:schemeClr val="dk1"/>
          </a:fillRef>
          <a:effectRef idx="0">
            <a:schemeClr val="dk1"/>
          </a:effectRef>
          <a:fontRef idx="minor">
            <a:schemeClr val="lt1"/>
          </a:fontRef>
        </p:style>
        <p:txBody>
          <a:bodyPr/>
          <a:lstStyle/>
          <a:p>
            <a:r>
              <a:rPr lang="en-NZ" dirty="0"/>
              <a:t>1 John 4:19-21</a:t>
            </a:r>
          </a:p>
        </p:txBody>
      </p:sp>
      <p:sp>
        <p:nvSpPr>
          <p:cNvPr id="3" name="Content Placeholder 2"/>
          <p:cNvSpPr>
            <a:spLocks noGrp="1"/>
          </p:cNvSpPr>
          <p:nvPr>
            <p:ph sz="half" idx="1"/>
          </p:nvPr>
        </p:nvSpPr>
        <p:spPr>
          <a:xfrm>
            <a:off x="6649" y="692696"/>
            <a:ext cx="9130701" cy="6153904"/>
          </a:xfrm>
        </p:spPr>
        <p:txBody>
          <a:bodyPr>
            <a:normAutofit/>
          </a:bodyPr>
          <a:lstStyle/>
          <a:p>
            <a:pPr>
              <a:buNone/>
            </a:pPr>
            <a:r>
              <a:rPr lang="en-NZ" sz="4000" baseline="30000" dirty="0"/>
              <a:t>19 </a:t>
            </a:r>
            <a:r>
              <a:rPr lang="en-NZ" sz="4000" dirty="0"/>
              <a:t>We love because God first loved us. </a:t>
            </a:r>
            <a:r>
              <a:rPr lang="en-NZ" sz="4000" baseline="30000" dirty="0"/>
              <a:t>20 </a:t>
            </a:r>
            <a:r>
              <a:rPr lang="en-NZ" sz="4000" dirty="0"/>
              <a:t>If people say, “I love God,” but hate their brothers or sisters, they are liars. Those who do not love their brothers and sisters, whom they have seen, cannot love God, whom they have never seen. </a:t>
            </a:r>
            <a:r>
              <a:rPr lang="en-NZ" sz="4000" baseline="30000" dirty="0"/>
              <a:t>21 </a:t>
            </a:r>
            <a:r>
              <a:rPr lang="en-NZ" sz="4000" dirty="0"/>
              <a:t>And God gave us this command: Those who love God must also love their brothers and sisters.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0D5D19D-0789-4518-B5DC-D47ADF69D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45030" y="2276872"/>
            <a:ext cx="3284115" cy="4580493"/>
          </a:xfrm>
        </p:spPr>
        <p:txBody>
          <a:bodyPr vert="horz" lIns="91440" tIns="45720" rIns="91440" bIns="45720" rtlCol="0" anchor="b">
            <a:normAutofit fontScale="77500" lnSpcReduction="20000"/>
          </a:bodyPr>
          <a:lstStyle/>
          <a:p>
            <a:pPr marL="0" indent="0">
              <a:lnSpc>
                <a:spcPct val="90000"/>
              </a:lnSpc>
              <a:spcBef>
                <a:spcPts val="1000"/>
              </a:spcBef>
              <a:buNone/>
            </a:pPr>
            <a:r>
              <a:rPr lang="en-US" sz="5200" dirty="0"/>
              <a:t>Acts 22:12-16—</a:t>
            </a:r>
            <a:r>
              <a:rPr lang="en-US" sz="5200" b="1" baseline="30000" dirty="0"/>
              <a:t>16</a:t>
            </a:r>
            <a:r>
              <a:rPr lang="en-US" sz="5200" dirty="0"/>
              <a:t>Now why do you delay? Get up and be baptized, and wash away your sins, calling on His name.’</a:t>
            </a:r>
            <a:r>
              <a:rPr lang="en-US" sz="4700" dirty="0"/>
              <a:t> </a:t>
            </a:r>
            <a:r>
              <a:rPr lang="en-US" sz="1800" dirty="0"/>
              <a:t> (NASB95)</a:t>
            </a:r>
            <a:endParaRPr lang="en-US" sz="1700" dirty="0"/>
          </a:p>
        </p:txBody>
      </p:sp>
      <p:grpSp>
        <p:nvGrpSpPr>
          <p:cNvPr id="24" name="Group 2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3154317"/>
            <a:ext cx="548639" cy="673460"/>
            <a:chOff x="3940602" y="308034"/>
            <a:chExt cx="2116791" cy="3428999"/>
          </a:xfrm>
          <a:solidFill>
            <a:schemeClr val="accent4"/>
          </a:solidFill>
        </p:grpSpPr>
        <p:sp>
          <p:nvSpPr>
            <p:cNvPr id="25" name="Rectangle 2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Repent &amp; Be Baptized – God Like Fire Ministries">
            <a:extLst>
              <a:ext uri="{FF2B5EF4-FFF2-40B4-BE49-F238E27FC236}">
                <a16:creationId xmlns:a16="http://schemas.microsoft.com/office/drawing/2014/main" id="{C9D35CE1-DEED-4A88-AA7B-7BDE87E9F4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030" r="4030"/>
          <a:stretch/>
        </p:blipFill>
        <p:spPr bwMode="auto">
          <a:xfrm>
            <a:off x="4441869" y="666728"/>
            <a:ext cx="4152000" cy="5465791"/>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a:extLst>
              <a:ext uri="{FF2B5EF4-FFF2-40B4-BE49-F238E27FC236}">
                <a16:creationId xmlns:a16="http://schemas.microsoft.com/office/drawing/2014/main" id="{55318E88-355A-4EF2-8D7B-BB2C5322FE36}"/>
              </a:ext>
            </a:extLst>
          </p:cNvPr>
          <p:cNvSpPr txBox="1">
            <a:spLocks/>
          </p:cNvSpPr>
          <p:nvPr/>
        </p:nvSpPr>
        <p:spPr>
          <a:xfrm>
            <a:off x="-2" y="101890"/>
            <a:ext cx="4264358" cy="1726582"/>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90000"/>
              </a:lnSpc>
            </a:pPr>
            <a:r>
              <a:rPr lang="en-US" sz="4000" dirty="0">
                <a:solidFill>
                  <a:schemeClr val="bg1"/>
                </a:solidFill>
                <a:latin typeface="+mj-lt"/>
                <a:ea typeface="+mj-ea"/>
                <a:cs typeface="+mj-cs"/>
              </a:rPr>
              <a:t>Love—</a:t>
            </a:r>
            <a:br>
              <a:rPr lang="en-US" sz="4000" dirty="0">
                <a:solidFill>
                  <a:schemeClr val="bg1"/>
                </a:solidFill>
                <a:latin typeface="+mj-lt"/>
                <a:ea typeface="+mj-ea"/>
                <a:cs typeface="+mj-cs"/>
              </a:rPr>
            </a:br>
            <a:r>
              <a:rPr lang="en-US" sz="4000" dirty="0">
                <a:solidFill>
                  <a:schemeClr val="bg1"/>
                </a:solidFill>
                <a:latin typeface="+mj-lt"/>
                <a:ea typeface="+mj-ea"/>
                <a:cs typeface="+mj-cs"/>
              </a:rPr>
              <a:t>The place to start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BF6B-47B2-4085-A03C-6E4FB5EA3D14}"/>
              </a:ext>
            </a:extLst>
          </p:cNvPr>
          <p:cNvSpPr>
            <a:spLocks noGrp="1"/>
          </p:cNvSpPr>
          <p:nvPr>
            <p:ph type="title"/>
          </p:nvPr>
        </p:nvSpPr>
        <p:spPr>
          <a:xfrm>
            <a:off x="0" y="0"/>
            <a:ext cx="9144000" cy="1143000"/>
          </a:xfrm>
        </p:spPr>
        <p:style>
          <a:lnRef idx="2">
            <a:schemeClr val="dk1">
              <a:shade val="50000"/>
            </a:schemeClr>
          </a:lnRef>
          <a:fillRef idx="1">
            <a:schemeClr val="dk1"/>
          </a:fillRef>
          <a:effectRef idx="0">
            <a:schemeClr val="dk1"/>
          </a:effectRef>
          <a:fontRef idx="minor">
            <a:schemeClr val="lt1"/>
          </a:fontRef>
        </p:style>
        <p:txBody>
          <a:bodyPr/>
          <a:lstStyle/>
          <a:p>
            <a:r>
              <a:rPr lang="en-US" dirty="0"/>
              <a:t>See you again…</a:t>
            </a:r>
            <a:endParaRPr lang="en-NZ" dirty="0"/>
          </a:p>
        </p:txBody>
      </p:sp>
      <p:sp>
        <p:nvSpPr>
          <p:cNvPr id="3" name="Content Placeholder 2">
            <a:extLst>
              <a:ext uri="{FF2B5EF4-FFF2-40B4-BE49-F238E27FC236}">
                <a16:creationId xmlns:a16="http://schemas.microsoft.com/office/drawing/2014/main" id="{82E49067-12E1-457C-9B33-3E2E0BBE0BDF}"/>
              </a:ext>
            </a:extLst>
          </p:cNvPr>
          <p:cNvSpPr>
            <a:spLocks noGrp="1"/>
          </p:cNvSpPr>
          <p:nvPr>
            <p:ph idx="1"/>
          </p:nvPr>
        </p:nvSpPr>
        <p:spPr>
          <a:xfrm>
            <a:off x="0" y="1143000"/>
            <a:ext cx="9144000" cy="5715000"/>
          </a:xfrm>
        </p:spPr>
        <p:txBody>
          <a:bodyPr>
            <a:normAutofit/>
          </a:bodyPr>
          <a:lstStyle/>
          <a:p>
            <a:endParaRPr lang="en-US" sz="800" dirty="0"/>
          </a:p>
          <a:p>
            <a:pPr marL="0" indent="0" algn="ctr">
              <a:buNone/>
            </a:pPr>
            <a:r>
              <a:rPr lang="en-US" sz="6600" dirty="0"/>
              <a:t>Facebook Live</a:t>
            </a:r>
          </a:p>
          <a:p>
            <a:pPr marL="0" indent="0" algn="ctr">
              <a:buNone/>
            </a:pPr>
            <a:r>
              <a:rPr lang="en-US" sz="6600" dirty="0"/>
              <a:t>6 o’clock</a:t>
            </a:r>
          </a:p>
          <a:p>
            <a:pPr marL="0" indent="0" algn="ctr">
              <a:buNone/>
            </a:pPr>
            <a:r>
              <a:rPr lang="en-US" sz="6600" dirty="0"/>
              <a:t>This Evening</a:t>
            </a:r>
          </a:p>
          <a:p>
            <a:pPr algn="ctr"/>
            <a:endParaRPr lang="en-US" sz="4000" dirty="0"/>
          </a:p>
          <a:p>
            <a:pPr algn="ctr"/>
            <a:r>
              <a:rPr lang="en-US" sz="4000" dirty="0"/>
              <a:t>And Wednesday at 7pm</a:t>
            </a:r>
            <a:endParaRPr lang="en-NZ" sz="4000" dirty="0"/>
          </a:p>
        </p:txBody>
      </p:sp>
    </p:spTree>
    <p:extLst>
      <p:ext uri="{BB962C8B-B14F-4D97-AF65-F5344CB8AC3E}">
        <p14:creationId xmlns:p14="http://schemas.microsoft.com/office/powerpoint/2010/main" val="402387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52794" y="3388321"/>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923606" y="1637601"/>
            <a:ext cx="6858003" cy="35827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0935" y="857786"/>
            <a:ext cx="8300268"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40766" y="3071183"/>
            <a:ext cx="7432722" cy="2929031"/>
          </a:xfrm>
        </p:spPr>
        <p:style>
          <a:lnRef idx="2">
            <a:schemeClr val="dk1">
              <a:shade val="50000"/>
            </a:schemeClr>
          </a:lnRef>
          <a:fillRef idx="1">
            <a:schemeClr val="dk1"/>
          </a:fillRef>
          <a:effectRef idx="0">
            <a:schemeClr val="dk1"/>
          </a:effectRef>
          <a:fontRef idx="minor">
            <a:schemeClr val="lt1"/>
          </a:fontRef>
        </p:style>
        <p:txBody>
          <a:bodyPr anchor="t">
            <a:normAutofit fontScale="90000"/>
          </a:bodyPr>
          <a:lstStyle/>
          <a:p>
            <a:pPr algn="l"/>
            <a:r>
              <a:rPr lang="en-NZ" sz="7000" dirty="0"/>
              <a:t>Add </a:t>
            </a:r>
            <a:br>
              <a:rPr lang="en-NZ" sz="7000" dirty="0"/>
            </a:br>
            <a:r>
              <a:rPr lang="en-NZ" sz="7000" dirty="0"/>
              <a:t>Love, </a:t>
            </a:r>
            <a:br>
              <a:rPr lang="en-NZ" sz="7000" dirty="0"/>
            </a:br>
            <a:r>
              <a:rPr lang="en-NZ" sz="7000" dirty="0"/>
              <a:t>Too</a:t>
            </a:r>
          </a:p>
        </p:txBody>
      </p:sp>
      <p:sp>
        <p:nvSpPr>
          <p:cNvPr id="3" name="Subtitle 2"/>
          <p:cNvSpPr>
            <a:spLocks noGrp="1"/>
          </p:cNvSpPr>
          <p:nvPr>
            <p:ph type="subTitle" idx="1"/>
          </p:nvPr>
        </p:nvSpPr>
        <p:spPr>
          <a:xfrm>
            <a:off x="740766" y="1553518"/>
            <a:ext cx="7432721" cy="1281733"/>
          </a:xfrm>
        </p:spPr>
        <p:txBody>
          <a:bodyPr anchor="b">
            <a:normAutofit/>
          </a:bodyPr>
          <a:lstStyle/>
          <a:p>
            <a:pPr algn="l"/>
            <a:r>
              <a:rPr lang="en-NZ" sz="4400" b="1" dirty="0">
                <a:solidFill>
                  <a:schemeClr val="tx1"/>
                </a:solidFill>
              </a:rPr>
              <a:t>2 Peter 1:5</a:t>
            </a:r>
          </a:p>
        </p:txBody>
      </p:sp>
      <p:sp>
        <p:nvSpPr>
          <p:cNvPr id="23" name="Rectangle 22">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43057" y="3385173"/>
            <a:ext cx="32004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NZ" dirty="0"/>
              <a:t>2 Peter 1:5-7</a:t>
            </a:r>
          </a:p>
        </p:txBody>
      </p:sp>
      <p:sp>
        <p:nvSpPr>
          <p:cNvPr id="3" name="Content Placeholder 2"/>
          <p:cNvSpPr>
            <a:spLocks noGrp="1"/>
          </p:cNvSpPr>
          <p:nvPr>
            <p:ph idx="1"/>
          </p:nvPr>
        </p:nvSpPr>
        <p:spPr>
          <a:xfrm>
            <a:off x="0" y="692696"/>
            <a:ext cx="9144000" cy="6165304"/>
          </a:xfrm>
        </p:spPr>
        <p:txBody>
          <a:bodyPr>
            <a:noAutofit/>
          </a:bodyPr>
          <a:lstStyle/>
          <a:p>
            <a:pPr marL="0" indent="0">
              <a:buNone/>
            </a:pPr>
            <a:r>
              <a:rPr lang="en-NZ" sz="3800" baseline="30000" dirty="0"/>
              <a:t>5</a:t>
            </a:r>
            <a:r>
              <a:rPr lang="en-NZ" sz="3800" dirty="0"/>
              <a:t>For this very reason, make every effort to add to your                         </a:t>
            </a:r>
            <a:r>
              <a:rPr lang="en-NZ" sz="3800" i="1" dirty="0"/>
              <a:t>faith</a:t>
            </a:r>
            <a:r>
              <a:rPr lang="en-NZ" sz="3800" dirty="0"/>
              <a:t> </a:t>
            </a:r>
          </a:p>
          <a:p>
            <a:pPr marL="0" indent="0">
              <a:buNone/>
            </a:pPr>
            <a:r>
              <a:rPr lang="en-NZ" sz="3800" i="1" dirty="0"/>
              <a:t>                                              goodness</a:t>
            </a:r>
            <a:r>
              <a:rPr lang="en-NZ" sz="3800" dirty="0"/>
              <a:t>; </a:t>
            </a:r>
          </a:p>
          <a:p>
            <a:pPr marL="0" indent="0">
              <a:buNone/>
            </a:pPr>
            <a:r>
              <a:rPr lang="en-NZ" sz="3800" dirty="0"/>
              <a:t>               and to goodness, </a:t>
            </a:r>
            <a:r>
              <a:rPr lang="en-NZ" sz="3800" i="1" dirty="0"/>
              <a:t>knowledge</a:t>
            </a:r>
            <a:r>
              <a:rPr lang="en-NZ" sz="3800" dirty="0"/>
              <a:t>;</a:t>
            </a:r>
          </a:p>
          <a:p>
            <a:pPr marL="0" indent="0">
              <a:buNone/>
            </a:pPr>
            <a:r>
              <a:rPr lang="en-NZ" sz="3800" baseline="30000" dirty="0"/>
              <a:t>                  6</a:t>
            </a:r>
            <a:r>
              <a:rPr lang="en-NZ" sz="3800" dirty="0"/>
              <a:t>and to knowledge, </a:t>
            </a:r>
            <a:r>
              <a:rPr lang="en-NZ" sz="3800" i="1" dirty="0"/>
              <a:t>self-control</a:t>
            </a:r>
            <a:r>
              <a:rPr lang="en-NZ" sz="3800" dirty="0"/>
              <a:t>;</a:t>
            </a:r>
          </a:p>
          <a:p>
            <a:pPr marL="0" indent="0">
              <a:buNone/>
            </a:pPr>
            <a:r>
              <a:rPr lang="en-NZ" sz="3800" dirty="0"/>
              <a:t>             and to self-control, </a:t>
            </a:r>
            <a:r>
              <a:rPr lang="en-NZ" sz="3800" i="1" dirty="0"/>
              <a:t>perseverance</a:t>
            </a:r>
            <a:r>
              <a:rPr lang="en-NZ" sz="3800" dirty="0"/>
              <a:t>;</a:t>
            </a:r>
          </a:p>
          <a:p>
            <a:pPr marL="0" indent="0">
              <a:buNone/>
            </a:pPr>
            <a:r>
              <a:rPr lang="en-NZ" sz="3800" dirty="0"/>
              <a:t>         and to perseverance, </a:t>
            </a:r>
            <a:r>
              <a:rPr lang="en-NZ" sz="3800" i="1" dirty="0"/>
              <a:t>godliness</a:t>
            </a:r>
            <a:r>
              <a:rPr lang="en-NZ" sz="3800" dirty="0"/>
              <a:t>;</a:t>
            </a:r>
          </a:p>
          <a:p>
            <a:pPr marL="0" indent="0">
              <a:buNone/>
            </a:pPr>
            <a:r>
              <a:rPr lang="en-NZ" sz="3800" baseline="30000" dirty="0"/>
              <a:t>                      7</a:t>
            </a:r>
            <a:r>
              <a:rPr lang="en-NZ" sz="3800" dirty="0"/>
              <a:t>and to godliness, </a:t>
            </a:r>
            <a:r>
              <a:rPr lang="en-NZ" sz="3800" i="1" dirty="0"/>
              <a:t>brotherly kindness</a:t>
            </a:r>
            <a:r>
              <a:rPr lang="en-NZ" sz="3800" dirty="0"/>
              <a:t>; </a:t>
            </a:r>
          </a:p>
          <a:p>
            <a:pPr marL="0" indent="0">
              <a:buNone/>
            </a:pPr>
            <a:r>
              <a:rPr lang="en-NZ" sz="3800" dirty="0"/>
              <a:t>and to brotherly kindness, </a:t>
            </a:r>
            <a:r>
              <a:rPr lang="en-NZ" sz="3800" b="1" i="1" u="sng" dirty="0"/>
              <a:t>love</a:t>
            </a:r>
            <a:r>
              <a:rPr lang="en-NZ" sz="3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2662" y="914401"/>
            <a:ext cx="3249229" cy="2370584"/>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b">
            <a:normAutofit fontScale="90000"/>
          </a:bodyPr>
          <a:lstStyle/>
          <a:p>
            <a:pPr>
              <a:lnSpc>
                <a:spcPct val="90000"/>
              </a:lnSpc>
            </a:pPr>
            <a:r>
              <a:rPr lang="en-US" sz="4200" kern="1200" dirty="0">
                <a:solidFill>
                  <a:srgbClr val="FFFFFF"/>
                </a:solidFill>
                <a:latin typeface="+mj-lt"/>
                <a:ea typeface="+mj-ea"/>
                <a:cs typeface="+mj-cs"/>
              </a:rPr>
              <a:t>Love—</a:t>
            </a:r>
            <a:br>
              <a:rPr lang="en-US" sz="4200" kern="1200" dirty="0">
                <a:solidFill>
                  <a:srgbClr val="FFFFFF"/>
                </a:solidFill>
                <a:latin typeface="+mj-lt"/>
                <a:ea typeface="+mj-ea"/>
                <a:cs typeface="+mj-cs"/>
              </a:rPr>
            </a:br>
            <a:r>
              <a:rPr lang="en-US" sz="4200" kern="1200" dirty="0">
                <a:solidFill>
                  <a:srgbClr val="FFFFFF"/>
                </a:solidFill>
                <a:latin typeface="+mj-lt"/>
                <a:ea typeface="+mj-ea"/>
                <a:cs typeface="+mj-cs"/>
              </a:rPr>
              <a:t>Dangerous when ill-defined.</a:t>
            </a:r>
          </a:p>
        </p:txBody>
      </p:sp>
      <p:sp>
        <p:nvSpPr>
          <p:cNvPr id="3" name="Content Placeholder 2"/>
          <p:cNvSpPr>
            <a:spLocks noGrp="1"/>
          </p:cNvSpPr>
          <p:nvPr>
            <p:ph sz="half" idx="1"/>
          </p:nvPr>
        </p:nvSpPr>
        <p:spPr>
          <a:xfrm>
            <a:off x="252663" y="4002779"/>
            <a:ext cx="3249230" cy="2370584"/>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p>
            <a:pPr marL="0" indent="0">
              <a:lnSpc>
                <a:spcPct val="90000"/>
              </a:lnSpc>
              <a:spcBef>
                <a:spcPts val="1000"/>
              </a:spcBef>
              <a:buNone/>
            </a:pPr>
            <a:endParaRPr lang="en-US" sz="4000" dirty="0">
              <a:solidFill>
                <a:srgbClr val="FFFFFF"/>
              </a:solidFill>
            </a:endParaRPr>
          </a:p>
          <a:p>
            <a:pPr marL="0" indent="0">
              <a:lnSpc>
                <a:spcPct val="90000"/>
              </a:lnSpc>
              <a:spcBef>
                <a:spcPts val="1000"/>
              </a:spcBef>
              <a:buNone/>
            </a:pPr>
            <a:r>
              <a:rPr lang="en-US" sz="4000" dirty="0">
                <a:solidFill>
                  <a:srgbClr val="FFFFFF"/>
                </a:solidFill>
              </a:rPr>
              <a:t>“I Love You.”</a:t>
            </a:r>
            <a:endParaRPr lang="en-US" sz="4000" kern="1200" dirty="0">
              <a:solidFill>
                <a:srgbClr val="FFFFFF"/>
              </a:solidFill>
              <a:latin typeface="+mn-lt"/>
              <a:ea typeface="+mn-ea"/>
              <a:cs typeface="+mn-cs"/>
            </a:endParaRPr>
          </a:p>
        </p:txBody>
      </p:sp>
      <p:cxnSp>
        <p:nvCxnSpPr>
          <p:cNvPr id="137" name="Straight Connector 136">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F1F5F60B-A322-4A30-A6CB-EC31F4ED701B}"/>
              </a:ext>
            </a:extLst>
          </p:cNvPr>
          <p:cNvSpPr>
            <a:spLocks noGrp="1"/>
          </p:cNvSpPr>
          <p:nvPr>
            <p:ph sz="half" idx="2"/>
          </p:nvPr>
        </p:nvSpPr>
        <p:spPr/>
        <p:txBody>
          <a:bodyPr/>
          <a:lstStyle/>
          <a:p>
            <a:endParaRPr lang="en-NZ" dirty="0"/>
          </a:p>
        </p:txBody>
      </p:sp>
    </p:spTree>
    <p:extLst>
      <p:ext uri="{BB962C8B-B14F-4D97-AF65-F5344CB8AC3E}">
        <p14:creationId xmlns:p14="http://schemas.microsoft.com/office/powerpoint/2010/main" val="65743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2662" y="914401"/>
            <a:ext cx="3249229" cy="2370584"/>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b">
            <a:normAutofit fontScale="90000"/>
          </a:bodyPr>
          <a:lstStyle/>
          <a:p>
            <a:pPr>
              <a:lnSpc>
                <a:spcPct val="90000"/>
              </a:lnSpc>
            </a:pPr>
            <a:r>
              <a:rPr lang="en-US" sz="4200" kern="1200" dirty="0">
                <a:solidFill>
                  <a:srgbClr val="FFFFFF"/>
                </a:solidFill>
                <a:latin typeface="+mj-lt"/>
                <a:ea typeface="+mj-ea"/>
                <a:cs typeface="+mj-cs"/>
              </a:rPr>
              <a:t>Love—</a:t>
            </a:r>
            <a:br>
              <a:rPr lang="en-US" sz="4200" kern="1200" dirty="0">
                <a:solidFill>
                  <a:srgbClr val="FFFFFF"/>
                </a:solidFill>
                <a:latin typeface="+mj-lt"/>
                <a:ea typeface="+mj-ea"/>
                <a:cs typeface="+mj-cs"/>
              </a:rPr>
            </a:br>
            <a:r>
              <a:rPr lang="en-US" sz="4200" kern="1200" dirty="0">
                <a:solidFill>
                  <a:srgbClr val="FFFFFF"/>
                </a:solidFill>
                <a:latin typeface="+mj-lt"/>
                <a:ea typeface="+mj-ea"/>
                <a:cs typeface="+mj-cs"/>
              </a:rPr>
              <a:t>Dangerous when ill-defined.</a:t>
            </a:r>
          </a:p>
        </p:txBody>
      </p:sp>
      <p:sp>
        <p:nvSpPr>
          <p:cNvPr id="3" name="Content Placeholder 2"/>
          <p:cNvSpPr>
            <a:spLocks noGrp="1"/>
          </p:cNvSpPr>
          <p:nvPr>
            <p:ph sz="half" idx="1"/>
          </p:nvPr>
        </p:nvSpPr>
        <p:spPr>
          <a:xfrm>
            <a:off x="252663" y="4002779"/>
            <a:ext cx="3249230" cy="2370584"/>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Autofit/>
          </a:bodyPr>
          <a:lstStyle/>
          <a:p>
            <a:pPr marL="0" indent="0">
              <a:lnSpc>
                <a:spcPct val="90000"/>
              </a:lnSpc>
              <a:spcBef>
                <a:spcPts val="1000"/>
              </a:spcBef>
              <a:buNone/>
            </a:pPr>
            <a:r>
              <a:rPr lang="en-US" sz="4000" kern="1200" dirty="0">
                <a:solidFill>
                  <a:srgbClr val="FFFFFF"/>
                </a:solidFill>
                <a:latin typeface="+mn-lt"/>
                <a:ea typeface="+mn-ea"/>
                <a:cs typeface="+mn-cs"/>
              </a:rPr>
              <a:t>It pays to check for any unrealistic conditions</a:t>
            </a:r>
          </a:p>
        </p:txBody>
      </p:sp>
      <p:cxnSp>
        <p:nvCxnSpPr>
          <p:cNvPr id="137" name="Straight Connector 136">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Conditional Love - DevOps.com">
            <a:extLst>
              <a:ext uri="{FF2B5EF4-FFF2-40B4-BE49-F238E27FC236}">
                <a16:creationId xmlns:a16="http://schemas.microsoft.com/office/drawing/2014/main" id="{5B5AA4FB-CFCC-4880-8247-9B57733E4D58}"/>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292" t="6141" r="30920" b="6294"/>
          <a:stretch/>
        </p:blipFill>
        <p:spPr bwMode="auto">
          <a:xfrm>
            <a:off x="4005685" y="492573"/>
            <a:ext cx="4634520"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62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282286" y="5624945"/>
            <a:ext cx="6809994"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stay attractive to me!</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156426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A061BA2E-A388-41C5-B73A-B0FEB6B10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ditional Love - I am 1 in 4">
            <a:extLst>
              <a:ext uri="{FF2B5EF4-FFF2-40B4-BE49-F238E27FC236}">
                <a16:creationId xmlns:a16="http://schemas.microsoft.com/office/drawing/2014/main" id="{86ED4BD1-450C-499D-BF3F-F3F7216C4B0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323" r="32121" b="-1"/>
          <a:stretch/>
        </p:blipFill>
        <p:spPr bwMode="auto">
          <a:xfrm>
            <a:off x="0" y="10"/>
            <a:ext cx="4571980" cy="68579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hat.If - Home | Facebook">
            <a:extLst>
              <a:ext uri="{FF2B5EF4-FFF2-40B4-BE49-F238E27FC236}">
                <a16:creationId xmlns:a16="http://schemas.microsoft.com/office/drawing/2014/main" id="{BBD85B80-6B43-4C8D-9E7B-92AB7CE949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76" t="20601" r="16474"/>
          <a:stretch/>
        </p:blipFill>
        <p:spPr bwMode="auto">
          <a:xfrm>
            <a:off x="4570857" y="1412776"/>
            <a:ext cx="4570857" cy="5445224"/>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76E192A2-3ED3-4081-8A86-A22B51141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28902" y="342899"/>
            <a:ext cx="3886200" cy="9144001"/>
          </a:xfrm>
          <a:prstGeom prst="rect">
            <a:avLst/>
          </a:prstGeom>
          <a:gradFill>
            <a:gsLst>
              <a:gs pos="41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Rounded Corners 19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8059"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 name="Content Placeholder 2"/>
          <p:cNvSpPr>
            <a:spLocks noGrp="1"/>
          </p:cNvSpPr>
          <p:nvPr>
            <p:ph sz="half" idx="1"/>
          </p:nvPr>
        </p:nvSpPr>
        <p:spPr>
          <a:xfrm>
            <a:off x="282286" y="5624945"/>
            <a:ext cx="6809994" cy="592975"/>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marL="0" indent="0">
              <a:lnSpc>
                <a:spcPct val="90000"/>
              </a:lnSpc>
              <a:spcBef>
                <a:spcPts val="1000"/>
              </a:spcBef>
              <a:buNone/>
            </a:pPr>
            <a:r>
              <a:rPr lang="en-US" sz="4000" kern="1200" dirty="0">
                <a:solidFill>
                  <a:schemeClr val="bg1"/>
                </a:solidFill>
                <a:latin typeface="+mn-lt"/>
                <a:ea typeface="+mn-ea"/>
                <a:cs typeface="+mn-cs"/>
              </a:rPr>
              <a:t>…you make me feel good!</a:t>
            </a:r>
          </a:p>
        </p:txBody>
      </p:sp>
      <p:sp>
        <p:nvSpPr>
          <p:cNvPr id="18" name="Content Placeholder 2">
            <a:extLst>
              <a:ext uri="{FF2B5EF4-FFF2-40B4-BE49-F238E27FC236}">
                <a16:creationId xmlns:a16="http://schemas.microsoft.com/office/drawing/2014/main" id="{5599AFE1-5FCE-428E-BBFC-AEFB04A7CE64}"/>
              </a:ext>
            </a:extLst>
          </p:cNvPr>
          <p:cNvSpPr txBox="1">
            <a:spLocks/>
          </p:cNvSpPr>
          <p:nvPr/>
        </p:nvSpPr>
        <p:spPr>
          <a:xfrm>
            <a:off x="2123728" y="404664"/>
            <a:ext cx="7017986" cy="1008111"/>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marL="0" indent="0">
              <a:lnSpc>
                <a:spcPct val="90000"/>
              </a:lnSpc>
              <a:spcBef>
                <a:spcPts val="1000"/>
              </a:spcBef>
              <a:buFont typeface="Arial" pitchFamily="34" charset="0"/>
              <a:buNone/>
            </a:pPr>
            <a:r>
              <a:rPr lang="en-US" sz="6000" dirty="0">
                <a:solidFill>
                  <a:schemeClr val="bg1"/>
                </a:solidFill>
              </a:rPr>
              <a:t>Conditional Love</a:t>
            </a:r>
          </a:p>
        </p:txBody>
      </p:sp>
    </p:spTree>
    <p:extLst>
      <p:ext uri="{BB962C8B-B14F-4D97-AF65-F5344CB8AC3E}">
        <p14:creationId xmlns:p14="http://schemas.microsoft.com/office/powerpoint/2010/main" val="1051867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761</Words>
  <Application>Microsoft Office PowerPoint</Application>
  <PresentationFormat>On-screen Show (4:3)</PresentationFormat>
  <Paragraphs>140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Avenir Next LT Pro</vt:lpstr>
      <vt:lpstr>Calibri</vt:lpstr>
      <vt:lpstr>Office Theme</vt:lpstr>
      <vt:lpstr>PowerPoint Presentation</vt:lpstr>
      <vt:lpstr>PowerPoint Presentation</vt:lpstr>
      <vt:lpstr>Welcome</vt:lpstr>
      <vt:lpstr>Add  Love,  Too</vt:lpstr>
      <vt:lpstr>2 Peter 1:5-7</vt:lpstr>
      <vt:lpstr>Love— Dangerous when ill-defined.</vt:lpstr>
      <vt:lpstr>Love— Dangerous when ill-defined.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 you do when this happens…?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John 4:19-21</vt:lpstr>
      <vt:lpstr>PowerPoint Presentation</vt:lpstr>
      <vt:lpstr>See you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Staiger</dc:creator>
  <cp:lastModifiedBy>John Staiger</cp:lastModifiedBy>
  <cp:revision>23</cp:revision>
  <dcterms:created xsi:type="dcterms:W3CDTF">2020-05-16T11:14:46Z</dcterms:created>
  <dcterms:modified xsi:type="dcterms:W3CDTF">2020-05-16T21:29:48Z</dcterms:modified>
</cp:coreProperties>
</file>