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64" r:id="rId5"/>
    <p:sldId id="276" r:id="rId6"/>
    <p:sldId id="287" r:id="rId7"/>
    <p:sldId id="259" r:id="rId8"/>
    <p:sldId id="281" r:id="rId9"/>
    <p:sldId id="289" r:id="rId10"/>
    <p:sldId id="278" r:id="rId11"/>
    <p:sldId id="290" r:id="rId12"/>
    <p:sldId id="277" r:id="rId13"/>
    <p:sldId id="291" r:id="rId14"/>
    <p:sldId id="295" r:id="rId15"/>
    <p:sldId id="288" r:id="rId16"/>
    <p:sldId id="292" r:id="rId17"/>
    <p:sldId id="262" r:id="rId18"/>
    <p:sldId id="293" r:id="rId19"/>
    <p:sldId id="286" r:id="rId20"/>
    <p:sldId id="294" r:id="rId21"/>
    <p:sldId id="282" r:id="rId22"/>
    <p:sldId id="267" r:id="rId23"/>
    <p:sldId id="283" r:id="rId24"/>
    <p:sldId id="284" r:id="rId25"/>
    <p:sldId id="28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1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19E9B-89AB-49FE-8438-6C543BB29DDB}" type="datetimeFigureOut">
              <a:rPr lang="en-NZ" smtClean="0"/>
              <a:pPr/>
              <a:t>31/05/2020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C2352B0-8E87-4251-BD73-05D1A51E2844}"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19E9B-89AB-49FE-8438-6C543BB29DDB}" type="datetimeFigureOut">
              <a:rPr lang="en-NZ" smtClean="0"/>
              <a:pPr/>
              <a:t>31/05/2020</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2352B0-8E87-4251-BD73-05D1A51E2844}"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980728"/>
            <a:ext cx="9144000" cy="587727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“Free at Last.</a:t>
            </a:r>
            <a:r>
              <a:rPr lang="en-NZ" sz="3200" dirty="0"/>
              <a:t>”</a:t>
            </a:r>
            <a:endParaRPr lang="en-US" sz="3200" dirty="0"/>
          </a:p>
          <a:p>
            <a:endParaRPr lang="en-US" sz="3200" dirty="0"/>
          </a:p>
          <a:p>
            <a:r>
              <a:rPr lang="en-NZ" sz="3200" dirty="0"/>
              <a:t>John Staiger</a:t>
            </a:r>
          </a:p>
          <a:p>
            <a:endParaRPr lang="en-NZ" sz="3200" dirty="0"/>
          </a:p>
          <a:p>
            <a:r>
              <a:rPr lang="en-NZ" sz="3200" dirty="0"/>
              <a:t>Morningside Church of Christ </a:t>
            </a:r>
          </a:p>
          <a:p>
            <a:endParaRPr lang="en-NZ" sz="3200" dirty="0"/>
          </a:p>
          <a:p>
            <a:r>
              <a:rPr lang="en-NZ" sz="3200" dirty="0"/>
              <a:t>Sunday 31 May 2020</a:t>
            </a:r>
          </a:p>
          <a:p>
            <a:endParaRPr lang="en-NZ" sz="3200" dirty="0"/>
          </a:p>
          <a:p>
            <a:r>
              <a:rPr lang="en-NZ" sz="3200" dirty="0"/>
              <a:t>AM Sermon</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a:solidFill>
                  <a:srgbClr val="FFFFFF"/>
                </a:solidFill>
              </a:rPr>
              <a:t>From one cell to another</a:t>
            </a:r>
            <a:endParaRPr lang="en-NZ" sz="3500">
              <a:solidFill>
                <a:srgbClr val="FFFFFF"/>
              </a:solidFill>
            </a:endParaRPr>
          </a:p>
        </p:txBody>
      </p:sp>
      <p:pic>
        <p:nvPicPr>
          <p:cNvPr id="4" name="Content Placeholder 5" descr="f5.jpg">
            <a:extLst>
              <a:ext uri="{FF2B5EF4-FFF2-40B4-BE49-F238E27FC236}">
                <a16:creationId xmlns:a16="http://schemas.microsoft.com/office/drawing/2014/main" id="{2FFAE65B-03E5-4800-A52B-D7D26088C611}"/>
              </a:ext>
            </a:extLst>
          </p:cNvPr>
          <p:cNvPicPr>
            <a:picLocks noChangeAspect="1"/>
          </p:cNvPicPr>
          <p:nvPr/>
        </p:nvPicPr>
        <p:blipFill rotWithShape="1">
          <a:blip r:embed="rId2" cstate="print"/>
          <a:srcRect l="12550" r="12400" b="1"/>
          <a:stretch/>
        </p:blipFill>
        <p:spPr>
          <a:xfrm>
            <a:off x="2648556" y="2200529"/>
            <a:ext cx="4684093" cy="4634114"/>
          </a:xfrm>
          <a:prstGeom prst="rect">
            <a:avLst/>
          </a:prstGeom>
        </p:spPr>
      </p:pic>
    </p:spTree>
    <p:extLst>
      <p:ext uri="{BB962C8B-B14F-4D97-AF65-F5344CB8AC3E}">
        <p14:creationId xmlns:p14="http://schemas.microsoft.com/office/powerpoint/2010/main" val="390202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a:solidFill>
                  <a:srgbClr val="FFFFFF"/>
                </a:solidFill>
              </a:rPr>
              <a:t>From one cell to another</a:t>
            </a:r>
            <a:endParaRPr lang="en-NZ" sz="3500">
              <a:solidFill>
                <a:srgbClr val="FFFFFF"/>
              </a:solidFill>
            </a:endParaRPr>
          </a:p>
        </p:txBody>
      </p:sp>
      <p:sp>
        <p:nvSpPr>
          <p:cNvPr id="3" name="Content Placeholder 2">
            <a:extLst>
              <a:ext uri="{FF2B5EF4-FFF2-40B4-BE49-F238E27FC236}">
                <a16:creationId xmlns:a16="http://schemas.microsoft.com/office/drawing/2014/main" id="{8171D19A-7BC4-4B85-A690-33B92A25C2F7}"/>
              </a:ext>
            </a:extLst>
          </p:cNvPr>
          <p:cNvSpPr>
            <a:spLocks noGrp="1"/>
          </p:cNvSpPr>
          <p:nvPr>
            <p:ph idx="1"/>
          </p:nvPr>
        </p:nvSpPr>
        <p:spPr>
          <a:xfrm>
            <a:off x="1068677" y="2494450"/>
            <a:ext cx="3501155" cy="4363550"/>
          </a:xfrm>
        </p:spPr>
        <p:txBody>
          <a:bodyPr>
            <a:normAutofit fontScale="92500" lnSpcReduction="20000"/>
          </a:bodyPr>
          <a:lstStyle/>
          <a:p>
            <a:pPr marL="0" indent="0">
              <a:buNone/>
            </a:pPr>
            <a:r>
              <a:rPr lang="en-US" sz="3600" dirty="0"/>
              <a:t>2 Peter 2:19—</a:t>
            </a:r>
            <a:r>
              <a:rPr lang="en-US" sz="3600" b="1" baseline="30000" dirty="0"/>
              <a:t>19</a:t>
            </a:r>
            <a:r>
              <a:rPr lang="en-US" sz="3600" dirty="0"/>
              <a:t>promising them freedom while they themselves are slaves of corruption; for by what a man is overcome, by this he is enslaved. </a:t>
            </a:r>
            <a:r>
              <a:rPr lang="en-NZ" sz="2100" dirty="0"/>
              <a:t>(NASB95)</a:t>
            </a:r>
            <a:endParaRPr lang="en-US" sz="2100" dirty="0"/>
          </a:p>
        </p:txBody>
      </p:sp>
      <p:pic>
        <p:nvPicPr>
          <p:cNvPr id="4" name="Content Placeholder 5" descr="f5.jpg">
            <a:extLst>
              <a:ext uri="{FF2B5EF4-FFF2-40B4-BE49-F238E27FC236}">
                <a16:creationId xmlns:a16="http://schemas.microsoft.com/office/drawing/2014/main" id="{2FFAE65B-03E5-4800-A52B-D7D26088C611}"/>
              </a:ext>
            </a:extLst>
          </p:cNvPr>
          <p:cNvPicPr>
            <a:picLocks noChangeAspect="1"/>
          </p:cNvPicPr>
          <p:nvPr/>
        </p:nvPicPr>
        <p:blipFill rotWithShape="1">
          <a:blip r:embed="rId2" cstate="print"/>
          <a:srcRect l="12550" r="12400" b="1"/>
          <a:stretch/>
        </p:blipFill>
        <p:spPr>
          <a:xfrm>
            <a:off x="4574169" y="2492376"/>
            <a:ext cx="3601803" cy="3563372"/>
          </a:xfrm>
          <a:prstGeom prst="rect">
            <a:avLst/>
          </a:prstGeom>
        </p:spPr>
      </p:pic>
    </p:spTree>
    <p:extLst>
      <p:ext uri="{BB962C8B-B14F-4D97-AF65-F5344CB8AC3E}">
        <p14:creationId xmlns:p14="http://schemas.microsoft.com/office/powerpoint/2010/main" val="883375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dirty="0">
                <a:solidFill>
                  <a:srgbClr val="FFFFFF"/>
                </a:solidFill>
              </a:rPr>
              <a:t>Going Back Inside</a:t>
            </a:r>
            <a:endParaRPr lang="en-NZ" sz="3500" dirty="0">
              <a:solidFill>
                <a:srgbClr val="FFFFFF"/>
              </a:solidFill>
            </a:endParaRPr>
          </a:p>
        </p:txBody>
      </p:sp>
      <p:pic>
        <p:nvPicPr>
          <p:cNvPr id="4" name="Content Placeholder 4" descr="f2.jpg">
            <a:extLst>
              <a:ext uri="{FF2B5EF4-FFF2-40B4-BE49-F238E27FC236}">
                <a16:creationId xmlns:a16="http://schemas.microsoft.com/office/drawing/2014/main" id="{AA7754FC-3447-43E8-BC16-62372D2ACE58}"/>
              </a:ext>
            </a:extLst>
          </p:cNvPr>
          <p:cNvPicPr>
            <a:picLocks noChangeAspect="1"/>
          </p:cNvPicPr>
          <p:nvPr/>
        </p:nvPicPr>
        <p:blipFill rotWithShape="1">
          <a:blip r:embed="rId2" cstate="print"/>
          <a:srcRect l="19355" r="14834" b="-1"/>
          <a:stretch/>
        </p:blipFill>
        <p:spPr>
          <a:xfrm>
            <a:off x="2460533" y="2301261"/>
            <a:ext cx="4379744" cy="4333012"/>
          </a:xfrm>
          <a:prstGeom prst="rect">
            <a:avLst/>
          </a:prstGeom>
        </p:spPr>
      </p:pic>
    </p:spTree>
    <p:extLst>
      <p:ext uri="{BB962C8B-B14F-4D97-AF65-F5344CB8AC3E}">
        <p14:creationId xmlns:p14="http://schemas.microsoft.com/office/powerpoint/2010/main" val="203822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dirty="0">
                <a:solidFill>
                  <a:srgbClr val="FFFFFF"/>
                </a:solidFill>
              </a:rPr>
              <a:t>Going Back Inside</a:t>
            </a:r>
            <a:endParaRPr lang="en-NZ" sz="3500" dirty="0">
              <a:solidFill>
                <a:srgbClr val="FFFFFF"/>
              </a:solidFill>
            </a:endParaRPr>
          </a:p>
        </p:txBody>
      </p:sp>
      <p:sp>
        <p:nvSpPr>
          <p:cNvPr id="3" name="Content Placeholder 2">
            <a:extLst>
              <a:ext uri="{FF2B5EF4-FFF2-40B4-BE49-F238E27FC236}">
                <a16:creationId xmlns:a16="http://schemas.microsoft.com/office/drawing/2014/main" id="{8171D19A-7BC4-4B85-A690-33B92A25C2F7}"/>
              </a:ext>
            </a:extLst>
          </p:cNvPr>
          <p:cNvSpPr>
            <a:spLocks noGrp="1"/>
          </p:cNvSpPr>
          <p:nvPr>
            <p:ph idx="1"/>
          </p:nvPr>
        </p:nvSpPr>
        <p:spPr>
          <a:xfrm>
            <a:off x="1068678" y="2494450"/>
            <a:ext cx="3501154" cy="4363550"/>
          </a:xfrm>
        </p:spPr>
        <p:txBody>
          <a:bodyPr>
            <a:normAutofit fontScale="92500" lnSpcReduction="10000"/>
          </a:bodyPr>
          <a:lstStyle/>
          <a:p>
            <a:pPr marL="0" indent="0">
              <a:buNone/>
            </a:pPr>
            <a:r>
              <a:rPr lang="en-US" sz="2800" dirty="0"/>
              <a:t>2 Peter 2:20—</a:t>
            </a:r>
            <a:r>
              <a:rPr lang="en-US" sz="2800" b="1" baseline="30000" dirty="0"/>
              <a:t>20</a:t>
            </a:r>
            <a:r>
              <a:rPr lang="en-US" sz="2800" dirty="0"/>
              <a:t>For if, after they have escaped the defilements of the world by the knowledge of the Lord and Saviour Jesus Christ, they are again entangled in them and are overcome, the last state has become worse for them than the first.</a:t>
            </a:r>
            <a:r>
              <a:rPr lang="en-NZ" sz="1900" dirty="0"/>
              <a:t> (NASB95)</a:t>
            </a:r>
            <a:endParaRPr lang="en-US" sz="1900" dirty="0"/>
          </a:p>
        </p:txBody>
      </p:sp>
      <p:pic>
        <p:nvPicPr>
          <p:cNvPr id="4" name="Content Placeholder 4" descr="f2.jpg">
            <a:extLst>
              <a:ext uri="{FF2B5EF4-FFF2-40B4-BE49-F238E27FC236}">
                <a16:creationId xmlns:a16="http://schemas.microsoft.com/office/drawing/2014/main" id="{AA7754FC-3447-43E8-BC16-62372D2ACE58}"/>
              </a:ext>
            </a:extLst>
          </p:cNvPr>
          <p:cNvPicPr>
            <a:picLocks noChangeAspect="1"/>
          </p:cNvPicPr>
          <p:nvPr/>
        </p:nvPicPr>
        <p:blipFill rotWithShape="1">
          <a:blip r:embed="rId2" cstate="print"/>
          <a:srcRect l="19355" r="14834" b="-1"/>
          <a:stretch/>
        </p:blipFill>
        <p:spPr>
          <a:xfrm>
            <a:off x="4574169" y="2492376"/>
            <a:ext cx="3601803" cy="3563372"/>
          </a:xfrm>
          <a:prstGeom prst="rect">
            <a:avLst/>
          </a:prstGeom>
        </p:spPr>
      </p:pic>
    </p:spTree>
    <p:extLst>
      <p:ext uri="{BB962C8B-B14F-4D97-AF65-F5344CB8AC3E}">
        <p14:creationId xmlns:p14="http://schemas.microsoft.com/office/powerpoint/2010/main" val="819437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dirty="0">
                <a:solidFill>
                  <a:srgbClr val="FFFFFF"/>
                </a:solidFill>
              </a:rPr>
              <a:t>Going Back Inside</a:t>
            </a:r>
            <a:endParaRPr lang="en-NZ" sz="3500" dirty="0">
              <a:solidFill>
                <a:srgbClr val="FFFFFF"/>
              </a:solidFill>
            </a:endParaRPr>
          </a:p>
        </p:txBody>
      </p:sp>
      <p:sp>
        <p:nvSpPr>
          <p:cNvPr id="3" name="Content Placeholder 2">
            <a:extLst>
              <a:ext uri="{FF2B5EF4-FFF2-40B4-BE49-F238E27FC236}">
                <a16:creationId xmlns:a16="http://schemas.microsoft.com/office/drawing/2014/main" id="{8171D19A-7BC4-4B85-A690-33B92A25C2F7}"/>
              </a:ext>
            </a:extLst>
          </p:cNvPr>
          <p:cNvSpPr>
            <a:spLocks noGrp="1"/>
          </p:cNvSpPr>
          <p:nvPr>
            <p:ph idx="1"/>
          </p:nvPr>
        </p:nvSpPr>
        <p:spPr>
          <a:xfrm>
            <a:off x="1068678" y="2494450"/>
            <a:ext cx="3501154" cy="4363550"/>
          </a:xfrm>
        </p:spPr>
        <p:txBody>
          <a:bodyPr>
            <a:normAutofit/>
          </a:bodyPr>
          <a:lstStyle/>
          <a:p>
            <a:pPr marL="0" indent="0">
              <a:buNone/>
            </a:pPr>
            <a:r>
              <a:rPr lang="en-NZ" sz="2800" dirty="0"/>
              <a:t>Galatians 5:1—It is for freedom that Christ has set us free. Stand firm, then, and do not let yourselves be burdened again by a yoke of slavery.</a:t>
            </a:r>
          </a:p>
        </p:txBody>
      </p:sp>
      <p:pic>
        <p:nvPicPr>
          <p:cNvPr id="4" name="Content Placeholder 4" descr="f2.jpg">
            <a:extLst>
              <a:ext uri="{FF2B5EF4-FFF2-40B4-BE49-F238E27FC236}">
                <a16:creationId xmlns:a16="http://schemas.microsoft.com/office/drawing/2014/main" id="{AA7754FC-3447-43E8-BC16-62372D2ACE58}"/>
              </a:ext>
            </a:extLst>
          </p:cNvPr>
          <p:cNvPicPr>
            <a:picLocks noChangeAspect="1"/>
          </p:cNvPicPr>
          <p:nvPr/>
        </p:nvPicPr>
        <p:blipFill rotWithShape="1">
          <a:blip r:embed="rId2" cstate="print"/>
          <a:srcRect l="19355" r="14834" b="-1"/>
          <a:stretch/>
        </p:blipFill>
        <p:spPr>
          <a:xfrm>
            <a:off x="4574169" y="2492376"/>
            <a:ext cx="3601803" cy="3563372"/>
          </a:xfrm>
          <a:prstGeom prst="rect">
            <a:avLst/>
          </a:prstGeom>
        </p:spPr>
      </p:pic>
    </p:spTree>
    <p:extLst>
      <p:ext uri="{BB962C8B-B14F-4D97-AF65-F5344CB8AC3E}">
        <p14:creationId xmlns:p14="http://schemas.microsoft.com/office/powerpoint/2010/main" val="3817224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dirty="0">
                <a:solidFill>
                  <a:srgbClr val="FFFFFF"/>
                </a:solidFill>
              </a:rPr>
              <a:t>Prison Break</a:t>
            </a:r>
            <a:endParaRPr lang="en-NZ" sz="3500" dirty="0">
              <a:solidFill>
                <a:srgbClr val="FFFFFF"/>
              </a:solidFill>
            </a:endParaRPr>
          </a:p>
        </p:txBody>
      </p:sp>
      <p:pic>
        <p:nvPicPr>
          <p:cNvPr id="1026" name="Picture 2" descr="THE THIEF ON THE CROSS – Preach the Word">
            <a:extLst>
              <a:ext uri="{FF2B5EF4-FFF2-40B4-BE49-F238E27FC236}">
                <a16:creationId xmlns:a16="http://schemas.microsoft.com/office/drawing/2014/main" id="{B087426C-0965-4A3C-89AD-3AD97D5E0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687" y="2512224"/>
            <a:ext cx="4133435" cy="4133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56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3714286B-5ED0-46C3-98FA-6F1485E8A944}"/>
              </a:ext>
            </a:extLst>
          </p:cNvPr>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sz="3500" dirty="0">
                <a:solidFill>
                  <a:srgbClr val="FFFFFF"/>
                </a:solidFill>
              </a:rPr>
              <a:t>Prison Break</a:t>
            </a:r>
            <a:endParaRPr lang="en-NZ" sz="3500" dirty="0">
              <a:solidFill>
                <a:srgbClr val="FFFFFF"/>
              </a:solidFill>
            </a:endParaRPr>
          </a:p>
        </p:txBody>
      </p:sp>
      <p:sp>
        <p:nvSpPr>
          <p:cNvPr id="3" name="Content Placeholder 2">
            <a:extLst>
              <a:ext uri="{FF2B5EF4-FFF2-40B4-BE49-F238E27FC236}">
                <a16:creationId xmlns:a16="http://schemas.microsoft.com/office/drawing/2014/main" id="{8171D19A-7BC4-4B85-A690-33B92A25C2F7}"/>
              </a:ext>
            </a:extLst>
          </p:cNvPr>
          <p:cNvSpPr>
            <a:spLocks noGrp="1"/>
          </p:cNvSpPr>
          <p:nvPr>
            <p:ph idx="1"/>
          </p:nvPr>
        </p:nvSpPr>
        <p:spPr>
          <a:xfrm>
            <a:off x="916983" y="2209457"/>
            <a:ext cx="3652849" cy="4648543"/>
          </a:xfrm>
        </p:spPr>
        <p:txBody>
          <a:bodyPr>
            <a:noAutofit/>
          </a:bodyPr>
          <a:lstStyle/>
          <a:p>
            <a:pPr marL="0" indent="0">
              <a:buNone/>
            </a:pPr>
            <a:r>
              <a:rPr lang="en-US" sz="2400" dirty="0"/>
              <a:t>Hebrews 2:14-15—</a:t>
            </a:r>
          </a:p>
          <a:p>
            <a:pPr marL="0" indent="0">
              <a:buNone/>
            </a:pPr>
            <a:r>
              <a:rPr lang="en-US" sz="2400" b="1" baseline="30000" dirty="0"/>
              <a:t>14</a:t>
            </a:r>
            <a:r>
              <a:rPr lang="en-US" sz="2400" dirty="0"/>
              <a:t>Since the children have flesh and blood, he too shared in their humanity so that by his death he might break the power of him who holds the power of death—that is, the devil— </a:t>
            </a:r>
            <a:r>
              <a:rPr lang="en-US" sz="2400" b="1" baseline="30000" dirty="0"/>
              <a:t>15</a:t>
            </a:r>
            <a:r>
              <a:rPr lang="en-US" sz="2400" dirty="0"/>
              <a:t>and free those who all their lives were held in slavery by their fear of death.</a:t>
            </a:r>
          </a:p>
        </p:txBody>
      </p:sp>
      <p:pic>
        <p:nvPicPr>
          <p:cNvPr id="1026" name="Picture 2" descr="THE THIEF ON THE CROSS – Preach the Word">
            <a:extLst>
              <a:ext uri="{FF2B5EF4-FFF2-40B4-BE49-F238E27FC236}">
                <a16:creationId xmlns:a16="http://schemas.microsoft.com/office/drawing/2014/main" id="{B087426C-0965-4A3C-89AD-3AD97D5E0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2823" y="2537704"/>
            <a:ext cx="3684580" cy="3684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496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sz="3500">
                <a:solidFill>
                  <a:srgbClr val="FFFFFF"/>
                </a:solidFill>
                <a:latin typeface="+mj-lt"/>
                <a:ea typeface="+mj-ea"/>
                <a:cs typeface="+mj-cs"/>
              </a:rPr>
              <a:t>‘Freedom’ is best when defined!</a:t>
            </a:r>
          </a:p>
        </p:txBody>
      </p:sp>
      <p:pic>
        <p:nvPicPr>
          <p:cNvPr id="5" name="Content Placeholder 4" descr="f4.png"/>
          <p:cNvPicPr>
            <a:picLocks noGrp="1" noChangeAspect="1"/>
          </p:cNvPicPr>
          <p:nvPr>
            <p:ph sz="half" idx="2"/>
          </p:nvPr>
        </p:nvPicPr>
        <p:blipFill rotWithShape="1">
          <a:blip r:embed="rId2" cstate="print"/>
          <a:srcRect r="5" b="1072"/>
          <a:stretch/>
        </p:blipFill>
        <p:spPr>
          <a:xfrm>
            <a:off x="2370712" y="2340917"/>
            <a:ext cx="4400289" cy="435333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sz="3500">
                <a:solidFill>
                  <a:srgbClr val="FFFFFF"/>
                </a:solidFill>
                <a:latin typeface="+mj-lt"/>
                <a:ea typeface="+mj-ea"/>
                <a:cs typeface="+mj-cs"/>
              </a:rPr>
              <a:t>‘Freedom’ is best when defined!</a:t>
            </a:r>
          </a:p>
        </p:txBody>
      </p:sp>
      <p:sp>
        <p:nvSpPr>
          <p:cNvPr id="3" name="Content Placeholder 2"/>
          <p:cNvSpPr>
            <a:spLocks noGrp="1"/>
          </p:cNvSpPr>
          <p:nvPr>
            <p:ph sz="half" idx="1"/>
          </p:nvPr>
        </p:nvSpPr>
        <p:spPr>
          <a:xfrm>
            <a:off x="839491" y="2494450"/>
            <a:ext cx="3730341" cy="4363550"/>
          </a:xfrm>
        </p:spPr>
        <p:txBody>
          <a:bodyPr vert="horz" lIns="91440" tIns="45720" rIns="91440" bIns="45720" rtlCol="0">
            <a:normAutofit/>
          </a:bodyPr>
          <a:lstStyle/>
          <a:p>
            <a:pPr marL="114300" indent="0">
              <a:lnSpc>
                <a:spcPct val="90000"/>
              </a:lnSpc>
              <a:buNone/>
            </a:pPr>
            <a:r>
              <a:rPr lang="en-US" b="1" dirty="0"/>
              <a:t>John 8:36</a:t>
            </a:r>
          </a:p>
          <a:p>
            <a:pPr indent="-228600">
              <a:lnSpc>
                <a:spcPct val="90000"/>
              </a:lnSpc>
            </a:pPr>
            <a:r>
              <a:rPr lang="en-US" b="1" dirty="0"/>
              <a:t>So if the Son makes you free, you will be free indeed.</a:t>
            </a:r>
          </a:p>
          <a:p>
            <a:pPr indent="-228600">
              <a:lnSpc>
                <a:spcPct val="90000"/>
              </a:lnSpc>
            </a:pPr>
            <a:endParaRPr lang="en-US" b="1" dirty="0"/>
          </a:p>
          <a:p>
            <a:pPr marL="114300" indent="0">
              <a:lnSpc>
                <a:spcPct val="90000"/>
              </a:lnSpc>
              <a:buNone/>
            </a:pPr>
            <a:r>
              <a:rPr lang="en-US" b="1" dirty="0"/>
              <a:t>John 8:32</a:t>
            </a:r>
          </a:p>
          <a:p>
            <a:pPr indent="-228600">
              <a:lnSpc>
                <a:spcPct val="90000"/>
              </a:lnSpc>
            </a:pPr>
            <a:r>
              <a:rPr lang="en-US" b="1" dirty="0"/>
              <a:t>And you shall know the truth, and the truth shall make you free." NKJV</a:t>
            </a:r>
          </a:p>
          <a:p>
            <a:pPr indent="-228600">
              <a:lnSpc>
                <a:spcPct val="90000"/>
              </a:lnSpc>
            </a:pPr>
            <a:endParaRPr lang="en-US" sz="2100" dirty="0"/>
          </a:p>
        </p:txBody>
      </p:sp>
      <p:pic>
        <p:nvPicPr>
          <p:cNvPr id="5" name="Content Placeholder 4" descr="f4.png"/>
          <p:cNvPicPr>
            <a:picLocks noGrp="1" noChangeAspect="1"/>
          </p:cNvPicPr>
          <p:nvPr>
            <p:ph sz="half" idx="2"/>
          </p:nvPr>
        </p:nvPicPr>
        <p:blipFill rotWithShape="1">
          <a:blip r:embed="rId2" cstate="print"/>
          <a:srcRect r="5" b="1072"/>
          <a:stretch/>
        </p:blipFill>
        <p:spPr>
          <a:xfrm>
            <a:off x="4650405" y="2894539"/>
            <a:ext cx="3601803" cy="3563372"/>
          </a:xfrm>
          <a:prstGeom prst="rect">
            <a:avLst/>
          </a:prstGeom>
        </p:spPr>
      </p:pic>
    </p:spTree>
    <p:extLst>
      <p:ext uri="{BB962C8B-B14F-4D97-AF65-F5344CB8AC3E}">
        <p14:creationId xmlns:p14="http://schemas.microsoft.com/office/powerpoint/2010/main" val="336498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2CD146F-5D4D-4F05-A5D6-366DDB625E7F}"/>
              </a:ext>
            </a:extLst>
          </p:cNvPr>
          <p:cNvSpPr>
            <a:spLocks noGrp="1"/>
          </p:cNvSpPr>
          <p:nvPr>
            <p:ph type="title"/>
          </p:nvPr>
        </p:nvSpPr>
        <p:spPr>
          <a:xfrm>
            <a:off x="718879" y="800392"/>
            <a:ext cx="7698523" cy="1212102"/>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3500">
                <a:solidFill>
                  <a:srgbClr val="FFFFFF"/>
                </a:solidFill>
              </a:rPr>
              <a:t>Freedom—What do I do with it?</a:t>
            </a:r>
          </a:p>
        </p:txBody>
      </p:sp>
    </p:spTree>
    <p:extLst>
      <p:ext uri="{BB962C8B-B14F-4D97-AF65-F5344CB8AC3E}">
        <p14:creationId xmlns:p14="http://schemas.microsoft.com/office/powerpoint/2010/main" val="113414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dk1">
              <a:shade val="50000"/>
            </a:schemeClr>
          </a:lnRef>
          <a:fillRef idx="1">
            <a:schemeClr val="dk1"/>
          </a:fillRef>
          <a:effectRef idx="0">
            <a:schemeClr val="dk1"/>
          </a:effectRef>
          <a:fontRef idx="minor">
            <a:schemeClr val="lt1"/>
          </a:fontRef>
        </p:style>
        <p:txBody>
          <a:bodyPr/>
          <a:lstStyle/>
          <a:p>
            <a:r>
              <a:rPr lang="en-NZ" dirty="0"/>
              <a:t>Free at Last</a:t>
            </a:r>
          </a:p>
        </p:txBody>
      </p:sp>
      <p:sp>
        <p:nvSpPr>
          <p:cNvPr id="3" name="Subtitle 2"/>
          <p:cNvSpPr>
            <a:spLocks noGrp="1"/>
          </p:cNvSpPr>
          <p:nvPr>
            <p:ph type="subTitle" idx="1"/>
          </p:nvPr>
        </p:nvSpPr>
        <p:spPr/>
        <p:txBody>
          <a:bodyPr/>
          <a:lstStyle/>
          <a:p>
            <a:endParaRPr lang="en-N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2CD146F-5D4D-4F05-A5D6-366DDB625E7F}"/>
              </a:ext>
            </a:extLst>
          </p:cNvPr>
          <p:cNvSpPr>
            <a:spLocks noGrp="1"/>
          </p:cNvSpPr>
          <p:nvPr>
            <p:ph type="title"/>
          </p:nvPr>
        </p:nvSpPr>
        <p:spPr>
          <a:xfrm>
            <a:off x="718879" y="800392"/>
            <a:ext cx="7698523" cy="1212102"/>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3500">
                <a:solidFill>
                  <a:srgbClr val="FFFFFF"/>
                </a:solidFill>
              </a:rPr>
              <a:t>Freedom—What do I do with it?</a:t>
            </a:r>
          </a:p>
        </p:txBody>
      </p:sp>
      <p:sp>
        <p:nvSpPr>
          <p:cNvPr id="3" name="Content Placeholder 2">
            <a:extLst>
              <a:ext uri="{FF2B5EF4-FFF2-40B4-BE49-F238E27FC236}">
                <a16:creationId xmlns:a16="http://schemas.microsoft.com/office/drawing/2014/main" id="{A8D77B1D-489F-4089-B464-EE73BF4EB61E}"/>
              </a:ext>
            </a:extLst>
          </p:cNvPr>
          <p:cNvSpPr>
            <a:spLocks noGrp="1"/>
          </p:cNvSpPr>
          <p:nvPr>
            <p:ph idx="1"/>
          </p:nvPr>
        </p:nvSpPr>
        <p:spPr>
          <a:xfrm>
            <a:off x="1025718" y="2341848"/>
            <a:ext cx="7281746" cy="4516152"/>
          </a:xfrm>
        </p:spPr>
        <p:txBody>
          <a:bodyPr anchor="ctr">
            <a:normAutofit/>
          </a:bodyPr>
          <a:lstStyle/>
          <a:p>
            <a:pPr marL="514350" indent="-514350">
              <a:buFont typeface="+mj-lt"/>
              <a:buAutoNum type="arabicPeriod"/>
            </a:pPr>
            <a:r>
              <a:rPr lang="en-US" sz="2800" dirty="0"/>
              <a:t>1 Corinthians 9:19—</a:t>
            </a:r>
          </a:p>
          <a:p>
            <a:pPr marL="0" indent="0">
              <a:buNone/>
            </a:pPr>
            <a:r>
              <a:rPr lang="en-US" sz="2800" b="1" baseline="30000" dirty="0"/>
              <a:t>19</a:t>
            </a:r>
            <a:r>
              <a:rPr lang="en-US" sz="2800" dirty="0"/>
              <a:t>For though I am free from all </a:t>
            </a:r>
            <a:r>
              <a:rPr lang="en-US" sz="2800" i="1" dirty="0"/>
              <a:t>men</a:t>
            </a:r>
            <a:r>
              <a:rPr lang="en-US" sz="2800" dirty="0"/>
              <a:t>, I have made myself a slave to all, so that I may win more.</a:t>
            </a:r>
            <a:r>
              <a:rPr lang="en-NZ" sz="2800" dirty="0"/>
              <a:t> (NASB95)</a:t>
            </a:r>
            <a:endParaRPr lang="en-US" sz="2800" dirty="0"/>
          </a:p>
          <a:p>
            <a:pPr marL="0" indent="0">
              <a:buNone/>
            </a:pPr>
            <a:endParaRPr lang="en-US" sz="800" dirty="0"/>
          </a:p>
          <a:p>
            <a:pPr marL="514350" indent="-514350">
              <a:buFont typeface="+mj-lt"/>
              <a:buAutoNum type="arabicPeriod" startAt="2"/>
            </a:pPr>
            <a:r>
              <a:rPr lang="en-US" sz="2800" dirty="0">
                <a:solidFill>
                  <a:schemeClr val="bg1"/>
                </a:solidFill>
              </a:rPr>
              <a:t>1 Corinthians 9:22—</a:t>
            </a:r>
          </a:p>
          <a:p>
            <a:pPr marL="0" indent="0">
              <a:buNone/>
            </a:pPr>
            <a:r>
              <a:rPr lang="en-US" sz="2800" b="1" baseline="30000" dirty="0">
                <a:solidFill>
                  <a:schemeClr val="bg1"/>
                </a:solidFill>
              </a:rPr>
              <a:t>22</a:t>
            </a:r>
            <a:r>
              <a:rPr lang="en-US" sz="2800" dirty="0">
                <a:solidFill>
                  <a:schemeClr val="bg1"/>
                </a:solidFill>
              </a:rPr>
              <a:t>To the weak I became weak, that I might win the weak; I have become all things to all men, so that I may by all means save some.</a:t>
            </a:r>
            <a:r>
              <a:rPr lang="en-NZ" sz="2800" dirty="0">
                <a:solidFill>
                  <a:schemeClr val="bg1"/>
                </a:solidFill>
              </a:rPr>
              <a:t> (NASB95)</a:t>
            </a:r>
            <a:endParaRPr lang="en-US" sz="2800" dirty="0">
              <a:solidFill>
                <a:schemeClr val="bg1"/>
              </a:solidFill>
            </a:endParaRPr>
          </a:p>
        </p:txBody>
      </p:sp>
    </p:spTree>
    <p:extLst>
      <p:ext uri="{BB962C8B-B14F-4D97-AF65-F5344CB8AC3E}">
        <p14:creationId xmlns:p14="http://schemas.microsoft.com/office/powerpoint/2010/main" val="3363714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2CD146F-5D4D-4F05-A5D6-366DDB625E7F}"/>
              </a:ext>
            </a:extLst>
          </p:cNvPr>
          <p:cNvSpPr>
            <a:spLocks noGrp="1"/>
          </p:cNvSpPr>
          <p:nvPr>
            <p:ph type="title"/>
          </p:nvPr>
        </p:nvSpPr>
        <p:spPr>
          <a:xfrm>
            <a:off x="718879" y="800392"/>
            <a:ext cx="7698523" cy="1212102"/>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3500">
                <a:solidFill>
                  <a:srgbClr val="FFFFFF"/>
                </a:solidFill>
              </a:rPr>
              <a:t>Freedom—What do I do with it?</a:t>
            </a:r>
          </a:p>
        </p:txBody>
      </p:sp>
      <p:sp>
        <p:nvSpPr>
          <p:cNvPr id="3" name="Content Placeholder 2">
            <a:extLst>
              <a:ext uri="{FF2B5EF4-FFF2-40B4-BE49-F238E27FC236}">
                <a16:creationId xmlns:a16="http://schemas.microsoft.com/office/drawing/2014/main" id="{A8D77B1D-489F-4089-B464-EE73BF4EB61E}"/>
              </a:ext>
            </a:extLst>
          </p:cNvPr>
          <p:cNvSpPr>
            <a:spLocks noGrp="1"/>
          </p:cNvSpPr>
          <p:nvPr>
            <p:ph idx="1"/>
          </p:nvPr>
        </p:nvSpPr>
        <p:spPr>
          <a:xfrm>
            <a:off x="1025718" y="2341848"/>
            <a:ext cx="7281746" cy="4516152"/>
          </a:xfrm>
        </p:spPr>
        <p:txBody>
          <a:bodyPr anchor="ctr">
            <a:normAutofit/>
          </a:bodyPr>
          <a:lstStyle/>
          <a:p>
            <a:pPr marL="514350" indent="-514350">
              <a:buFont typeface="+mj-lt"/>
              <a:buAutoNum type="arabicPeriod"/>
            </a:pPr>
            <a:r>
              <a:rPr lang="en-US" sz="2800" dirty="0"/>
              <a:t>1 Corinthians 9:19—</a:t>
            </a:r>
          </a:p>
          <a:p>
            <a:pPr marL="0" indent="0">
              <a:buNone/>
            </a:pPr>
            <a:r>
              <a:rPr lang="en-US" sz="2800" b="1" baseline="30000" dirty="0"/>
              <a:t>19</a:t>
            </a:r>
            <a:r>
              <a:rPr lang="en-US" sz="2800" dirty="0"/>
              <a:t>For though I am free from all </a:t>
            </a:r>
            <a:r>
              <a:rPr lang="en-US" sz="2800" i="1" dirty="0"/>
              <a:t>men</a:t>
            </a:r>
            <a:r>
              <a:rPr lang="en-US" sz="2800" dirty="0"/>
              <a:t>, I have made myself a slave to all, so that I may win more.</a:t>
            </a:r>
            <a:r>
              <a:rPr lang="en-NZ" sz="2800" dirty="0"/>
              <a:t> (NASB95)</a:t>
            </a:r>
            <a:endParaRPr lang="en-US" sz="2800" dirty="0"/>
          </a:p>
          <a:p>
            <a:pPr marL="0" indent="0">
              <a:buNone/>
            </a:pPr>
            <a:endParaRPr lang="en-US" sz="800" dirty="0"/>
          </a:p>
          <a:p>
            <a:pPr marL="514350" indent="-514350">
              <a:buFont typeface="+mj-lt"/>
              <a:buAutoNum type="arabicPeriod" startAt="2"/>
            </a:pPr>
            <a:r>
              <a:rPr lang="en-US" sz="2800" dirty="0"/>
              <a:t>1 Corinthians 9:22—</a:t>
            </a:r>
          </a:p>
          <a:p>
            <a:pPr marL="0" indent="0">
              <a:buNone/>
            </a:pPr>
            <a:r>
              <a:rPr lang="en-US" sz="2800" b="1" baseline="30000" dirty="0"/>
              <a:t>22</a:t>
            </a:r>
            <a:r>
              <a:rPr lang="en-US" sz="2800" dirty="0"/>
              <a:t>To the weak I became weak, that I might win the weak; I have become all things to all men, so that I may by all means save some.</a:t>
            </a:r>
            <a:r>
              <a:rPr lang="en-NZ" sz="2800" dirty="0"/>
              <a:t> (NASB95)</a:t>
            </a:r>
            <a:endParaRPr lang="en-US" sz="2800" dirty="0"/>
          </a:p>
        </p:txBody>
      </p:sp>
    </p:spTree>
    <p:extLst>
      <p:ext uri="{BB962C8B-B14F-4D97-AF65-F5344CB8AC3E}">
        <p14:creationId xmlns:p14="http://schemas.microsoft.com/office/powerpoint/2010/main" val="3137552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sz="3500">
                <a:solidFill>
                  <a:srgbClr val="FFFFFF"/>
                </a:solidFill>
                <a:latin typeface="+mj-lt"/>
                <a:ea typeface="+mj-ea"/>
                <a:cs typeface="+mj-cs"/>
              </a:rPr>
              <a:t>Free at Last!</a:t>
            </a:r>
          </a:p>
        </p:txBody>
      </p:sp>
      <p:sp>
        <p:nvSpPr>
          <p:cNvPr id="3" name="Content Placeholder 2"/>
          <p:cNvSpPr>
            <a:spLocks noGrp="1"/>
          </p:cNvSpPr>
          <p:nvPr>
            <p:ph sz="half" idx="1"/>
          </p:nvPr>
        </p:nvSpPr>
        <p:spPr>
          <a:xfrm>
            <a:off x="839491" y="2494450"/>
            <a:ext cx="3730341" cy="4363550"/>
          </a:xfrm>
        </p:spPr>
        <p:txBody>
          <a:bodyPr vert="horz" lIns="91440" tIns="45720" rIns="91440" bIns="45720" rtlCol="0">
            <a:normAutofit/>
          </a:bodyPr>
          <a:lstStyle/>
          <a:p>
            <a:pPr marL="114300" indent="0">
              <a:lnSpc>
                <a:spcPct val="90000"/>
              </a:lnSpc>
              <a:buNone/>
            </a:pPr>
            <a:r>
              <a:rPr lang="en-US" sz="3200" dirty="0"/>
              <a:t>This is how and when a sinner receives eternal life.</a:t>
            </a:r>
          </a:p>
        </p:txBody>
      </p:sp>
      <p:pic>
        <p:nvPicPr>
          <p:cNvPr id="5" name="Content Placeholder 4" descr="f12.jpg"/>
          <p:cNvPicPr>
            <a:picLocks noGrp="1" noChangeAspect="1"/>
          </p:cNvPicPr>
          <p:nvPr>
            <p:ph sz="half" idx="2"/>
          </p:nvPr>
        </p:nvPicPr>
        <p:blipFill rotWithShape="1">
          <a:blip r:embed="rId2" cstate="print"/>
          <a:srcRect l="16941" r="7640" b="1"/>
          <a:stretch/>
        </p:blipFill>
        <p:spPr>
          <a:xfrm>
            <a:off x="4574169" y="2492376"/>
            <a:ext cx="3601803" cy="3563372"/>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sz="3500">
                <a:solidFill>
                  <a:srgbClr val="FFFFFF"/>
                </a:solidFill>
                <a:latin typeface="+mj-lt"/>
                <a:ea typeface="+mj-ea"/>
                <a:cs typeface="+mj-cs"/>
              </a:rPr>
              <a:t>Free at Last!</a:t>
            </a:r>
          </a:p>
        </p:txBody>
      </p:sp>
      <p:sp>
        <p:nvSpPr>
          <p:cNvPr id="3" name="Content Placeholder 2"/>
          <p:cNvSpPr>
            <a:spLocks noGrp="1"/>
          </p:cNvSpPr>
          <p:nvPr>
            <p:ph sz="half" idx="1"/>
          </p:nvPr>
        </p:nvSpPr>
        <p:spPr>
          <a:xfrm>
            <a:off x="839491" y="2494450"/>
            <a:ext cx="3730341" cy="4363550"/>
          </a:xfrm>
        </p:spPr>
        <p:txBody>
          <a:bodyPr vert="horz" lIns="91440" tIns="45720" rIns="91440" bIns="45720" rtlCol="0">
            <a:normAutofit/>
          </a:bodyPr>
          <a:lstStyle/>
          <a:p>
            <a:pPr marL="114300" indent="0">
              <a:lnSpc>
                <a:spcPct val="90000"/>
              </a:lnSpc>
              <a:buNone/>
            </a:pPr>
            <a:endParaRPr lang="en-US" sz="3200" dirty="0"/>
          </a:p>
          <a:p>
            <a:pPr marL="114300" indent="0">
              <a:lnSpc>
                <a:spcPct val="90000"/>
              </a:lnSpc>
              <a:buNone/>
            </a:pPr>
            <a:r>
              <a:rPr lang="en-US" sz="3200" dirty="0"/>
              <a:t>Salvation is a gift. </a:t>
            </a:r>
          </a:p>
        </p:txBody>
      </p:sp>
      <p:pic>
        <p:nvPicPr>
          <p:cNvPr id="5" name="Content Placeholder 4" descr="f12.jpg"/>
          <p:cNvPicPr>
            <a:picLocks noGrp="1" noChangeAspect="1"/>
          </p:cNvPicPr>
          <p:nvPr>
            <p:ph sz="half" idx="2"/>
          </p:nvPr>
        </p:nvPicPr>
        <p:blipFill rotWithShape="1">
          <a:blip r:embed="rId2" cstate="print"/>
          <a:srcRect l="16941" r="7640" b="1"/>
          <a:stretch/>
        </p:blipFill>
        <p:spPr>
          <a:xfrm>
            <a:off x="4574169" y="2492376"/>
            <a:ext cx="3601803" cy="3563372"/>
          </a:xfrm>
          <a:prstGeom prst="rect">
            <a:avLst/>
          </a:prstGeom>
        </p:spPr>
      </p:pic>
    </p:spTree>
    <p:extLst>
      <p:ext uri="{BB962C8B-B14F-4D97-AF65-F5344CB8AC3E}">
        <p14:creationId xmlns:p14="http://schemas.microsoft.com/office/powerpoint/2010/main" val="2925109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sz="3500">
                <a:solidFill>
                  <a:srgbClr val="FFFFFF"/>
                </a:solidFill>
                <a:latin typeface="+mj-lt"/>
                <a:ea typeface="+mj-ea"/>
                <a:cs typeface="+mj-cs"/>
              </a:rPr>
              <a:t>Free at Last!</a:t>
            </a:r>
          </a:p>
        </p:txBody>
      </p:sp>
      <p:sp>
        <p:nvSpPr>
          <p:cNvPr id="3" name="Content Placeholder 2"/>
          <p:cNvSpPr>
            <a:spLocks noGrp="1"/>
          </p:cNvSpPr>
          <p:nvPr>
            <p:ph sz="half" idx="1"/>
          </p:nvPr>
        </p:nvSpPr>
        <p:spPr>
          <a:xfrm>
            <a:off x="839491" y="2494450"/>
            <a:ext cx="3730341" cy="4363550"/>
          </a:xfrm>
        </p:spPr>
        <p:txBody>
          <a:bodyPr vert="horz" lIns="91440" tIns="45720" rIns="91440" bIns="45720" rtlCol="0">
            <a:normAutofit/>
          </a:bodyPr>
          <a:lstStyle/>
          <a:p>
            <a:pPr marL="114300" indent="0">
              <a:lnSpc>
                <a:spcPct val="90000"/>
              </a:lnSpc>
              <a:buNone/>
            </a:pPr>
            <a:endParaRPr lang="en-US" sz="3200" dirty="0"/>
          </a:p>
          <a:p>
            <a:pPr marL="114300" indent="0">
              <a:lnSpc>
                <a:spcPct val="90000"/>
              </a:lnSpc>
              <a:buNone/>
            </a:pPr>
            <a:r>
              <a:rPr lang="en-US" sz="3200" dirty="0"/>
              <a:t>If it could be bought at an auction, millionaires would compete for the purchase and most people would be excluded. </a:t>
            </a:r>
          </a:p>
        </p:txBody>
      </p:sp>
      <p:pic>
        <p:nvPicPr>
          <p:cNvPr id="5" name="Content Placeholder 4" descr="f12.jpg"/>
          <p:cNvPicPr>
            <a:picLocks noGrp="1" noChangeAspect="1"/>
          </p:cNvPicPr>
          <p:nvPr>
            <p:ph sz="half" idx="2"/>
          </p:nvPr>
        </p:nvPicPr>
        <p:blipFill rotWithShape="1">
          <a:blip r:embed="rId2" cstate="print"/>
          <a:srcRect l="16941" r="7640" b="1"/>
          <a:stretch/>
        </p:blipFill>
        <p:spPr>
          <a:xfrm>
            <a:off x="4574169" y="2492376"/>
            <a:ext cx="3601803" cy="3563372"/>
          </a:xfrm>
          <a:prstGeom prst="rect">
            <a:avLst/>
          </a:prstGeom>
        </p:spPr>
      </p:pic>
    </p:spTree>
    <p:extLst>
      <p:ext uri="{BB962C8B-B14F-4D97-AF65-F5344CB8AC3E}">
        <p14:creationId xmlns:p14="http://schemas.microsoft.com/office/powerpoint/2010/main" val="4434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3"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sz="3500">
                <a:solidFill>
                  <a:srgbClr val="FFFFFF"/>
                </a:solidFill>
                <a:latin typeface="+mj-lt"/>
                <a:ea typeface="+mj-ea"/>
                <a:cs typeface="+mj-cs"/>
              </a:rPr>
              <a:t>Free at Last!</a:t>
            </a:r>
          </a:p>
        </p:txBody>
      </p:sp>
      <p:sp>
        <p:nvSpPr>
          <p:cNvPr id="3" name="Content Placeholder 2"/>
          <p:cNvSpPr>
            <a:spLocks noGrp="1"/>
          </p:cNvSpPr>
          <p:nvPr>
            <p:ph sz="half" idx="1"/>
          </p:nvPr>
        </p:nvSpPr>
        <p:spPr>
          <a:xfrm>
            <a:off x="839491" y="2494450"/>
            <a:ext cx="3730341" cy="4363550"/>
          </a:xfrm>
        </p:spPr>
        <p:txBody>
          <a:bodyPr vert="horz" lIns="91440" tIns="45720" rIns="91440" bIns="45720" rtlCol="0">
            <a:normAutofit/>
          </a:bodyPr>
          <a:lstStyle/>
          <a:p>
            <a:pPr marL="114300" indent="0">
              <a:lnSpc>
                <a:spcPct val="90000"/>
              </a:lnSpc>
              <a:buNone/>
            </a:pPr>
            <a:endParaRPr lang="en-US" sz="3200" dirty="0"/>
          </a:p>
          <a:p>
            <a:pPr marL="114300" indent="0">
              <a:lnSpc>
                <a:spcPct val="90000"/>
              </a:lnSpc>
              <a:buNone/>
            </a:pPr>
            <a:r>
              <a:rPr lang="en-US" sz="3200" dirty="0"/>
              <a:t>But God’s forgiveness is free for the asking. Nothing we can do will ever earn it. </a:t>
            </a:r>
          </a:p>
        </p:txBody>
      </p:sp>
      <p:pic>
        <p:nvPicPr>
          <p:cNvPr id="5" name="Content Placeholder 4" descr="f12.jpg"/>
          <p:cNvPicPr>
            <a:picLocks noGrp="1" noChangeAspect="1"/>
          </p:cNvPicPr>
          <p:nvPr>
            <p:ph sz="half" idx="2"/>
          </p:nvPr>
        </p:nvPicPr>
        <p:blipFill rotWithShape="1">
          <a:blip r:embed="rId2" cstate="print"/>
          <a:srcRect l="16941" r="7640" b="1"/>
          <a:stretch/>
        </p:blipFill>
        <p:spPr>
          <a:xfrm>
            <a:off x="4574169" y="2492376"/>
            <a:ext cx="3601803" cy="3563372"/>
          </a:xfrm>
          <a:prstGeom prst="rect">
            <a:avLst/>
          </a:prstGeom>
        </p:spPr>
      </p:pic>
    </p:spTree>
    <p:extLst>
      <p:ext uri="{BB962C8B-B14F-4D97-AF65-F5344CB8AC3E}">
        <p14:creationId xmlns:p14="http://schemas.microsoft.com/office/powerpoint/2010/main" val="3270829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524729"/>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US" dirty="0"/>
              <a:t>We have just spent 66 days away from each other</a:t>
            </a:r>
            <a:endParaRPr lang="en-NZ" dirty="0"/>
          </a:p>
        </p:txBody>
      </p:sp>
      <p:pic>
        <p:nvPicPr>
          <p:cNvPr id="4" name="Content Placeholder 3" descr="f1.jpg"/>
          <p:cNvPicPr>
            <a:picLocks noGrp="1" noChangeAspect="1"/>
          </p:cNvPicPr>
          <p:nvPr>
            <p:ph idx="1"/>
          </p:nvPr>
        </p:nvPicPr>
        <p:blipFill>
          <a:blip r:embed="rId2" cstate="print"/>
          <a:stretch>
            <a:fillRect/>
          </a:stretch>
        </p:blipFill>
        <p:spPr>
          <a:xfrm>
            <a:off x="1403648" y="1785377"/>
            <a:ext cx="6074914" cy="506242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n-NZ" dirty="0"/>
              <a:t>Symbols of Freedom</a:t>
            </a:r>
            <a:br>
              <a:rPr lang="en-NZ" dirty="0"/>
            </a:br>
            <a:r>
              <a:rPr lang="en-NZ" dirty="0"/>
              <a:t>Martin Luther King</a:t>
            </a:r>
          </a:p>
        </p:txBody>
      </p:sp>
      <p:pic>
        <p:nvPicPr>
          <p:cNvPr id="6" name="Content Placeholder 5" descr="f9.jpg"/>
          <p:cNvPicPr>
            <a:picLocks noGrp="1" noChangeAspect="1"/>
          </p:cNvPicPr>
          <p:nvPr>
            <p:ph idx="1"/>
          </p:nvPr>
        </p:nvPicPr>
        <p:blipFill>
          <a:blip r:embed="rId2" cstate="print"/>
          <a:stretch>
            <a:fillRect/>
          </a:stretch>
        </p:blipFill>
        <p:spPr>
          <a:xfrm>
            <a:off x="1907704" y="1788951"/>
            <a:ext cx="5544615" cy="4808401"/>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648780"/>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n-NZ" dirty="0"/>
              <a:t>Symbols of Freedom </a:t>
            </a:r>
            <a:br>
              <a:rPr lang="en-NZ" dirty="0"/>
            </a:br>
            <a:r>
              <a:rPr lang="en-NZ" dirty="0"/>
              <a:t>USA has built their Nation of this Dream</a:t>
            </a:r>
          </a:p>
        </p:txBody>
      </p:sp>
      <p:pic>
        <p:nvPicPr>
          <p:cNvPr id="5" name="Content Placeholder 4" descr="f10.jpg"/>
          <p:cNvPicPr>
            <a:picLocks noGrp="1" noChangeAspect="1"/>
          </p:cNvPicPr>
          <p:nvPr>
            <p:ph sz="half" idx="2"/>
          </p:nvPr>
        </p:nvPicPr>
        <p:blipFill>
          <a:blip r:embed="rId2" cstate="print"/>
          <a:stretch>
            <a:fillRect/>
          </a:stretch>
        </p:blipFill>
        <p:spPr>
          <a:xfrm>
            <a:off x="2844810" y="1910842"/>
            <a:ext cx="3454380" cy="4817950"/>
          </a:xfrm>
        </p:spPr>
      </p:pic>
    </p:spTree>
    <p:extLst>
      <p:ext uri="{BB962C8B-B14F-4D97-AF65-F5344CB8AC3E}">
        <p14:creationId xmlns:p14="http://schemas.microsoft.com/office/powerpoint/2010/main" val="365503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f13.jpg"/>
          <p:cNvPicPr>
            <a:picLocks noGrp="1" noChangeAspect="1"/>
          </p:cNvPicPr>
          <p:nvPr>
            <p:ph idx="1"/>
          </p:nvPr>
        </p:nvPicPr>
        <p:blipFill rotWithShape="1">
          <a:blip r:embed="rId2" cstate="print"/>
          <a:srcRect t="17770" r="9091"/>
          <a:stretch/>
        </p:blipFill>
        <p:spPr>
          <a:xfrm>
            <a:off x="2642616" y="10"/>
            <a:ext cx="6501384"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004404"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5589F860-AC37-45EF-AFE4-B7422CC820BE}"/>
              </a:ext>
            </a:extLst>
          </p:cNvPr>
          <p:cNvSpPr>
            <a:spLocks noGrp="1"/>
          </p:cNvSpPr>
          <p:nvPr>
            <p:ph type="title"/>
          </p:nvPr>
        </p:nvSpPr>
        <p:spPr>
          <a:xfrm>
            <a:off x="358485" y="1122363"/>
            <a:ext cx="3017520" cy="3204134"/>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gn="l">
              <a:lnSpc>
                <a:spcPct val="90000"/>
              </a:lnSpc>
            </a:pPr>
            <a:r>
              <a:rPr lang="en-US" sz="4200" dirty="0">
                <a:solidFill>
                  <a:schemeClr val="tx1"/>
                </a:solidFill>
                <a:latin typeface="+mj-lt"/>
                <a:ea typeface="+mj-ea"/>
                <a:cs typeface="+mj-cs"/>
              </a:rPr>
              <a:t>Symbols of Freedom</a:t>
            </a:r>
            <a:br>
              <a:rPr lang="en-US" sz="4200" dirty="0">
                <a:solidFill>
                  <a:schemeClr val="tx1"/>
                </a:solidFill>
                <a:latin typeface="+mj-lt"/>
                <a:ea typeface="+mj-ea"/>
                <a:cs typeface="+mj-cs"/>
              </a:rPr>
            </a:br>
            <a:r>
              <a:rPr lang="en-US" sz="4200" dirty="0">
                <a:solidFill>
                  <a:schemeClr val="tx1"/>
                </a:solidFill>
                <a:latin typeface="+mj-lt"/>
                <a:ea typeface="+mj-ea"/>
                <a:cs typeface="+mj-cs"/>
              </a:rPr>
              <a:t> </a:t>
            </a:r>
            <a:br>
              <a:rPr lang="en-US" sz="4200" dirty="0">
                <a:solidFill>
                  <a:schemeClr val="tx1"/>
                </a:solidFill>
                <a:latin typeface="+mj-lt"/>
                <a:ea typeface="+mj-ea"/>
                <a:cs typeface="+mj-cs"/>
              </a:rPr>
            </a:br>
            <a:r>
              <a:rPr lang="en-US" sz="4200" dirty="0">
                <a:solidFill>
                  <a:schemeClr val="tx1"/>
                </a:solidFill>
                <a:latin typeface="+mj-lt"/>
                <a:ea typeface="+mj-ea"/>
                <a:cs typeface="+mj-cs"/>
              </a:rPr>
              <a:t>This remains an Ideal</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771" y="4546920"/>
            <a:ext cx="298323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523439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f6.jpg"/>
          <p:cNvPicPr>
            <a:picLocks noGrp="1" noChangeAspect="1"/>
          </p:cNvPicPr>
          <p:nvPr>
            <p:ph idx="1"/>
          </p:nvPr>
        </p:nvPicPr>
        <p:blipFill rotWithShape="1">
          <a:blip r:embed="rId2" cstate="print"/>
          <a:srcRect l="9292" r="38258" b="1639"/>
          <a:stretch/>
        </p:blipFill>
        <p:spPr>
          <a:xfrm>
            <a:off x="2642616" y="10"/>
            <a:ext cx="6501384" cy="6857990"/>
          </a:xfrm>
          <a:prstGeom prst="rect">
            <a:avLst/>
          </a:prstGeom>
        </p:spPr>
      </p:pic>
      <p:sp>
        <p:nvSpPr>
          <p:cNvPr id="13" name="Rectangle 1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004404"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6359BA55-3DAB-49B5-8B07-FDF43630DE06}"/>
              </a:ext>
            </a:extLst>
          </p:cNvPr>
          <p:cNvSpPr>
            <a:spLocks noGrp="1"/>
          </p:cNvSpPr>
          <p:nvPr>
            <p:ph type="title"/>
          </p:nvPr>
        </p:nvSpPr>
        <p:spPr>
          <a:xfrm>
            <a:off x="358485" y="1122363"/>
            <a:ext cx="3017520" cy="3204134"/>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fontScale="90000"/>
          </a:bodyPr>
          <a:lstStyle/>
          <a:p>
            <a:pPr algn="l">
              <a:lnSpc>
                <a:spcPct val="90000"/>
              </a:lnSpc>
            </a:pPr>
            <a:r>
              <a:rPr lang="en-US" sz="3600" dirty="0">
                <a:solidFill>
                  <a:schemeClr val="tx1"/>
                </a:solidFill>
                <a:latin typeface="+mj-lt"/>
                <a:ea typeface="+mj-ea"/>
                <a:cs typeface="+mj-cs"/>
              </a:rPr>
              <a:t>Symbols of Freedom </a:t>
            </a:r>
            <a:br>
              <a:rPr lang="en-US" sz="3600" dirty="0">
                <a:solidFill>
                  <a:schemeClr val="tx1"/>
                </a:solidFill>
                <a:latin typeface="+mj-lt"/>
                <a:ea typeface="+mj-ea"/>
                <a:cs typeface="+mj-cs"/>
              </a:rPr>
            </a:br>
            <a:br>
              <a:rPr lang="en-US" sz="3600" dirty="0">
                <a:solidFill>
                  <a:schemeClr val="tx1"/>
                </a:solidFill>
                <a:latin typeface="+mj-lt"/>
                <a:ea typeface="+mj-ea"/>
                <a:cs typeface="+mj-cs"/>
              </a:rPr>
            </a:br>
            <a:r>
              <a:rPr lang="en-US" sz="3600" dirty="0">
                <a:solidFill>
                  <a:schemeClr val="tx1"/>
                </a:solidFill>
                <a:latin typeface="+mj-lt"/>
                <a:ea typeface="+mj-ea"/>
                <a:cs typeface="+mj-cs"/>
              </a:rPr>
              <a:t>Why isn’t Everyone </a:t>
            </a:r>
            <a:br>
              <a:rPr lang="en-US" sz="3600" dirty="0">
                <a:solidFill>
                  <a:schemeClr val="tx1"/>
                </a:solidFill>
                <a:latin typeface="+mj-lt"/>
                <a:ea typeface="+mj-ea"/>
                <a:cs typeface="+mj-cs"/>
              </a:rPr>
            </a:br>
            <a:r>
              <a:rPr lang="en-US" sz="3600" dirty="0">
                <a:solidFill>
                  <a:schemeClr val="tx1"/>
                </a:solidFill>
                <a:latin typeface="+mj-lt"/>
                <a:ea typeface="+mj-ea"/>
                <a:cs typeface="+mj-cs"/>
              </a:rPr>
              <a:t>Financially Independent?</a:t>
            </a: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771" y="4546920"/>
            <a:ext cx="298323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Content Placeholder 2">
            <a:extLst>
              <a:ext uri="{FF2B5EF4-FFF2-40B4-BE49-F238E27FC236}">
                <a16:creationId xmlns:a16="http://schemas.microsoft.com/office/drawing/2014/main" id="{09EFAD29-8BA9-4756-841F-DEB89A2C0FD4}"/>
              </a:ext>
            </a:extLst>
          </p:cNvPr>
          <p:cNvSpPr txBox="1">
            <a:spLocks/>
          </p:cNvSpPr>
          <p:nvPr/>
        </p:nvSpPr>
        <p:spPr>
          <a:xfrm>
            <a:off x="718879" y="800392"/>
            <a:ext cx="7698523" cy="121210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nSpc>
                <a:spcPct val="90000"/>
              </a:lnSpc>
              <a:spcBef>
                <a:spcPct val="0"/>
              </a:spcBef>
              <a:spcAft>
                <a:spcPts val="600"/>
              </a:spcAft>
              <a:buNone/>
            </a:pPr>
            <a:r>
              <a:rPr lang="en-US" sz="3500" kern="1200">
                <a:solidFill>
                  <a:srgbClr val="FFFFFF"/>
                </a:solidFill>
                <a:latin typeface="+mj-lt"/>
                <a:ea typeface="+mj-ea"/>
                <a:cs typeface="+mj-cs"/>
              </a:rPr>
              <a:t>Real Freedom is on the inside</a:t>
            </a:r>
          </a:p>
        </p:txBody>
      </p:sp>
    </p:spTree>
    <p:extLst>
      <p:ext uri="{BB962C8B-B14F-4D97-AF65-F5344CB8AC3E}">
        <p14:creationId xmlns:p14="http://schemas.microsoft.com/office/powerpoint/2010/main" val="4009156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1022350"/>
            <a:ext cx="532209"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7282" y="837744"/>
            <a:ext cx="302419"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495" y="640894"/>
            <a:ext cx="126206"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417402" y="635716"/>
            <a:ext cx="246459"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83041" y="635715"/>
            <a:ext cx="8180897"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Content Placeholder 2">
            <a:extLst>
              <a:ext uri="{FF2B5EF4-FFF2-40B4-BE49-F238E27FC236}">
                <a16:creationId xmlns:a16="http://schemas.microsoft.com/office/drawing/2014/main" id="{09EFAD29-8BA9-4756-841F-DEB89A2C0FD4}"/>
              </a:ext>
            </a:extLst>
          </p:cNvPr>
          <p:cNvSpPr txBox="1">
            <a:spLocks/>
          </p:cNvSpPr>
          <p:nvPr/>
        </p:nvSpPr>
        <p:spPr>
          <a:xfrm>
            <a:off x="718879" y="800392"/>
            <a:ext cx="7698523" cy="121210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nSpc>
                <a:spcPct val="90000"/>
              </a:lnSpc>
              <a:spcBef>
                <a:spcPct val="0"/>
              </a:spcBef>
              <a:spcAft>
                <a:spcPts val="600"/>
              </a:spcAft>
              <a:buNone/>
            </a:pPr>
            <a:r>
              <a:rPr lang="en-US" sz="3500" kern="1200">
                <a:solidFill>
                  <a:srgbClr val="FFFFFF"/>
                </a:solidFill>
                <a:latin typeface="+mj-lt"/>
                <a:ea typeface="+mj-ea"/>
                <a:cs typeface="+mj-cs"/>
              </a:rPr>
              <a:t>Real Freedom is on the inside</a:t>
            </a:r>
          </a:p>
        </p:txBody>
      </p:sp>
      <p:sp>
        <p:nvSpPr>
          <p:cNvPr id="3" name="Content Placeholder 2">
            <a:extLst>
              <a:ext uri="{FF2B5EF4-FFF2-40B4-BE49-F238E27FC236}">
                <a16:creationId xmlns:a16="http://schemas.microsoft.com/office/drawing/2014/main" id="{C3F1D519-B087-4433-84CE-DE9D0BCD1C35}"/>
              </a:ext>
            </a:extLst>
          </p:cNvPr>
          <p:cNvSpPr>
            <a:spLocks noGrp="1"/>
          </p:cNvSpPr>
          <p:nvPr>
            <p:ph idx="1"/>
          </p:nvPr>
        </p:nvSpPr>
        <p:spPr>
          <a:xfrm>
            <a:off x="1025718" y="2378076"/>
            <a:ext cx="7281746" cy="4479924"/>
          </a:xfrm>
        </p:spPr>
        <p:txBody>
          <a:bodyPr vert="horz" lIns="91440" tIns="45720" rIns="91440" bIns="45720" rtlCol="0" anchor="ctr">
            <a:normAutofit/>
          </a:bodyPr>
          <a:lstStyle/>
          <a:p>
            <a:pPr marL="285750" indent="0">
              <a:lnSpc>
                <a:spcPct val="90000"/>
              </a:lnSpc>
              <a:buNone/>
            </a:pPr>
            <a:r>
              <a:rPr lang="en-US" dirty="0"/>
              <a:t>Not reliant on externals</a:t>
            </a:r>
          </a:p>
          <a:p>
            <a:pPr marL="114300" indent="0">
              <a:lnSpc>
                <a:spcPct val="90000"/>
              </a:lnSpc>
              <a:buNone/>
            </a:pPr>
            <a:r>
              <a:rPr lang="en-US" dirty="0"/>
              <a:t>	We can spend our days:</a:t>
            </a:r>
          </a:p>
          <a:p>
            <a:pPr marL="1314450" lvl="2">
              <a:lnSpc>
                <a:spcPct val="90000"/>
              </a:lnSpc>
            </a:pPr>
            <a:r>
              <a:rPr lang="en-US" sz="3200" dirty="0"/>
              <a:t>Rich—but still be impoverished</a:t>
            </a:r>
          </a:p>
          <a:p>
            <a:pPr marL="1314450" lvl="2">
              <a:lnSpc>
                <a:spcPct val="90000"/>
              </a:lnSpc>
            </a:pPr>
            <a:r>
              <a:rPr lang="en-US" sz="3200" dirty="0"/>
              <a:t>Full—but still be starving</a:t>
            </a:r>
          </a:p>
          <a:p>
            <a:pPr marL="1314450" lvl="2">
              <a:lnSpc>
                <a:spcPct val="90000"/>
              </a:lnSpc>
            </a:pPr>
            <a:r>
              <a:rPr lang="en-US" sz="3200" dirty="0"/>
              <a:t>Dressed—But still be naked</a:t>
            </a:r>
          </a:p>
          <a:p>
            <a:pPr marL="1314450" lvl="2">
              <a:lnSpc>
                <a:spcPct val="90000"/>
              </a:lnSpc>
            </a:pPr>
            <a:r>
              <a:rPr lang="en-US" sz="3200" dirty="0"/>
              <a:t>Surrounded—But still be lonely</a:t>
            </a:r>
          </a:p>
          <a:p>
            <a:pPr marL="1314450" lvl="2">
              <a:lnSpc>
                <a:spcPct val="90000"/>
              </a:lnSpc>
            </a:pPr>
            <a:r>
              <a:rPr lang="en-US" sz="3200" dirty="0"/>
              <a:t>Mobile—But going nowhere</a:t>
            </a:r>
          </a:p>
        </p:txBody>
      </p:sp>
    </p:spTree>
    <p:extLst>
      <p:ext uri="{BB962C8B-B14F-4D97-AF65-F5344CB8AC3E}">
        <p14:creationId xmlns:p14="http://schemas.microsoft.com/office/powerpoint/2010/main" val="1472019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612</Words>
  <Application>Microsoft Office PowerPoint</Application>
  <PresentationFormat>On-screen Show (4:3)</PresentationFormat>
  <Paragraphs>67</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Free at Last</vt:lpstr>
      <vt:lpstr>We have just spent 66 days away from each other</vt:lpstr>
      <vt:lpstr>Symbols of Freedom Martin Luther King</vt:lpstr>
      <vt:lpstr>Symbols of Freedom  USA has built their Nation of this Dream</vt:lpstr>
      <vt:lpstr>Symbols of Freedom   This remains an Ideal</vt:lpstr>
      <vt:lpstr>Symbols of Freedom   Why isn’t Everyone  Financially Independent?</vt:lpstr>
      <vt:lpstr>PowerPoint Presentation</vt:lpstr>
      <vt:lpstr>PowerPoint Presentation</vt:lpstr>
      <vt:lpstr>From one cell to another</vt:lpstr>
      <vt:lpstr>From one cell to another</vt:lpstr>
      <vt:lpstr>Going Back Inside</vt:lpstr>
      <vt:lpstr>Going Back Inside</vt:lpstr>
      <vt:lpstr>Going Back Inside</vt:lpstr>
      <vt:lpstr>Prison Break</vt:lpstr>
      <vt:lpstr>Prison Break</vt:lpstr>
      <vt:lpstr>‘Freedom’ is best when defined!</vt:lpstr>
      <vt:lpstr>‘Freedom’ is best when defined!</vt:lpstr>
      <vt:lpstr>Freedom—What do I do with it?</vt:lpstr>
      <vt:lpstr>Freedom—What do I do with it?</vt:lpstr>
      <vt:lpstr>Freedom—What do I do with it?</vt:lpstr>
      <vt:lpstr>Free at Last!</vt:lpstr>
      <vt:lpstr>Free at Last!</vt:lpstr>
      <vt:lpstr>Free at Last!</vt:lpstr>
      <vt:lpstr>Free at Last!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Staiger</dc:creator>
  <cp:lastModifiedBy>John Staiger</cp:lastModifiedBy>
  <cp:revision>4</cp:revision>
  <dcterms:created xsi:type="dcterms:W3CDTF">2020-05-30T20:28:14Z</dcterms:created>
  <dcterms:modified xsi:type="dcterms:W3CDTF">2020-05-30T20:51:02Z</dcterms:modified>
</cp:coreProperties>
</file>