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309" r:id="rId4"/>
    <p:sldId id="310" r:id="rId5"/>
    <p:sldId id="311" r:id="rId6"/>
    <p:sldId id="257" r:id="rId7"/>
    <p:sldId id="289" r:id="rId8"/>
    <p:sldId id="288" r:id="rId9"/>
    <p:sldId id="302" r:id="rId10"/>
    <p:sldId id="303" r:id="rId11"/>
    <p:sldId id="304" r:id="rId12"/>
    <p:sldId id="306" r:id="rId13"/>
    <p:sldId id="305" r:id="rId14"/>
    <p:sldId id="271" r:id="rId15"/>
    <p:sldId id="281" r:id="rId16"/>
    <p:sldId id="282" r:id="rId17"/>
    <p:sldId id="283" r:id="rId18"/>
    <p:sldId id="284" r:id="rId19"/>
    <p:sldId id="280" r:id="rId20"/>
    <p:sldId id="279" r:id="rId21"/>
    <p:sldId id="285" r:id="rId22"/>
    <p:sldId id="287" r:id="rId23"/>
    <p:sldId id="293" r:id="rId24"/>
    <p:sldId id="292" r:id="rId25"/>
    <p:sldId id="298" r:id="rId26"/>
    <p:sldId id="300" r:id="rId27"/>
    <p:sldId id="307" r:id="rId28"/>
    <p:sldId id="301" r:id="rId29"/>
    <p:sldId id="308" r:id="rId30"/>
    <p:sldId id="299" r:id="rId31"/>
    <p:sldId id="294" r:id="rId32"/>
    <p:sldId id="297" r:id="rId33"/>
    <p:sldId id="296" r:id="rId34"/>
    <p:sldId id="29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86"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71322C2F-82C7-4CF3-8A04-A216C3F5C975}" type="datetimeFigureOut">
              <a:rPr lang="en-NZ" smtClean="0"/>
              <a:pPr/>
              <a:t>2/05/2020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71322C2F-82C7-4CF3-8A04-A216C3F5C975}" type="datetimeFigureOut">
              <a:rPr lang="en-NZ" smtClean="0"/>
              <a:pPr/>
              <a:t>2/05/2020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71322C2F-82C7-4CF3-8A04-A216C3F5C975}" type="datetimeFigureOut">
              <a:rPr lang="en-NZ" smtClean="0"/>
              <a:pPr/>
              <a:t>2/05/2020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71322C2F-82C7-4CF3-8A04-A216C3F5C975}" type="datetimeFigureOut">
              <a:rPr lang="en-NZ" smtClean="0"/>
              <a:pPr/>
              <a:t>2/05/2020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322C2F-82C7-4CF3-8A04-A216C3F5C975}" type="datetimeFigureOut">
              <a:rPr lang="en-NZ" smtClean="0"/>
              <a:pPr/>
              <a:t>2/05/2020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71322C2F-82C7-4CF3-8A04-A216C3F5C975}" type="datetimeFigureOut">
              <a:rPr lang="en-NZ" smtClean="0"/>
              <a:pPr/>
              <a:t>2/05/2020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71322C2F-82C7-4CF3-8A04-A216C3F5C975}" type="datetimeFigureOut">
              <a:rPr lang="en-NZ" smtClean="0"/>
              <a:pPr/>
              <a:t>2/05/2020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71322C2F-82C7-4CF3-8A04-A216C3F5C975}" type="datetimeFigureOut">
              <a:rPr lang="en-NZ" smtClean="0"/>
              <a:pPr/>
              <a:t>2/05/2020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22C2F-82C7-4CF3-8A04-A216C3F5C975}" type="datetimeFigureOut">
              <a:rPr lang="en-NZ" smtClean="0"/>
              <a:pPr/>
              <a:t>2/05/2020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322C2F-82C7-4CF3-8A04-A216C3F5C975}" type="datetimeFigureOut">
              <a:rPr lang="en-NZ" smtClean="0"/>
              <a:pPr/>
              <a:t>2/05/2020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322C2F-82C7-4CF3-8A04-A216C3F5C975}" type="datetimeFigureOut">
              <a:rPr lang="en-NZ" smtClean="0"/>
              <a:pPr/>
              <a:t>2/05/2020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927C732-E956-4A63-B587-3A4E3BA1F9A1}" type="slidenum">
              <a:rPr lang="en-NZ" smtClean="0"/>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322C2F-82C7-4CF3-8A04-A216C3F5C975}" type="datetimeFigureOut">
              <a:rPr lang="en-NZ" smtClean="0"/>
              <a:pPr/>
              <a:t>2/05/2020</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7C732-E956-4A63-B587-3A4E3BA1F9A1}"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style>
          <a:lnRef idx="1">
            <a:schemeClr val="accent2"/>
          </a:lnRef>
          <a:fillRef idx="2">
            <a:schemeClr val="accent2"/>
          </a:fillRef>
          <a:effectRef idx="1">
            <a:schemeClr val="accent2"/>
          </a:effectRef>
          <a:fontRef idx="minor">
            <a:schemeClr val="dk1"/>
          </a:fontRef>
        </p:style>
        <p:txBody>
          <a:bodyPr>
            <a:noAutofit/>
          </a:bodyPr>
          <a:lstStyle/>
          <a:p>
            <a:r>
              <a:rPr lang="en-NZ" sz="7200" dirty="0"/>
              <a:t>Moral Excellence, Too. </a:t>
            </a:r>
          </a:p>
        </p:txBody>
      </p:sp>
      <p:sp>
        <p:nvSpPr>
          <p:cNvPr id="3" name="Subtitle 2"/>
          <p:cNvSpPr>
            <a:spLocks noGrp="1"/>
          </p:cNvSpPr>
          <p:nvPr>
            <p:ph type="subTitle" idx="1"/>
          </p:nvPr>
        </p:nvSpPr>
        <p:spPr/>
        <p:txBody>
          <a:bodyPr/>
          <a:lstStyle/>
          <a:p>
            <a:r>
              <a:rPr lang="en-NZ" b="1" dirty="0">
                <a:solidFill>
                  <a:schemeClr val="tx1"/>
                </a:solidFill>
              </a:rPr>
              <a:t>2 Peter 1:5</a:t>
            </a:r>
          </a:p>
          <a:p>
            <a:endParaRPr lang="en-N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3">
            <a:extLst>
              <a:ext uri="{FF2B5EF4-FFF2-40B4-BE49-F238E27FC236}">
                <a16:creationId xmlns:a16="http://schemas.microsoft.com/office/drawing/2014/main" id="{C2D003A8-ACC4-47FA-8003-7E40AD7762D9}"/>
              </a:ext>
            </a:extLst>
          </p:cNvPr>
          <p:cNvSpPr txBox="1">
            <a:spLocks/>
          </p:cNvSpPr>
          <p:nvPr/>
        </p:nvSpPr>
        <p:spPr>
          <a:xfrm>
            <a:off x="251520" y="332656"/>
            <a:ext cx="2709806" cy="62373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4000" dirty="0">
                <a:solidFill>
                  <a:schemeClr val="bg1"/>
                </a:solidFill>
              </a:rPr>
              <a:t>Man is made in the Image of God</a:t>
            </a:r>
          </a:p>
          <a:p>
            <a:r>
              <a:rPr lang="en-US" sz="4000" dirty="0">
                <a:solidFill>
                  <a:schemeClr val="bg1"/>
                </a:solidFill>
              </a:rPr>
              <a:t>God’s Character is reflected in man</a:t>
            </a:r>
            <a:endParaRPr lang="en-NZ" sz="4000" dirty="0">
              <a:solidFill>
                <a:schemeClr val="bg1"/>
              </a:solidFill>
            </a:endParaRPr>
          </a:p>
        </p:txBody>
      </p:sp>
      <p:sp>
        <p:nvSpPr>
          <p:cNvPr id="6" name="Content Placeholder 2">
            <a:extLst>
              <a:ext uri="{FF2B5EF4-FFF2-40B4-BE49-F238E27FC236}">
                <a16:creationId xmlns:a16="http://schemas.microsoft.com/office/drawing/2014/main" id="{950197CA-F309-49A3-9A5C-E90863E35EEC}"/>
              </a:ext>
            </a:extLst>
          </p:cNvPr>
          <p:cNvSpPr txBox="1">
            <a:spLocks/>
          </p:cNvSpPr>
          <p:nvPr/>
        </p:nvSpPr>
        <p:spPr>
          <a:xfrm>
            <a:off x="4860032" y="620689"/>
            <a:ext cx="3923707" cy="5616623"/>
          </a:xfrm>
          <a:prstGeom prst="rect">
            <a:avLst/>
          </a:prstGeom>
        </p:spPr>
        <p:style>
          <a:lnRef idx="2">
            <a:schemeClr val="dk1">
              <a:shade val="50000"/>
            </a:schemeClr>
          </a:lnRef>
          <a:fillRef idx="1">
            <a:schemeClr val="dk1"/>
          </a:fillRef>
          <a:effectRef idx="0">
            <a:schemeClr val="dk1"/>
          </a:effectRef>
          <a:fontRef idx="minor">
            <a:schemeClr val="lt1"/>
          </a:fontRef>
        </p:style>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4000" dirty="0">
                <a:solidFill>
                  <a:schemeClr val="bg1"/>
                </a:solidFill>
              </a:rPr>
              <a:t>Love</a:t>
            </a:r>
          </a:p>
          <a:p>
            <a:r>
              <a:rPr lang="en-US" sz="4000" dirty="0">
                <a:solidFill>
                  <a:schemeClr val="bg1"/>
                </a:solidFill>
              </a:rPr>
              <a:t>Goodness</a:t>
            </a:r>
          </a:p>
          <a:p>
            <a:r>
              <a:rPr lang="en-US" sz="4000" dirty="0">
                <a:solidFill>
                  <a:schemeClr val="bg1"/>
                </a:solidFill>
              </a:rPr>
              <a:t>Kindness</a:t>
            </a:r>
          </a:p>
          <a:p>
            <a:r>
              <a:rPr lang="en-US" sz="4000" dirty="0">
                <a:solidFill>
                  <a:schemeClr val="bg1"/>
                </a:solidFill>
              </a:rPr>
              <a:t>Mercy</a:t>
            </a:r>
          </a:p>
          <a:p>
            <a:r>
              <a:rPr lang="en-US" sz="4000" dirty="0">
                <a:solidFill>
                  <a:schemeClr val="bg1"/>
                </a:solidFill>
              </a:rPr>
              <a:t>Compassion</a:t>
            </a:r>
          </a:p>
          <a:p>
            <a:r>
              <a:rPr lang="en-US" sz="4000" dirty="0">
                <a:solidFill>
                  <a:schemeClr val="bg1"/>
                </a:solidFill>
              </a:rPr>
              <a:t>Grace</a:t>
            </a:r>
          </a:p>
          <a:p>
            <a:r>
              <a:rPr lang="en-US" sz="4000" dirty="0">
                <a:solidFill>
                  <a:schemeClr val="bg1"/>
                </a:solidFill>
              </a:rPr>
              <a:t>Righteousness</a:t>
            </a:r>
            <a:endParaRPr lang="en-NZ" sz="4000" dirty="0">
              <a:solidFill>
                <a:schemeClr val="bg1"/>
              </a:solidFill>
            </a:endParaRPr>
          </a:p>
        </p:txBody>
      </p:sp>
    </p:spTree>
    <p:extLst>
      <p:ext uri="{BB962C8B-B14F-4D97-AF65-F5344CB8AC3E}">
        <p14:creationId xmlns:p14="http://schemas.microsoft.com/office/powerpoint/2010/main" val="1082947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3">
            <a:extLst>
              <a:ext uri="{FF2B5EF4-FFF2-40B4-BE49-F238E27FC236}">
                <a16:creationId xmlns:a16="http://schemas.microsoft.com/office/drawing/2014/main" id="{0AEC0E57-0535-4BB5-9B14-FB3FDAF59A44}"/>
              </a:ext>
            </a:extLst>
          </p:cNvPr>
          <p:cNvSpPr txBox="1">
            <a:spLocks/>
          </p:cNvSpPr>
          <p:nvPr/>
        </p:nvSpPr>
        <p:spPr>
          <a:xfrm>
            <a:off x="0" y="0"/>
            <a:ext cx="3131840" cy="6858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4000" dirty="0">
                <a:solidFill>
                  <a:schemeClr val="bg1"/>
                </a:solidFill>
              </a:rPr>
              <a:t>If there was ever a time that was in need of moral heroes, this would be the time. </a:t>
            </a:r>
            <a:endParaRPr lang="en-NZ" sz="4000" dirty="0">
              <a:solidFill>
                <a:schemeClr val="bg1"/>
              </a:solidFill>
            </a:endParaRPr>
          </a:p>
        </p:txBody>
      </p:sp>
    </p:spTree>
    <p:extLst>
      <p:ext uri="{BB962C8B-B14F-4D97-AF65-F5344CB8AC3E}">
        <p14:creationId xmlns:p14="http://schemas.microsoft.com/office/powerpoint/2010/main" val="1270627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3">
            <a:extLst>
              <a:ext uri="{FF2B5EF4-FFF2-40B4-BE49-F238E27FC236}">
                <a16:creationId xmlns:a16="http://schemas.microsoft.com/office/drawing/2014/main" id="{0AEC0E57-0535-4BB5-9B14-FB3FDAF59A44}"/>
              </a:ext>
            </a:extLst>
          </p:cNvPr>
          <p:cNvSpPr txBox="1">
            <a:spLocks/>
          </p:cNvSpPr>
          <p:nvPr/>
        </p:nvSpPr>
        <p:spPr>
          <a:xfrm>
            <a:off x="0" y="0"/>
            <a:ext cx="3131840" cy="6858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4000" dirty="0">
                <a:solidFill>
                  <a:schemeClr val="bg1"/>
                </a:solidFill>
              </a:rPr>
              <a:t>If there was ever a time that was in need of moral heroes, this would be the time. </a:t>
            </a:r>
            <a:endParaRPr lang="en-NZ" sz="4000" dirty="0">
              <a:solidFill>
                <a:schemeClr val="bg1"/>
              </a:solidFill>
            </a:endParaRPr>
          </a:p>
        </p:txBody>
      </p:sp>
      <p:sp>
        <p:nvSpPr>
          <p:cNvPr id="4" name="Content Placeholder 2">
            <a:extLst>
              <a:ext uri="{FF2B5EF4-FFF2-40B4-BE49-F238E27FC236}">
                <a16:creationId xmlns:a16="http://schemas.microsoft.com/office/drawing/2014/main" id="{DCFD256E-40C2-4B2D-A14E-0CA401348027}"/>
              </a:ext>
            </a:extLst>
          </p:cNvPr>
          <p:cNvSpPr txBox="1">
            <a:spLocks/>
          </p:cNvSpPr>
          <p:nvPr/>
        </p:nvSpPr>
        <p:spPr>
          <a:xfrm>
            <a:off x="3585614" y="0"/>
            <a:ext cx="5558386"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4000" dirty="0">
              <a:solidFill>
                <a:schemeClr val="bg1"/>
              </a:solidFill>
            </a:endParaRPr>
          </a:p>
          <a:p>
            <a:pPr marL="0" indent="0">
              <a:buNone/>
            </a:pPr>
            <a:endParaRPr lang="en-US" sz="4000" dirty="0">
              <a:solidFill>
                <a:schemeClr val="bg1"/>
              </a:solidFill>
            </a:endParaRPr>
          </a:p>
          <a:p>
            <a:pPr marL="0" indent="0">
              <a:buNone/>
            </a:pPr>
            <a:r>
              <a:rPr lang="en-US" sz="4000" dirty="0">
                <a:solidFill>
                  <a:schemeClr val="bg1"/>
                </a:solidFill>
              </a:rPr>
              <a:t>Our generation is very much like those described in the book of Judges where it says that "everyone did what was right in his own eyes." (</a:t>
            </a:r>
            <a:r>
              <a:rPr lang="en-US" sz="4000" b="1" dirty="0">
                <a:solidFill>
                  <a:schemeClr val="bg1"/>
                </a:solidFill>
              </a:rPr>
              <a:t>Judges 21:25</a:t>
            </a:r>
            <a:r>
              <a:rPr lang="en-US" sz="4000" dirty="0">
                <a:solidFill>
                  <a:schemeClr val="bg1"/>
                </a:solidFill>
              </a:rPr>
              <a:t>)</a:t>
            </a:r>
            <a:endParaRPr lang="en-NZ" sz="4000" dirty="0">
              <a:solidFill>
                <a:schemeClr val="bg1"/>
              </a:solidFill>
            </a:endParaRPr>
          </a:p>
        </p:txBody>
      </p:sp>
    </p:spTree>
    <p:extLst>
      <p:ext uri="{BB962C8B-B14F-4D97-AF65-F5344CB8AC3E}">
        <p14:creationId xmlns:p14="http://schemas.microsoft.com/office/powerpoint/2010/main" val="2835744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2">
            <a:extLst>
              <a:ext uri="{FF2B5EF4-FFF2-40B4-BE49-F238E27FC236}">
                <a16:creationId xmlns:a16="http://schemas.microsoft.com/office/drawing/2014/main" id="{00CD3EF7-821E-4234-B12A-3AAEC4AA8D91}"/>
              </a:ext>
            </a:extLst>
          </p:cNvPr>
          <p:cNvSpPr txBox="1">
            <a:spLocks/>
          </p:cNvSpPr>
          <p:nvPr/>
        </p:nvSpPr>
        <p:spPr>
          <a:xfrm>
            <a:off x="0" y="0"/>
            <a:ext cx="9144000" cy="6858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4000" dirty="0">
                <a:solidFill>
                  <a:schemeClr val="bg1"/>
                </a:solidFill>
              </a:rPr>
              <a:t>1 Peter 2:9—</a:t>
            </a:r>
          </a:p>
          <a:p>
            <a:pPr marL="0" indent="0">
              <a:buFont typeface="Arial" pitchFamily="34" charset="0"/>
              <a:buNone/>
            </a:pPr>
            <a:r>
              <a:rPr lang="en-US" sz="4000" b="1" baseline="30000" dirty="0">
                <a:solidFill>
                  <a:schemeClr val="bg1"/>
                </a:solidFill>
              </a:rPr>
              <a:t>9</a:t>
            </a:r>
            <a:r>
              <a:rPr lang="en-US" sz="4000" dirty="0">
                <a:solidFill>
                  <a:schemeClr val="bg1"/>
                </a:solidFill>
              </a:rPr>
              <a:t>But you are </a:t>
            </a:r>
            <a:r>
              <a:rPr lang="en-US" sz="4000" cap="small" dirty="0">
                <a:solidFill>
                  <a:schemeClr val="bg1"/>
                </a:solidFill>
              </a:rPr>
              <a:t>a chosen race, a</a:t>
            </a:r>
            <a:r>
              <a:rPr lang="en-US" sz="4000" dirty="0">
                <a:solidFill>
                  <a:schemeClr val="bg1"/>
                </a:solidFill>
              </a:rPr>
              <a:t> royal </a:t>
            </a:r>
            <a:r>
              <a:rPr lang="en-US" sz="4000" cap="small" dirty="0">
                <a:solidFill>
                  <a:schemeClr val="bg1"/>
                </a:solidFill>
              </a:rPr>
              <a:t>priesthood, a</a:t>
            </a:r>
            <a:r>
              <a:rPr lang="en-US" sz="4000" dirty="0">
                <a:solidFill>
                  <a:schemeClr val="bg1"/>
                </a:solidFill>
              </a:rPr>
              <a:t> </a:t>
            </a:r>
            <a:r>
              <a:rPr lang="en-US" sz="4000" cap="small" dirty="0">
                <a:solidFill>
                  <a:schemeClr val="bg1"/>
                </a:solidFill>
              </a:rPr>
              <a:t>holy nation</a:t>
            </a:r>
            <a:r>
              <a:rPr lang="en-US" sz="4000" dirty="0">
                <a:solidFill>
                  <a:schemeClr val="bg1"/>
                </a:solidFill>
              </a:rPr>
              <a:t>, </a:t>
            </a:r>
            <a:r>
              <a:rPr lang="en-US" sz="4000" cap="small" dirty="0">
                <a:solidFill>
                  <a:schemeClr val="bg1"/>
                </a:solidFill>
              </a:rPr>
              <a:t>a people for</a:t>
            </a:r>
            <a:r>
              <a:rPr lang="en-US" sz="4000" i="1" cap="small" dirty="0">
                <a:solidFill>
                  <a:schemeClr val="bg1"/>
                </a:solidFill>
              </a:rPr>
              <a:t> </a:t>
            </a:r>
            <a:r>
              <a:rPr lang="en-US" sz="4000" i="1" dirty="0">
                <a:solidFill>
                  <a:schemeClr val="bg1"/>
                </a:solidFill>
              </a:rPr>
              <a:t>God’s </a:t>
            </a:r>
            <a:r>
              <a:rPr lang="en-US" sz="4000" cap="small" dirty="0">
                <a:solidFill>
                  <a:schemeClr val="bg1"/>
                </a:solidFill>
              </a:rPr>
              <a:t>own possession, </a:t>
            </a:r>
            <a:r>
              <a:rPr lang="en-US" sz="4000" dirty="0">
                <a:solidFill>
                  <a:schemeClr val="bg1"/>
                </a:solidFill>
              </a:rPr>
              <a:t>so that you may proclaim the </a:t>
            </a:r>
            <a:r>
              <a:rPr lang="en-US" sz="4000" b="1" u="sng" dirty="0">
                <a:solidFill>
                  <a:schemeClr val="bg1"/>
                </a:solidFill>
              </a:rPr>
              <a:t>excellencies</a:t>
            </a:r>
            <a:r>
              <a:rPr lang="en-US" sz="4000" dirty="0">
                <a:solidFill>
                  <a:schemeClr val="bg1"/>
                </a:solidFill>
              </a:rPr>
              <a:t> of Him who has called you out of darkness into His marvelous light;</a:t>
            </a:r>
            <a:r>
              <a:rPr lang="en-NZ" sz="4000" dirty="0">
                <a:solidFill>
                  <a:schemeClr val="bg1"/>
                </a:solidFill>
              </a:rPr>
              <a:t> </a:t>
            </a:r>
            <a:r>
              <a:rPr lang="en-NZ" sz="1400" dirty="0">
                <a:solidFill>
                  <a:schemeClr val="bg1"/>
                </a:solidFill>
              </a:rPr>
              <a:t>(NASB95)</a:t>
            </a:r>
            <a:endParaRPr lang="en-US" sz="1400" dirty="0">
              <a:solidFill>
                <a:schemeClr val="bg1"/>
              </a:solidFill>
            </a:endParaRPr>
          </a:p>
        </p:txBody>
      </p:sp>
    </p:spTree>
    <p:extLst>
      <p:ext uri="{BB962C8B-B14F-4D97-AF65-F5344CB8AC3E}">
        <p14:creationId xmlns:p14="http://schemas.microsoft.com/office/powerpoint/2010/main" val="1881879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E1CF3FD-2E53-439D-ACFE-7A0C31D9872C}"/>
              </a:ext>
            </a:extLst>
          </p:cNvPr>
          <p:cNvSpPr/>
          <p:nvPr/>
        </p:nvSpPr>
        <p:spPr>
          <a:xfrm>
            <a:off x="0" y="99883"/>
            <a:ext cx="9144000" cy="2554545"/>
          </a:xfrm>
          <a:prstGeom prst="rect">
            <a:avLst/>
          </a:prstGeom>
        </p:spPr>
        <p:txBody>
          <a:bodyPr wrap="square">
            <a:spAutoFit/>
          </a:bodyPr>
          <a:lstStyle/>
          <a:p>
            <a:r>
              <a:rPr lang="en-US" sz="8000" b="1" baseline="30000" dirty="0">
                <a:solidFill>
                  <a:schemeClr val="bg1"/>
                </a:solidFill>
              </a:rPr>
              <a:t>Moral Excellence—</a:t>
            </a:r>
          </a:p>
          <a:p>
            <a:r>
              <a:rPr lang="en-US" sz="8000" b="1" baseline="30000" dirty="0">
                <a:solidFill>
                  <a:schemeClr val="bg1"/>
                </a:solidFill>
              </a:rPr>
              <a:t>Does not ask:</a:t>
            </a:r>
          </a:p>
          <a:p>
            <a:pPr marL="1143000" indent="-1143000">
              <a:buFont typeface="Wingdings" panose="05000000000000000000" pitchFamily="2" charset="2"/>
              <a:buChar char="Ø"/>
            </a:pPr>
            <a:r>
              <a:rPr lang="en-US" sz="8000" b="1" baseline="30000" dirty="0">
                <a:solidFill>
                  <a:schemeClr val="bg1"/>
                </a:solidFill>
              </a:rPr>
              <a:t> </a:t>
            </a:r>
          </a:p>
        </p:txBody>
      </p:sp>
    </p:spTree>
    <p:extLst>
      <p:ext uri="{BB962C8B-B14F-4D97-AF65-F5344CB8AC3E}">
        <p14:creationId xmlns:p14="http://schemas.microsoft.com/office/powerpoint/2010/main" val="2536594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E1CF3FD-2E53-439D-ACFE-7A0C31D9872C}"/>
              </a:ext>
            </a:extLst>
          </p:cNvPr>
          <p:cNvSpPr/>
          <p:nvPr/>
        </p:nvSpPr>
        <p:spPr>
          <a:xfrm>
            <a:off x="0" y="99883"/>
            <a:ext cx="9144000" cy="2554545"/>
          </a:xfrm>
          <a:prstGeom prst="rect">
            <a:avLst/>
          </a:prstGeom>
        </p:spPr>
        <p:txBody>
          <a:bodyPr wrap="square">
            <a:spAutoFit/>
          </a:bodyPr>
          <a:lstStyle/>
          <a:p>
            <a:r>
              <a:rPr lang="en-US" sz="8000" b="1" baseline="30000" dirty="0">
                <a:solidFill>
                  <a:schemeClr val="bg1"/>
                </a:solidFill>
              </a:rPr>
              <a:t>Moral Excellence—</a:t>
            </a:r>
          </a:p>
          <a:p>
            <a:r>
              <a:rPr lang="en-US" sz="8000" b="1" baseline="30000" dirty="0">
                <a:solidFill>
                  <a:schemeClr val="bg1"/>
                </a:solidFill>
              </a:rPr>
              <a:t>Does not ask:</a:t>
            </a:r>
          </a:p>
          <a:p>
            <a:pPr marL="1143000" indent="-1143000">
              <a:buFont typeface="Wingdings" panose="05000000000000000000" pitchFamily="2" charset="2"/>
              <a:buChar char="Ø"/>
            </a:pPr>
            <a:r>
              <a:rPr lang="en-US" sz="8000" b="1" baseline="30000" dirty="0">
                <a:solidFill>
                  <a:schemeClr val="bg1"/>
                </a:solidFill>
              </a:rPr>
              <a:t> What will others think?</a:t>
            </a:r>
          </a:p>
        </p:txBody>
      </p:sp>
    </p:spTree>
    <p:extLst>
      <p:ext uri="{BB962C8B-B14F-4D97-AF65-F5344CB8AC3E}">
        <p14:creationId xmlns:p14="http://schemas.microsoft.com/office/powerpoint/2010/main" val="1296030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E1CF3FD-2E53-439D-ACFE-7A0C31D9872C}"/>
              </a:ext>
            </a:extLst>
          </p:cNvPr>
          <p:cNvSpPr/>
          <p:nvPr/>
        </p:nvSpPr>
        <p:spPr>
          <a:xfrm>
            <a:off x="0" y="99883"/>
            <a:ext cx="9144000" cy="4196020"/>
          </a:xfrm>
          <a:prstGeom prst="rect">
            <a:avLst/>
          </a:prstGeom>
        </p:spPr>
        <p:txBody>
          <a:bodyPr wrap="square">
            <a:spAutoFit/>
          </a:bodyPr>
          <a:lstStyle/>
          <a:p>
            <a:r>
              <a:rPr lang="en-US" sz="8000" b="1" baseline="30000" dirty="0">
                <a:solidFill>
                  <a:schemeClr val="bg1"/>
                </a:solidFill>
              </a:rPr>
              <a:t>Moral Excellence—</a:t>
            </a:r>
          </a:p>
          <a:p>
            <a:r>
              <a:rPr lang="en-US" sz="8000" b="1" baseline="30000" dirty="0">
                <a:solidFill>
                  <a:schemeClr val="bg1"/>
                </a:solidFill>
              </a:rPr>
              <a:t>Does not ask:</a:t>
            </a:r>
          </a:p>
          <a:p>
            <a:pPr marL="1143000" indent="-1143000">
              <a:buFont typeface="Wingdings" panose="05000000000000000000" pitchFamily="2" charset="2"/>
              <a:buChar char="Ø"/>
            </a:pPr>
            <a:r>
              <a:rPr lang="en-US" sz="8000" b="1" baseline="30000" dirty="0">
                <a:solidFill>
                  <a:schemeClr val="bg1"/>
                </a:solidFill>
              </a:rPr>
              <a:t> What will others think?</a:t>
            </a:r>
          </a:p>
          <a:p>
            <a:pPr marL="1143000" indent="-1143000">
              <a:buFont typeface="Wingdings" panose="05000000000000000000" pitchFamily="2" charset="2"/>
              <a:buChar char="Ø"/>
            </a:pPr>
            <a:r>
              <a:rPr lang="en-US" sz="8000" b="1" baseline="30000" dirty="0">
                <a:solidFill>
                  <a:schemeClr val="bg1"/>
                </a:solidFill>
              </a:rPr>
              <a:t>How much will this cost me?</a:t>
            </a:r>
          </a:p>
        </p:txBody>
      </p:sp>
    </p:spTree>
    <p:extLst>
      <p:ext uri="{BB962C8B-B14F-4D97-AF65-F5344CB8AC3E}">
        <p14:creationId xmlns:p14="http://schemas.microsoft.com/office/powerpoint/2010/main" val="3547662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E1CF3FD-2E53-439D-ACFE-7A0C31D9872C}"/>
              </a:ext>
            </a:extLst>
          </p:cNvPr>
          <p:cNvSpPr/>
          <p:nvPr/>
        </p:nvSpPr>
        <p:spPr>
          <a:xfrm>
            <a:off x="0" y="99883"/>
            <a:ext cx="9144000" cy="5016758"/>
          </a:xfrm>
          <a:prstGeom prst="rect">
            <a:avLst/>
          </a:prstGeom>
        </p:spPr>
        <p:txBody>
          <a:bodyPr wrap="square">
            <a:spAutoFit/>
          </a:bodyPr>
          <a:lstStyle/>
          <a:p>
            <a:r>
              <a:rPr lang="en-US" sz="8000" b="1" baseline="30000" dirty="0">
                <a:solidFill>
                  <a:schemeClr val="bg1"/>
                </a:solidFill>
              </a:rPr>
              <a:t>Moral Excellence—</a:t>
            </a:r>
          </a:p>
          <a:p>
            <a:r>
              <a:rPr lang="en-US" sz="8000" b="1" baseline="30000" dirty="0">
                <a:solidFill>
                  <a:schemeClr val="bg1"/>
                </a:solidFill>
              </a:rPr>
              <a:t>Does not ask:</a:t>
            </a:r>
          </a:p>
          <a:p>
            <a:pPr marL="1143000" indent="-1143000">
              <a:buFont typeface="Wingdings" panose="05000000000000000000" pitchFamily="2" charset="2"/>
              <a:buChar char="Ø"/>
            </a:pPr>
            <a:r>
              <a:rPr lang="en-US" sz="8000" b="1" baseline="30000" dirty="0">
                <a:solidFill>
                  <a:schemeClr val="bg1"/>
                </a:solidFill>
              </a:rPr>
              <a:t> What will others think?</a:t>
            </a:r>
          </a:p>
          <a:p>
            <a:pPr marL="1143000" indent="-1143000">
              <a:buFont typeface="Wingdings" panose="05000000000000000000" pitchFamily="2" charset="2"/>
              <a:buChar char="Ø"/>
            </a:pPr>
            <a:r>
              <a:rPr lang="en-US" sz="8000" b="1" baseline="30000" dirty="0">
                <a:solidFill>
                  <a:schemeClr val="bg1"/>
                </a:solidFill>
              </a:rPr>
              <a:t>How much will this cost me?</a:t>
            </a:r>
          </a:p>
          <a:p>
            <a:pPr marL="1143000" indent="-1143000">
              <a:buFont typeface="Wingdings" panose="05000000000000000000" pitchFamily="2" charset="2"/>
              <a:buChar char="Ø"/>
            </a:pPr>
            <a:r>
              <a:rPr lang="en-US" sz="8000" b="1" baseline="30000" dirty="0">
                <a:solidFill>
                  <a:schemeClr val="bg1"/>
                </a:solidFill>
              </a:rPr>
              <a:t>Will I be persecuted?</a:t>
            </a:r>
          </a:p>
        </p:txBody>
      </p:sp>
    </p:spTree>
    <p:extLst>
      <p:ext uri="{BB962C8B-B14F-4D97-AF65-F5344CB8AC3E}">
        <p14:creationId xmlns:p14="http://schemas.microsoft.com/office/powerpoint/2010/main" val="336348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E1CF3FD-2E53-439D-ACFE-7A0C31D9872C}"/>
              </a:ext>
            </a:extLst>
          </p:cNvPr>
          <p:cNvSpPr/>
          <p:nvPr/>
        </p:nvSpPr>
        <p:spPr>
          <a:xfrm>
            <a:off x="0" y="99883"/>
            <a:ext cx="9144000" cy="6658233"/>
          </a:xfrm>
          <a:prstGeom prst="rect">
            <a:avLst/>
          </a:prstGeom>
        </p:spPr>
        <p:txBody>
          <a:bodyPr wrap="square">
            <a:spAutoFit/>
          </a:bodyPr>
          <a:lstStyle/>
          <a:p>
            <a:r>
              <a:rPr lang="en-US" sz="8000" b="1" baseline="30000" dirty="0">
                <a:solidFill>
                  <a:schemeClr val="bg1"/>
                </a:solidFill>
              </a:rPr>
              <a:t>Moral Excellence—</a:t>
            </a:r>
          </a:p>
          <a:p>
            <a:r>
              <a:rPr lang="en-US" sz="8000" b="1" baseline="30000" dirty="0">
                <a:solidFill>
                  <a:schemeClr val="bg1"/>
                </a:solidFill>
              </a:rPr>
              <a:t>Does not ask:</a:t>
            </a:r>
          </a:p>
          <a:p>
            <a:pPr marL="1143000" indent="-1143000">
              <a:buFont typeface="Wingdings" panose="05000000000000000000" pitchFamily="2" charset="2"/>
              <a:buChar char="Ø"/>
            </a:pPr>
            <a:r>
              <a:rPr lang="en-US" sz="8000" b="1" baseline="30000" dirty="0">
                <a:solidFill>
                  <a:schemeClr val="bg1"/>
                </a:solidFill>
              </a:rPr>
              <a:t> What will others think?</a:t>
            </a:r>
          </a:p>
          <a:p>
            <a:pPr marL="1143000" indent="-1143000">
              <a:buFont typeface="Wingdings" panose="05000000000000000000" pitchFamily="2" charset="2"/>
              <a:buChar char="Ø"/>
            </a:pPr>
            <a:r>
              <a:rPr lang="en-US" sz="8000" b="1" baseline="30000" dirty="0">
                <a:solidFill>
                  <a:schemeClr val="bg1"/>
                </a:solidFill>
              </a:rPr>
              <a:t>How much will this cost me?</a:t>
            </a:r>
          </a:p>
          <a:p>
            <a:pPr marL="1143000" indent="-1143000">
              <a:buFont typeface="Wingdings" panose="05000000000000000000" pitchFamily="2" charset="2"/>
              <a:buChar char="Ø"/>
            </a:pPr>
            <a:r>
              <a:rPr lang="en-US" sz="8000" b="1" baseline="30000" dirty="0">
                <a:solidFill>
                  <a:schemeClr val="bg1"/>
                </a:solidFill>
              </a:rPr>
              <a:t>Will I be persecuted?</a:t>
            </a:r>
          </a:p>
          <a:p>
            <a:pPr marL="1143000" indent="-1143000">
              <a:buFont typeface="Wingdings" panose="05000000000000000000" pitchFamily="2" charset="2"/>
              <a:buChar char="Ø"/>
            </a:pPr>
            <a:r>
              <a:rPr lang="en-US" sz="8000" b="1" baseline="30000" dirty="0">
                <a:solidFill>
                  <a:schemeClr val="bg1"/>
                </a:solidFill>
              </a:rPr>
              <a:t>Will the outcome be pleasant?</a:t>
            </a:r>
          </a:p>
        </p:txBody>
      </p:sp>
    </p:spTree>
    <p:extLst>
      <p:ext uri="{BB962C8B-B14F-4D97-AF65-F5344CB8AC3E}">
        <p14:creationId xmlns:p14="http://schemas.microsoft.com/office/powerpoint/2010/main" val="2170330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E1CF3FD-2E53-439D-ACFE-7A0C31D9872C}"/>
              </a:ext>
            </a:extLst>
          </p:cNvPr>
          <p:cNvSpPr/>
          <p:nvPr/>
        </p:nvSpPr>
        <p:spPr>
          <a:xfrm>
            <a:off x="0" y="332656"/>
            <a:ext cx="9144000" cy="3375283"/>
          </a:xfrm>
          <a:prstGeom prst="rect">
            <a:avLst/>
          </a:prstGeom>
        </p:spPr>
        <p:txBody>
          <a:bodyPr wrap="square">
            <a:spAutoFit/>
          </a:bodyPr>
          <a:lstStyle/>
          <a:p>
            <a:r>
              <a:rPr lang="en-US" sz="8000" b="1" baseline="30000" dirty="0">
                <a:solidFill>
                  <a:schemeClr val="bg1"/>
                </a:solidFill>
              </a:rPr>
              <a:t>In any situation—</a:t>
            </a:r>
          </a:p>
          <a:p>
            <a:pPr algn="ctr"/>
            <a:r>
              <a:rPr lang="en-US" sz="8000" b="1" baseline="30000" dirty="0">
                <a:solidFill>
                  <a:schemeClr val="bg1"/>
                </a:solidFill>
              </a:rPr>
              <a:t>Moral Excellence </a:t>
            </a:r>
          </a:p>
          <a:p>
            <a:pPr algn="ctr"/>
            <a:r>
              <a:rPr lang="en-US" sz="8000" b="1" baseline="30000" dirty="0">
                <a:solidFill>
                  <a:schemeClr val="bg1"/>
                </a:solidFill>
              </a:rPr>
              <a:t>Demands that only one question be asked:</a:t>
            </a:r>
          </a:p>
        </p:txBody>
      </p:sp>
    </p:spTree>
    <p:extLst>
      <p:ext uri="{BB962C8B-B14F-4D97-AF65-F5344CB8AC3E}">
        <p14:creationId xmlns:p14="http://schemas.microsoft.com/office/powerpoint/2010/main" val="1457618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85A3B99-EB2F-4BAB-AB64-F6E13F957339}"/>
              </a:ext>
            </a:extLst>
          </p:cNvPr>
          <p:cNvSpPr txBox="1">
            <a:spLocks/>
          </p:cNvSpPr>
          <p:nvPr/>
        </p:nvSpPr>
        <p:spPr>
          <a:xfrm>
            <a:off x="628650" y="742122"/>
            <a:ext cx="7886700" cy="5671930"/>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“Add Moral Excellence, Too.</a:t>
            </a:r>
            <a:r>
              <a:rPr lang="en-NZ" dirty="0"/>
              <a:t>”</a:t>
            </a:r>
            <a:endParaRPr lang="en-US" dirty="0"/>
          </a:p>
          <a:p>
            <a:endParaRPr lang="en-US" dirty="0"/>
          </a:p>
          <a:p>
            <a:r>
              <a:rPr lang="en-NZ" dirty="0"/>
              <a:t>John Staiger</a:t>
            </a:r>
          </a:p>
          <a:p>
            <a:endParaRPr lang="en-NZ" dirty="0"/>
          </a:p>
          <a:p>
            <a:r>
              <a:rPr lang="en-NZ" dirty="0"/>
              <a:t>For Morningside Church of Christ </a:t>
            </a:r>
          </a:p>
          <a:p>
            <a:endParaRPr lang="en-NZ" dirty="0"/>
          </a:p>
          <a:p>
            <a:r>
              <a:rPr lang="en-NZ" dirty="0"/>
              <a:t>Sunday 3 May 2020</a:t>
            </a:r>
          </a:p>
          <a:p>
            <a:endParaRPr lang="en-NZ" dirty="0"/>
          </a:p>
          <a:p>
            <a:r>
              <a:rPr lang="en-NZ" dirty="0"/>
              <a:t>AM Sermon</a:t>
            </a:r>
          </a:p>
          <a:p>
            <a:endParaRPr lang="en-NZ" dirty="0"/>
          </a:p>
          <a:p>
            <a:r>
              <a:rPr lang="en-NZ" dirty="0"/>
              <a:t>Broadcast at 6pm on Facebook Live</a:t>
            </a:r>
          </a:p>
          <a:p>
            <a:r>
              <a:rPr lang="en-NZ" dirty="0"/>
              <a:t>From 16 McClintock Road, Massey, Auckland.</a:t>
            </a:r>
          </a:p>
        </p:txBody>
      </p:sp>
    </p:spTree>
    <p:extLst>
      <p:ext uri="{BB962C8B-B14F-4D97-AF65-F5344CB8AC3E}">
        <p14:creationId xmlns:p14="http://schemas.microsoft.com/office/powerpoint/2010/main" val="613513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0A905C49-C574-40B7-9A21-011F3740EB9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7900"/>
          <a:stretch/>
        </p:blipFill>
        <p:spPr bwMode="auto">
          <a:xfrm>
            <a:off x="0" y="3284984"/>
            <a:ext cx="9144000" cy="357301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C9C98B5C-583D-4432-9470-4A36DBB40B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328498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A847B80-FB8C-4FEB-9E1F-593BE250CA15}"/>
              </a:ext>
            </a:extLst>
          </p:cNvPr>
          <p:cNvSpPr/>
          <p:nvPr/>
        </p:nvSpPr>
        <p:spPr>
          <a:xfrm>
            <a:off x="0" y="232704"/>
            <a:ext cx="9144000" cy="3375283"/>
          </a:xfrm>
          <a:prstGeom prst="rect">
            <a:avLst/>
          </a:prstGeom>
        </p:spPr>
        <p:txBody>
          <a:bodyPr wrap="square">
            <a:spAutoFit/>
          </a:bodyPr>
          <a:lstStyle/>
          <a:p>
            <a:r>
              <a:rPr lang="en-US" sz="8000" b="1" baseline="30000" dirty="0">
                <a:solidFill>
                  <a:schemeClr val="bg1"/>
                </a:solidFill>
              </a:rPr>
              <a:t>In any situation—</a:t>
            </a:r>
          </a:p>
          <a:p>
            <a:pPr algn="ctr"/>
            <a:r>
              <a:rPr lang="en-US" sz="8000" b="1" baseline="30000" dirty="0">
                <a:solidFill>
                  <a:schemeClr val="bg1"/>
                </a:solidFill>
              </a:rPr>
              <a:t>Moral Excellence </a:t>
            </a:r>
          </a:p>
          <a:p>
            <a:pPr algn="ctr"/>
            <a:r>
              <a:rPr lang="en-US" sz="8000" b="1" baseline="30000" dirty="0">
                <a:solidFill>
                  <a:schemeClr val="bg1"/>
                </a:solidFill>
              </a:rPr>
              <a:t>Demands that only one question be asked:</a:t>
            </a:r>
          </a:p>
        </p:txBody>
      </p:sp>
    </p:spTree>
    <p:extLst>
      <p:ext uri="{BB962C8B-B14F-4D97-AF65-F5344CB8AC3E}">
        <p14:creationId xmlns:p14="http://schemas.microsoft.com/office/powerpoint/2010/main" val="2573070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339A1268-CC7E-413A-9DAE-25DF7ED778A5}"/>
              </a:ext>
            </a:extLst>
          </p:cNvPr>
          <p:cNvSpPr/>
          <p:nvPr/>
        </p:nvSpPr>
        <p:spPr>
          <a:xfrm>
            <a:off x="467544" y="56138"/>
            <a:ext cx="7312619" cy="6524863"/>
          </a:xfrm>
          <a:prstGeom prst="rect">
            <a:avLst/>
          </a:prstGeom>
        </p:spPr>
        <p:txBody>
          <a:bodyPr wrap="square">
            <a:spAutoFit/>
          </a:bodyPr>
          <a:lstStyle/>
          <a:p>
            <a:pPr>
              <a:spcAft>
                <a:spcPts val="0"/>
              </a:spcAft>
            </a:pPr>
            <a:r>
              <a:rPr lang="en-US" sz="4000" b="1"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rPr>
              <a:t>8 </a:t>
            </a: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Finally, brethren, </a:t>
            </a:r>
            <a:endParaRPr lang="en-NZ"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whatever is true, </a:t>
            </a:r>
            <a:endParaRPr lang="en-NZ"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whatever is honourable, </a:t>
            </a:r>
            <a:endParaRPr lang="en-NZ"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whatever is right, </a:t>
            </a:r>
            <a:endParaRPr lang="en-NZ"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whatever is pure, </a:t>
            </a:r>
            <a:endParaRPr lang="en-NZ"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whatever is </a:t>
            </a:r>
            <a:r>
              <a:rPr lang="en-US" sz="40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rPr>
              <a:t>[a]</a:t>
            </a: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lovely, </a:t>
            </a:r>
            <a:endParaRPr lang="en-NZ"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whatever is of good repute, </a:t>
            </a:r>
            <a:endParaRPr lang="en-NZ"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if there is any </a:t>
            </a:r>
            <a:r>
              <a:rPr lang="en-US" sz="4000" b="1"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excellence</a:t>
            </a: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en-NZ"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and if anything worthy of praise, </a:t>
            </a:r>
            <a:endParaRPr lang="en-NZ"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4000" baseline="30000" dirty="0">
                <a:solidFill>
                  <a:schemeClr val="bg1"/>
                </a:solidFill>
                <a:latin typeface="Calibri" panose="020F0502020204030204" pitchFamily="34" charset="0"/>
                <a:ea typeface="Calibri" panose="020F0502020204030204" pitchFamily="34" charset="0"/>
                <a:cs typeface="Times New Roman" panose="02020603050405020304" pitchFamily="18" charset="0"/>
              </a:rPr>
              <a:t>[b]</a:t>
            </a:r>
            <a:r>
              <a:rPr lang="en-US"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dwell on these things.</a:t>
            </a: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r>
              <a:rPr lang="en-US" dirty="0">
                <a:solidFill>
                  <a:schemeClr val="bg1"/>
                </a:solidFill>
              </a:rPr>
              <a:t>(NASB95) [a]Or </a:t>
            </a:r>
            <a:r>
              <a:rPr lang="en-US" i="1" dirty="0">
                <a:solidFill>
                  <a:schemeClr val="bg1"/>
                </a:solidFill>
              </a:rPr>
              <a:t>lovable and gracious</a:t>
            </a:r>
            <a:r>
              <a:rPr lang="en-US" dirty="0">
                <a:solidFill>
                  <a:schemeClr val="bg1"/>
                </a:solidFill>
              </a:rPr>
              <a:t> [b]Lit </a:t>
            </a:r>
            <a:r>
              <a:rPr lang="en-US" i="1" dirty="0">
                <a:solidFill>
                  <a:schemeClr val="bg1"/>
                </a:solidFill>
              </a:rPr>
              <a:t>ponder these things</a:t>
            </a:r>
            <a:endParaRPr lang="en-US" dirty="0">
              <a:solidFill>
                <a:schemeClr val="bg1"/>
              </a:solidFill>
            </a:endParaRPr>
          </a:p>
        </p:txBody>
      </p:sp>
    </p:spTree>
    <p:extLst>
      <p:ext uri="{BB962C8B-B14F-4D97-AF65-F5344CB8AC3E}">
        <p14:creationId xmlns:p14="http://schemas.microsoft.com/office/powerpoint/2010/main" val="2842178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459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Content Placeholder 4" descr="v5.jpg">
            <a:extLst>
              <a:ext uri="{FF2B5EF4-FFF2-40B4-BE49-F238E27FC236}">
                <a16:creationId xmlns:a16="http://schemas.microsoft.com/office/drawing/2014/main" id="{6FDD736E-BC5A-4625-A847-DA2FCB4903DF}"/>
              </a:ext>
            </a:extLst>
          </p:cNvPr>
          <p:cNvPicPr>
            <a:picLocks noChangeAspect="1"/>
          </p:cNvPicPr>
          <p:nvPr/>
        </p:nvPicPr>
        <p:blipFill>
          <a:blip r:embed="rId3" cstate="print"/>
          <a:stretch>
            <a:fillRect/>
          </a:stretch>
        </p:blipFill>
        <p:spPr>
          <a:xfrm>
            <a:off x="1027233" y="1220502"/>
            <a:ext cx="7089533" cy="4615847"/>
          </a:xfrm>
          <a:prstGeom prst="rect">
            <a:avLst/>
          </a:prstGeom>
        </p:spPr>
      </p:pic>
      <p:sp>
        <p:nvSpPr>
          <p:cNvPr id="2" name="Rectangle 1">
            <a:extLst>
              <a:ext uri="{FF2B5EF4-FFF2-40B4-BE49-F238E27FC236}">
                <a16:creationId xmlns:a16="http://schemas.microsoft.com/office/drawing/2014/main" id="{F6096E5A-7248-4C27-8878-ECE60AE92278}"/>
              </a:ext>
            </a:extLst>
          </p:cNvPr>
          <p:cNvSpPr/>
          <p:nvPr/>
        </p:nvSpPr>
        <p:spPr>
          <a:xfrm>
            <a:off x="28600" y="4591"/>
            <a:ext cx="9115400" cy="1015663"/>
          </a:xfrm>
          <a:prstGeom prst="rect">
            <a:avLst/>
          </a:prstGeom>
        </p:spPr>
        <p:txBody>
          <a:bodyPr wrap="square">
            <a:spAutoFit/>
          </a:bodyPr>
          <a:lstStyle/>
          <a:p>
            <a:r>
              <a:rPr lang="en-NZ" sz="6000" b="1" dirty="0">
                <a:solidFill>
                  <a:schemeClr val="bg1"/>
                </a:solidFill>
              </a:rPr>
              <a:t>Add (or supply)… </a:t>
            </a:r>
          </a:p>
        </p:txBody>
      </p:sp>
      <p:sp>
        <p:nvSpPr>
          <p:cNvPr id="5" name="Rectangle 4">
            <a:extLst>
              <a:ext uri="{FF2B5EF4-FFF2-40B4-BE49-F238E27FC236}">
                <a16:creationId xmlns:a16="http://schemas.microsoft.com/office/drawing/2014/main" id="{ED714863-1FC1-4999-B0DA-14D6D869E504}"/>
              </a:ext>
            </a:extLst>
          </p:cNvPr>
          <p:cNvSpPr/>
          <p:nvPr/>
        </p:nvSpPr>
        <p:spPr>
          <a:xfrm>
            <a:off x="14300" y="5824680"/>
            <a:ext cx="9115400" cy="1015663"/>
          </a:xfrm>
          <a:prstGeom prst="rect">
            <a:avLst/>
          </a:prstGeom>
        </p:spPr>
        <p:txBody>
          <a:bodyPr wrap="square">
            <a:spAutoFit/>
          </a:bodyPr>
          <a:lstStyle/>
          <a:p>
            <a:pPr algn="ctr"/>
            <a:r>
              <a:rPr lang="en-NZ" sz="6000" b="1" dirty="0">
                <a:solidFill>
                  <a:schemeClr val="bg1"/>
                </a:solidFill>
              </a:rPr>
              <a:t>As Carriages to a train. </a:t>
            </a:r>
          </a:p>
        </p:txBody>
      </p:sp>
    </p:spTree>
    <p:extLst>
      <p:ext uri="{BB962C8B-B14F-4D97-AF65-F5344CB8AC3E}">
        <p14:creationId xmlns:p14="http://schemas.microsoft.com/office/powerpoint/2010/main" val="3301495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9FC74523-430B-43A5-965E-E1E637293239}"/>
              </a:ext>
            </a:extLst>
          </p:cNvPr>
          <p:cNvSpPr/>
          <p:nvPr/>
        </p:nvSpPr>
        <p:spPr>
          <a:xfrm>
            <a:off x="3710066" y="2060848"/>
            <a:ext cx="5433934" cy="2308324"/>
          </a:xfrm>
          <a:prstGeom prst="rect">
            <a:avLst/>
          </a:prstGeom>
        </p:spPr>
        <p:txBody>
          <a:bodyPr wrap="square">
            <a:spAutoFit/>
          </a:bodyPr>
          <a:lstStyle/>
          <a:p>
            <a:pPr algn="ctr"/>
            <a:r>
              <a:rPr lang="en-NZ" sz="4800" dirty="0">
                <a:solidFill>
                  <a:schemeClr val="bg1"/>
                </a:solidFill>
              </a:rPr>
              <a:t>What does </a:t>
            </a:r>
          </a:p>
          <a:p>
            <a:pPr algn="ctr"/>
            <a:r>
              <a:rPr lang="en-NZ" sz="4800" dirty="0">
                <a:solidFill>
                  <a:schemeClr val="bg1"/>
                </a:solidFill>
              </a:rPr>
              <a:t>Moral Excellence look like?</a:t>
            </a:r>
          </a:p>
        </p:txBody>
      </p:sp>
      <p:pic>
        <p:nvPicPr>
          <p:cNvPr id="5" name="Content Placeholder 4" descr="v3.jpg">
            <a:extLst>
              <a:ext uri="{FF2B5EF4-FFF2-40B4-BE49-F238E27FC236}">
                <a16:creationId xmlns:a16="http://schemas.microsoft.com/office/drawing/2014/main" id="{939C6515-EE80-48D8-8BC8-C66980F1BE82}"/>
              </a:ext>
            </a:extLst>
          </p:cNvPr>
          <p:cNvPicPr>
            <a:picLocks noChangeAspect="1"/>
          </p:cNvPicPr>
          <p:nvPr/>
        </p:nvPicPr>
        <p:blipFill>
          <a:blip r:embed="rId3" cstate="print"/>
          <a:stretch>
            <a:fillRect/>
          </a:stretch>
        </p:blipFill>
        <p:spPr>
          <a:xfrm>
            <a:off x="323528" y="265382"/>
            <a:ext cx="3386537" cy="6259961"/>
          </a:xfrm>
          <a:prstGeom prst="rect">
            <a:avLst/>
          </a:prstGeom>
        </p:spPr>
      </p:pic>
    </p:spTree>
    <p:extLst>
      <p:ext uri="{BB962C8B-B14F-4D97-AF65-F5344CB8AC3E}">
        <p14:creationId xmlns:p14="http://schemas.microsoft.com/office/powerpoint/2010/main" val="2275040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5" descr="v4.jpg">
            <a:extLst>
              <a:ext uri="{FF2B5EF4-FFF2-40B4-BE49-F238E27FC236}">
                <a16:creationId xmlns:a16="http://schemas.microsoft.com/office/drawing/2014/main" id="{ED54C2F0-9F09-48C7-B35D-D933010444D9}"/>
              </a:ext>
            </a:extLst>
          </p:cNvPr>
          <p:cNvPicPr>
            <a:picLocks noChangeAspect="1"/>
          </p:cNvPicPr>
          <p:nvPr/>
        </p:nvPicPr>
        <p:blipFill>
          <a:blip r:embed="rId3" cstate="print"/>
          <a:stretch>
            <a:fillRect/>
          </a:stretch>
        </p:blipFill>
        <p:spPr>
          <a:xfrm>
            <a:off x="251520" y="980728"/>
            <a:ext cx="3667681" cy="4896544"/>
          </a:xfrm>
          <a:prstGeom prst="rect">
            <a:avLst/>
          </a:prstGeom>
        </p:spPr>
      </p:pic>
      <p:sp>
        <p:nvSpPr>
          <p:cNvPr id="6" name="Rectangle 5">
            <a:extLst>
              <a:ext uri="{FF2B5EF4-FFF2-40B4-BE49-F238E27FC236}">
                <a16:creationId xmlns:a16="http://schemas.microsoft.com/office/drawing/2014/main" id="{4C6B82C8-F5D2-4C95-B3DA-116B183FF29F}"/>
              </a:ext>
            </a:extLst>
          </p:cNvPr>
          <p:cNvSpPr/>
          <p:nvPr/>
        </p:nvSpPr>
        <p:spPr>
          <a:xfrm>
            <a:off x="4170721" y="2060848"/>
            <a:ext cx="4721760" cy="3046988"/>
          </a:xfrm>
          <a:prstGeom prst="rect">
            <a:avLst/>
          </a:prstGeom>
        </p:spPr>
        <p:txBody>
          <a:bodyPr wrap="square">
            <a:spAutoFit/>
          </a:bodyPr>
          <a:lstStyle/>
          <a:p>
            <a:pPr algn="ctr"/>
            <a:r>
              <a:rPr lang="en-NZ" sz="4800" dirty="0">
                <a:solidFill>
                  <a:schemeClr val="bg1"/>
                </a:solidFill>
              </a:rPr>
              <a:t>Sadly, she has often dressed in an undignified manner in public.</a:t>
            </a:r>
          </a:p>
        </p:txBody>
      </p:sp>
    </p:spTree>
    <p:extLst>
      <p:ext uri="{BB962C8B-B14F-4D97-AF65-F5344CB8AC3E}">
        <p14:creationId xmlns:p14="http://schemas.microsoft.com/office/powerpoint/2010/main" val="6183024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326888C2-A491-4C61-BD42-A30D45CC2328}"/>
              </a:ext>
            </a:extLst>
          </p:cNvPr>
          <p:cNvSpPr/>
          <p:nvPr/>
        </p:nvSpPr>
        <p:spPr>
          <a:xfrm>
            <a:off x="251520" y="1720840"/>
            <a:ext cx="8424936" cy="4247317"/>
          </a:xfrm>
          <a:prstGeom prst="rect">
            <a:avLst/>
          </a:prstGeom>
        </p:spPr>
        <p:txBody>
          <a:bodyPr wrap="square">
            <a:spAutoFit/>
          </a:bodyPr>
          <a:lstStyle/>
          <a:p>
            <a:pPr algn="ctr"/>
            <a:r>
              <a:rPr lang="en-NZ" sz="5400" dirty="0">
                <a:solidFill>
                  <a:schemeClr val="bg1"/>
                </a:solidFill>
              </a:rPr>
              <a:t>But…</a:t>
            </a:r>
          </a:p>
          <a:p>
            <a:pPr algn="ctr"/>
            <a:r>
              <a:rPr lang="en-NZ" sz="5400" dirty="0">
                <a:solidFill>
                  <a:schemeClr val="bg1"/>
                </a:solidFill>
              </a:rPr>
              <a:t>Moral Excellence is</a:t>
            </a:r>
          </a:p>
          <a:p>
            <a:pPr algn="ctr"/>
            <a:r>
              <a:rPr lang="en-NZ" sz="5400" dirty="0">
                <a:solidFill>
                  <a:schemeClr val="bg1"/>
                </a:solidFill>
              </a:rPr>
              <a:t>Not </a:t>
            </a:r>
          </a:p>
          <a:p>
            <a:pPr algn="ctr"/>
            <a:r>
              <a:rPr lang="en-NZ" sz="5400" dirty="0">
                <a:solidFill>
                  <a:schemeClr val="bg1"/>
                </a:solidFill>
              </a:rPr>
              <a:t>centred in </a:t>
            </a:r>
          </a:p>
          <a:p>
            <a:pPr algn="ctr"/>
            <a:r>
              <a:rPr lang="en-NZ" sz="5400" dirty="0">
                <a:solidFill>
                  <a:schemeClr val="bg1"/>
                </a:solidFill>
              </a:rPr>
              <a:t>“Thou Shalt-Nots”</a:t>
            </a:r>
          </a:p>
        </p:txBody>
      </p:sp>
    </p:spTree>
    <p:extLst>
      <p:ext uri="{BB962C8B-B14F-4D97-AF65-F5344CB8AC3E}">
        <p14:creationId xmlns:p14="http://schemas.microsoft.com/office/powerpoint/2010/main" val="861605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326888C2-A491-4C61-BD42-A30D45CC2328}"/>
              </a:ext>
            </a:extLst>
          </p:cNvPr>
          <p:cNvSpPr/>
          <p:nvPr/>
        </p:nvSpPr>
        <p:spPr>
          <a:xfrm>
            <a:off x="0" y="1305340"/>
            <a:ext cx="4788024" cy="4247317"/>
          </a:xfrm>
          <a:prstGeom prst="rect">
            <a:avLst/>
          </a:prstGeom>
        </p:spPr>
        <p:txBody>
          <a:bodyPr wrap="square">
            <a:spAutoFit/>
          </a:bodyPr>
          <a:lstStyle/>
          <a:p>
            <a:pPr algn="ctr"/>
            <a:r>
              <a:rPr lang="en-NZ" sz="5400" dirty="0">
                <a:solidFill>
                  <a:schemeClr val="bg1"/>
                </a:solidFill>
              </a:rPr>
              <a:t>We are not simply talking about a list of taboos or overt sins such as:</a:t>
            </a:r>
          </a:p>
        </p:txBody>
      </p:sp>
    </p:spTree>
    <p:extLst>
      <p:ext uri="{BB962C8B-B14F-4D97-AF65-F5344CB8AC3E}">
        <p14:creationId xmlns:p14="http://schemas.microsoft.com/office/powerpoint/2010/main" val="2136763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4C6B82C8-F5D2-4C95-B3DA-116B183FF29F}"/>
              </a:ext>
            </a:extLst>
          </p:cNvPr>
          <p:cNvSpPr/>
          <p:nvPr/>
        </p:nvSpPr>
        <p:spPr>
          <a:xfrm>
            <a:off x="4788024" y="797510"/>
            <a:ext cx="4209798" cy="526297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685800" indent="-685800">
              <a:buFont typeface="Wingdings" panose="05000000000000000000" pitchFamily="2" charset="2"/>
              <a:buChar char="§"/>
            </a:pPr>
            <a:r>
              <a:rPr lang="en-NZ" sz="4800" dirty="0">
                <a:solidFill>
                  <a:schemeClr val="bg1"/>
                </a:solidFill>
              </a:rPr>
              <a:t>Adultery </a:t>
            </a:r>
          </a:p>
          <a:p>
            <a:pPr marL="685800" indent="-685800">
              <a:buFont typeface="Wingdings" panose="05000000000000000000" pitchFamily="2" charset="2"/>
              <a:buChar char="§"/>
            </a:pPr>
            <a:r>
              <a:rPr lang="en-NZ" sz="4800" dirty="0">
                <a:solidFill>
                  <a:schemeClr val="bg1"/>
                </a:solidFill>
              </a:rPr>
              <a:t>Fornication </a:t>
            </a:r>
          </a:p>
          <a:p>
            <a:pPr marL="685800" indent="-685800">
              <a:buFont typeface="Wingdings" panose="05000000000000000000" pitchFamily="2" charset="2"/>
              <a:buChar char="§"/>
            </a:pPr>
            <a:r>
              <a:rPr lang="en-NZ" sz="4800" dirty="0">
                <a:solidFill>
                  <a:schemeClr val="bg1"/>
                </a:solidFill>
              </a:rPr>
              <a:t>Drunkenness </a:t>
            </a:r>
          </a:p>
          <a:p>
            <a:pPr marL="685800" indent="-685800">
              <a:buFont typeface="Wingdings" panose="05000000000000000000" pitchFamily="2" charset="2"/>
              <a:buChar char="§"/>
            </a:pPr>
            <a:r>
              <a:rPr lang="en-NZ" sz="4800" dirty="0">
                <a:solidFill>
                  <a:schemeClr val="bg1"/>
                </a:solidFill>
              </a:rPr>
              <a:t>Lying</a:t>
            </a:r>
          </a:p>
          <a:p>
            <a:pPr marL="685800" indent="-685800">
              <a:buFont typeface="Wingdings" panose="05000000000000000000" pitchFamily="2" charset="2"/>
              <a:buChar char="§"/>
            </a:pPr>
            <a:r>
              <a:rPr lang="en-NZ" sz="4800" dirty="0">
                <a:solidFill>
                  <a:schemeClr val="bg1"/>
                </a:solidFill>
              </a:rPr>
              <a:t>Gossiping </a:t>
            </a:r>
          </a:p>
          <a:p>
            <a:pPr marL="685800" indent="-685800">
              <a:buFont typeface="Wingdings" panose="05000000000000000000" pitchFamily="2" charset="2"/>
              <a:buChar char="§"/>
            </a:pPr>
            <a:r>
              <a:rPr lang="en-NZ" sz="4800" dirty="0">
                <a:solidFill>
                  <a:schemeClr val="bg1"/>
                </a:solidFill>
              </a:rPr>
              <a:t>Stealing</a:t>
            </a:r>
          </a:p>
          <a:p>
            <a:pPr marL="685800" indent="-685800">
              <a:buFont typeface="Wingdings" panose="05000000000000000000" pitchFamily="2" charset="2"/>
              <a:buChar char="§"/>
            </a:pPr>
            <a:r>
              <a:rPr lang="en-NZ" sz="4800" dirty="0">
                <a:solidFill>
                  <a:schemeClr val="bg1"/>
                </a:solidFill>
              </a:rPr>
              <a:t>Cheating </a:t>
            </a:r>
          </a:p>
        </p:txBody>
      </p:sp>
      <p:sp>
        <p:nvSpPr>
          <p:cNvPr id="2" name="Rectangle 1">
            <a:extLst>
              <a:ext uri="{FF2B5EF4-FFF2-40B4-BE49-F238E27FC236}">
                <a16:creationId xmlns:a16="http://schemas.microsoft.com/office/drawing/2014/main" id="{326888C2-A491-4C61-BD42-A30D45CC2328}"/>
              </a:ext>
            </a:extLst>
          </p:cNvPr>
          <p:cNvSpPr/>
          <p:nvPr/>
        </p:nvSpPr>
        <p:spPr>
          <a:xfrm>
            <a:off x="0" y="1305340"/>
            <a:ext cx="4788024" cy="4247317"/>
          </a:xfrm>
          <a:prstGeom prst="rect">
            <a:avLst/>
          </a:prstGeom>
        </p:spPr>
        <p:txBody>
          <a:bodyPr wrap="square">
            <a:spAutoFit/>
          </a:bodyPr>
          <a:lstStyle/>
          <a:p>
            <a:pPr algn="ctr"/>
            <a:r>
              <a:rPr lang="en-NZ" sz="5400" dirty="0">
                <a:solidFill>
                  <a:schemeClr val="bg1"/>
                </a:solidFill>
              </a:rPr>
              <a:t>We are not simply talking about a list of taboos or overt sins such as:</a:t>
            </a:r>
          </a:p>
        </p:txBody>
      </p:sp>
    </p:spTree>
    <p:extLst>
      <p:ext uri="{BB962C8B-B14F-4D97-AF65-F5344CB8AC3E}">
        <p14:creationId xmlns:p14="http://schemas.microsoft.com/office/powerpoint/2010/main" val="1073406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326888C2-A491-4C61-BD42-A30D45CC2328}"/>
              </a:ext>
            </a:extLst>
          </p:cNvPr>
          <p:cNvSpPr/>
          <p:nvPr/>
        </p:nvSpPr>
        <p:spPr>
          <a:xfrm>
            <a:off x="0" y="1404868"/>
            <a:ext cx="4788024" cy="3477875"/>
          </a:xfrm>
          <a:prstGeom prst="rect">
            <a:avLst/>
          </a:prstGeom>
        </p:spPr>
        <p:txBody>
          <a:bodyPr wrap="square">
            <a:spAutoFit/>
          </a:bodyPr>
          <a:lstStyle/>
          <a:p>
            <a:pPr marL="571500" indent="-571500" algn="ctr">
              <a:buFont typeface="Arial" panose="020B0604020202020204" pitchFamily="34" charset="0"/>
              <a:buChar char="•"/>
            </a:pPr>
            <a:r>
              <a:rPr lang="en-NZ" sz="4400" dirty="0">
                <a:solidFill>
                  <a:schemeClr val="bg1"/>
                </a:solidFill>
              </a:rPr>
              <a:t>Excelling in the moral will of God</a:t>
            </a:r>
          </a:p>
          <a:p>
            <a:pPr marL="571500" indent="-571500" algn="ctr">
              <a:buFont typeface="Arial" panose="020B0604020202020204" pitchFamily="34" charset="0"/>
              <a:buChar char="•"/>
            </a:pPr>
            <a:r>
              <a:rPr lang="en-NZ" sz="4400" dirty="0">
                <a:solidFill>
                  <a:schemeClr val="bg1"/>
                </a:solidFill>
              </a:rPr>
              <a:t>Touches every area of the Christian’s life. </a:t>
            </a:r>
          </a:p>
        </p:txBody>
      </p:sp>
    </p:spTree>
    <p:extLst>
      <p:ext uri="{BB962C8B-B14F-4D97-AF65-F5344CB8AC3E}">
        <p14:creationId xmlns:p14="http://schemas.microsoft.com/office/powerpoint/2010/main" val="1965124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4C6B82C8-F5D2-4C95-B3DA-116B183FF29F}"/>
              </a:ext>
            </a:extLst>
          </p:cNvPr>
          <p:cNvSpPr/>
          <p:nvPr/>
        </p:nvSpPr>
        <p:spPr>
          <a:xfrm>
            <a:off x="4788024" y="428178"/>
            <a:ext cx="4209798" cy="600164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marL="685800" indent="-685800">
              <a:buFont typeface="Wingdings" panose="05000000000000000000" pitchFamily="2" charset="2"/>
              <a:buChar char="ü"/>
            </a:pPr>
            <a:r>
              <a:rPr lang="en-NZ" sz="4800" dirty="0"/>
              <a:t>Values</a:t>
            </a:r>
          </a:p>
          <a:p>
            <a:pPr marL="685800" indent="-685800">
              <a:buFont typeface="Wingdings" panose="05000000000000000000" pitchFamily="2" charset="2"/>
              <a:buChar char="ü"/>
            </a:pPr>
            <a:r>
              <a:rPr lang="en-NZ" sz="4800" dirty="0"/>
              <a:t>Attitudes</a:t>
            </a:r>
          </a:p>
          <a:p>
            <a:pPr marL="685800" indent="-685800">
              <a:buFont typeface="Wingdings" panose="05000000000000000000" pitchFamily="2" charset="2"/>
              <a:buChar char="ü"/>
            </a:pPr>
            <a:r>
              <a:rPr lang="en-NZ" sz="4800" dirty="0"/>
              <a:t>Priorities</a:t>
            </a:r>
          </a:p>
          <a:p>
            <a:pPr marL="685800" indent="-685800">
              <a:buFont typeface="Wingdings" panose="05000000000000000000" pitchFamily="2" charset="2"/>
              <a:buChar char="ü"/>
            </a:pPr>
            <a:r>
              <a:rPr lang="en-NZ" sz="4800" dirty="0"/>
              <a:t>Goals or purposes</a:t>
            </a:r>
          </a:p>
          <a:p>
            <a:pPr marL="685800" indent="-685800">
              <a:buFont typeface="Wingdings" panose="05000000000000000000" pitchFamily="2" charset="2"/>
              <a:buChar char="ü"/>
            </a:pPr>
            <a:r>
              <a:rPr lang="en-NZ" sz="4800" dirty="0"/>
              <a:t>Devotion</a:t>
            </a:r>
          </a:p>
          <a:p>
            <a:pPr marL="685800" indent="-685800">
              <a:buFont typeface="Wingdings" panose="05000000000000000000" pitchFamily="2" charset="2"/>
              <a:buChar char="ü"/>
            </a:pPr>
            <a:r>
              <a:rPr lang="en-NZ" sz="4800" dirty="0"/>
              <a:t>Christ-like character</a:t>
            </a:r>
          </a:p>
        </p:txBody>
      </p:sp>
      <p:sp>
        <p:nvSpPr>
          <p:cNvPr id="2" name="Rectangle 1">
            <a:extLst>
              <a:ext uri="{FF2B5EF4-FFF2-40B4-BE49-F238E27FC236}">
                <a16:creationId xmlns:a16="http://schemas.microsoft.com/office/drawing/2014/main" id="{326888C2-A491-4C61-BD42-A30D45CC2328}"/>
              </a:ext>
            </a:extLst>
          </p:cNvPr>
          <p:cNvSpPr/>
          <p:nvPr/>
        </p:nvSpPr>
        <p:spPr>
          <a:xfrm>
            <a:off x="0" y="1404868"/>
            <a:ext cx="4788024" cy="3477875"/>
          </a:xfrm>
          <a:prstGeom prst="rect">
            <a:avLst/>
          </a:prstGeom>
        </p:spPr>
        <p:txBody>
          <a:bodyPr wrap="square">
            <a:spAutoFit/>
          </a:bodyPr>
          <a:lstStyle/>
          <a:p>
            <a:pPr marL="571500" indent="-571500" algn="ctr">
              <a:buFont typeface="Arial" panose="020B0604020202020204" pitchFamily="34" charset="0"/>
              <a:buChar char="•"/>
            </a:pPr>
            <a:r>
              <a:rPr lang="en-NZ" sz="4400" dirty="0">
                <a:solidFill>
                  <a:schemeClr val="bg1"/>
                </a:solidFill>
              </a:rPr>
              <a:t>Excelling in the moral will of God</a:t>
            </a:r>
          </a:p>
          <a:p>
            <a:pPr marL="571500" indent="-571500" algn="ctr">
              <a:buFont typeface="Arial" panose="020B0604020202020204" pitchFamily="34" charset="0"/>
              <a:buChar char="•"/>
            </a:pPr>
            <a:r>
              <a:rPr lang="en-NZ" sz="4400" dirty="0">
                <a:solidFill>
                  <a:schemeClr val="bg1"/>
                </a:solidFill>
              </a:rPr>
              <a:t>Touches every area of the Christian’s life. </a:t>
            </a:r>
          </a:p>
        </p:txBody>
      </p:sp>
    </p:spTree>
    <p:extLst>
      <p:ext uri="{BB962C8B-B14F-4D97-AF65-F5344CB8AC3E}">
        <p14:creationId xmlns:p14="http://schemas.microsoft.com/office/powerpoint/2010/main" val="1196300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ly Communion - Reviews | Facebook">
            <a:extLst>
              <a:ext uri="{FF2B5EF4-FFF2-40B4-BE49-F238E27FC236}">
                <a16:creationId xmlns:a16="http://schemas.microsoft.com/office/drawing/2014/main" id="{3C2ED7FC-7298-48D7-942A-6707B391D71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818858" y="1625131"/>
            <a:ext cx="5421465" cy="3607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226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4C6B82C8-F5D2-4C95-B3DA-116B183FF29F}"/>
              </a:ext>
            </a:extLst>
          </p:cNvPr>
          <p:cNvSpPr/>
          <p:nvPr/>
        </p:nvSpPr>
        <p:spPr>
          <a:xfrm>
            <a:off x="344688" y="1340768"/>
            <a:ext cx="4392488" cy="3785652"/>
          </a:xfrm>
          <a:prstGeom prst="rect">
            <a:avLst/>
          </a:prstGeom>
        </p:spPr>
        <p:txBody>
          <a:bodyPr wrap="square">
            <a:spAutoFit/>
          </a:bodyPr>
          <a:lstStyle/>
          <a:p>
            <a:pPr algn="ctr"/>
            <a:r>
              <a:rPr lang="en-NZ" sz="4800" dirty="0">
                <a:solidFill>
                  <a:schemeClr val="bg1"/>
                </a:solidFill>
              </a:rPr>
              <a:t>Moral excellence means the pursuit of the moral will of God</a:t>
            </a:r>
          </a:p>
        </p:txBody>
      </p:sp>
      <p:pic>
        <p:nvPicPr>
          <p:cNvPr id="19460" name="Picture 4" descr="Micah 6:8 Art Print by micahbydesign | Society6">
            <a:extLst>
              <a:ext uri="{FF2B5EF4-FFF2-40B4-BE49-F238E27FC236}">
                <a16:creationId xmlns:a16="http://schemas.microsoft.com/office/drawing/2014/main" id="{28AF9DF7-7E9C-4CF4-9851-0804240251B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629" t="-28" r="19972"/>
          <a:stretch/>
        </p:blipFill>
        <p:spPr bwMode="auto">
          <a:xfrm>
            <a:off x="5076056" y="7604"/>
            <a:ext cx="4067944" cy="6850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43259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D75B9663-5194-40B2-8D5C-4E0224CA6893}"/>
              </a:ext>
            </a:extLst>
          </p:cNvPr>
          <p:cNvSpPr txBox="1">
            <a:spLocks/>
          </p:cNvSpPr>
          <p:nvPr/>
        </p:nvSpPr>
        <p:spPr>
          <a:xfrm>
            <a:off x="0" y="0"/>
            <a:ext cx="9144000" cy="685799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None/>
            </a:pPr>
            <a:endParaRPr lang="en-NZ" sz="4800" dirty="0">
              <a:solidFill>
                <a:schemeClr val="bg1"/>
              </a:solidFill>
            </a:endParaRPr>
          </a:p>
        </p:txBody>
      </p:sp>
      <p:sp>
        <p:nvSpPr>
          <p:cNvPr id="8" name="Content Placeholder 2">
            <a:extLst>
              <a:ext uri="{FF2B5EF4-FFF2-40B4-BE49-F238E27FC236}">
                <a16:creationId xmlns:a16="http://schemas.microsoft.com/office/drawing/2014/main" id="{A1FE1400-27C1-4145-80EC-EFC8EC6C2DB1}"/>
              </a:ext>
            </a:extLst>
          </p:cNvPr>
          <p:cNvSpPr txBox="1">
            <a:spLocks/>
          </p:cNvSpPr>
          <p:nvPr/>
        </p:nvSpPr>
        <p:spPr>
          <a:xfrm>
            <a:off x="0" y="0"/>
            <a:ext cx="9144000" cy="6857999"/>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en-NZ" sz="3400" dirty="0">
                <a:solidFill>
                  <a:schemeClr val="bg1"/>
                </a:solidFill>
              </a:rPr>
              <a:t>1 Peter 2:21-25—</a:t>
            </a:r>
            <a:r>
              <a:rPr lang="en-NZ" sz="3400" baseline="30000" dirty="0">
                <a:solidFill>
                  <a:schemeClr val="bg1"/>
                </a:solidFill>
              </a:rPr>
              <a:t>21</a:t>
            </a:r>
            <a:r>
              <a:rPr lang="en-NZ" sz="3400" dirty="0">
                <a:solidFill>
                  <a:schemeClr val="bg1"/>
                </a:solidFill>
              </a:rPr>
              <a:t>To this you were called, because Christ suffered for you, leaving you an example, that you should follow in his steps. </a:t>
            </a:r>
            <a:r>
              <a:rPr lang="en-NZ" sz="3400" baseline="30000" dirty="0">
                <a:solidFill>
                  <a:schemeClr val="bg1"/>
                </a:solidFill>
              </a:rPr>
              <a:t>22</a:t>
            </a:r>
            <a:r>
              <a:rPr lang="en-NZ" sz="3400" dirty="0">
                <a:solidFill>
                  <a:schemeClr val="bg1"/>
                </a:solidFill>
              </a:rPr>
              <a:t>"He committed no sin, and no deceit was found in his mouth." </a:t>
            </a:r>
            <a:r>
              <a:rPr lang="en-NZ" sz="3400" baseline="30000" dirty="0">
                <a:solidFill>
                  <a:schemeClr val="bg1"/>
                </a:solidFill>
              </a:rPr>
              <a:t>23</a:t>
            </a:r>
            <a:r>
              <a:rPr lang="en-NZ" sz="3400" dirty="0">
                <a:solidFill>
                  <a:schemeClr val="bg1"/>
                </a:solidFill>
              </a:rPr>
              <a:t>When they hurled their insults at him, he did not retaliate; when he suffered, he made no threats. Instead, he entrusted himself to him who judges justly. </a:t>
            </a:r>
            <a:r>
              <a:rPr lang="en-NZ" sz="3400" baseline="30000" dirty="0">
                <a:solidFill>
                  <a:schemeClr val="bg1"/>
                </a:solidFill>
              </a:rPr>
              <a:t>24</a:t>
            </a:r>
            <a:r>
              <a:rPr lang="en-NZ" sz="3400" dirty="0">
                <a:solidFill>
                  <a:schemeClr val="bg1"/>
                </a:solidFill>
              </a:rPr>
              <a:t>He himself bore our sins in his body on the tree, so that we might die to sins and live for righteousness; by his wounds you have been healed. </a:t>
            </a:r>
            <a:r>
              <a:rPr lang="en-NZ" sz="3400" baseline="30000" dirty="0">
                <a:solidFill>
                  <a:schemeClr val="bg1"/>
                </a:solidFill>
              </a:rPr>
              <a:t>25</a:t>
            </a:r>
            <a:r>
              <a:rPr lang="en-NZ" sz="3400" dirty="0">
                <a:solidFill>
                  <a:schemeClr val="bg1"/>
                </a:solidFill>
              </a:rPr>
              <a:t>For you were like sheep going astray, but now you have returned to the Shepherd and Overseer of your souls.</a:t>
            </a:r>
          </a:p>
        </p:txBody>
      </p:sp>
    </p:spTree>
    <p:extLst>
      <p:ext uri="{BB962C8B-B14F-4D97-AF65-F5344CB8AC3E}">
        <p14:creationId xmlns:p14="http://schemas.microsoft.com/office/powerpoint/2010/main" val="36683697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D75B9663-5194-40B2-8D5C-4E0224CA6893}"/>
              </a:ext>
            </a:extLst>
          </p:cNvPr>
          <p:cNvSpPr txBox="1">
            <a:spLocks/>
          </p:cNvSpPr>
          <p:nvPr/>
        </p:nvSpPr>
        <p:spPr>
          <a:xfrm>
            <a:off x="4715572" y="0"/>
            <a:ext cx="4314181" cy="685799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None/>
            </a:pPr>
            <a:r>
              <a:rPr lang="en-NZ" sz="4800" b="1" dirty="0">
                <a:solidFill>
                  <a:schemeClr val="bg1"/>
                </a:solidFill>
                <a:latin typeface="+mj-lt"/>
                <a:cs typeface="Angsana New" pitchFamily="18" charset="-34"/>
              </a:rPr>
              <a:t>Moral Excellence</a:t>
            </a:r>
            <a:r>
              <a:rPr lang="en-NZ" sz="4800" b="1" i="1" dirty="0">
                <a:solidFill>
                  <a:schemeClr val="bg1"/>
                </a:solidFill>
                <a:latin typeface="+mj-lt"/>
                <a:cs typeface="Angsana New" pitchFamily="18" charset="-34"/>
              </a:rPr>
              <a:t> </a:t>
            </a:r>
          </a:p>
          <a:p>
            <a:pPr>
              <a:buFont typeface="Wingdings" panose="05000000000000000000" pitchFamily="2" charset="2"/>
              <a:buChar char="ü"/>
            </a:pPr>
            <a:r>
              <a:rPr lang="en-NZ" sz="4800" dirty="0">
                <a:solidFill>
                  <a:schemeClr val="bg1"/>
                </a:solidFill>
              </a:rPr>
              <a:t>In the home</a:t>
            </a:r>
          </a:p>
          <a:p>
            <a:pPr>
              <a:buFont typeface="Wingdings" panose="05000000000000000000" pitchFamily="2" charset="2"/>
              <a:buChar char="ü"/>
            </a:pPr>
            <a:r>
              <a:rPr lang="en-NZ" sz="4800" dirty="0">
                <a:solidFill>
                  <a:schemeClr val="bg1"/>
                </a:solidFill>
              </a:rPr>
              <a:t>On the job</a:t>
            </a:r>
          </a:p>
          <a:p>
            <a:pPr>
              <a:buFont typeface="Wingdings" panose="05000000000000000000" pitchFamily="2" charset="2"/>
              <a:buChar char="ü"/>
            </a:pPr>
            <a:r>
              <a:rPr lang="en-NZ" sz="4800" dirty="0">
                <a:solidFill>
                  <a:schemeClr val="bg1"/>
                </a:solidFill>
              </a:rPr>
              <a:t>At assembly</a:t>
            </a:r>
          </a:p>
          <a:p>
            <a:pPr>
              <a:buFont typeface="Wingdings" panose="05000000000000000000" pitchFamily="2" charset="2"/>
              <a:buChar char="ü"/>
            </a:pPr>
            <a:r>
              <a:rPr lang="en-NZ" sz="4800" dirty="0">
                <a:solidFill>
                  <a:schemeClr val="bg1"/>
                </a:solidFill>
              </a:rPr>
              <a:t>Hobbies</a:t>
            </a:r>
          </a:p>
          <a:p>
            <a:pPr>
              <a:buFont typeface="Wingdings" panose="05000000000000000000" pitchFamily="2" charset="2"/>
              <a:buChar char="ü"/>
            </a:pPr>
            <a:r>
              <a:rPr lang="en-NZ" sz="4800" dirty="0">
                <a:solidFill>
                  <a:schemeClr val="bg1"/>
                </a:solidFill>
              </a:rPr>
              <a:t>Entertainment</a:t>
            </a:r>
          </a:p>
        </p:txBody>
      </p:sp>
      <p:pic>
        <p:nvPicPr>
          <p:cNvPr id="7" name="Content Placeholder 4" descr="v2.jpg">
            <a:extLst>
              <a:ext uri="{FF2B5EF4-FFF2-40B4-BE49-F238E27FC236}">
                <a16:creationId xmlns:a16="http://schemas.microsoft.com/office/drawing/2014/main" id="{9E0A275E-1718-49BC-9E40-CCF052F5B3E0}"/>
              </a:ext>
            </a:extLst>
          </p:cNvPr>
          <p:cNvPicPr>
            <a:picLocks noChangeAspect="1"/>
          </p:cNvPicPr>
          <p:nvPr/>
        </p:nvPicPr>
        <p:blipFill>
          <a:blip r:embed="rId3" cstate="print"/>
          <a:stretch>
            <a:fillRect/>
          </a:stretch>
        </p:blipFill>
        <p:spPr>
          <a:xfrm>
            <a:off x="114247" y="771603"/>
            <a:ext cx="4487079" cy="5314792"/>
          </a:xfrm>
          <a:prstGeom prst="rect">
            <a:avLst/>
          </a:prstGeom>
        </p:spPr>
      </p:pic>
    </p:spTree>
    <p:extLst>
      <p:ext uri="{BB962C8B-B14F-4D97-AF65-F5344CB8AC3E}">
        <p14:creationId xmlns:p14="http://schemas.microsoft.com/office/powerpoint/2010/main" val="18140877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D75B9663-5194-40B2-8D5C-4E0224CA6893}"/>
              </a:ext>
            </a:extLst>
          </p:cNvPr>
          <p:cNvSpPr txBox="1">
            <a:spLocks/>
          </p:cNvSpPr>
          <p:nvPr/>
        </p:nvSpPr>
        <p:spPr>
          <a:xfrm>
            <a:off x="4715572" y="0"/>
            <a:ext cx="4314181" cy="685799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NZ" sz="4400" dirty="0">
                <a:solidFill>
                  <a:schemeClr val="bg1"/>
                </a:solidFill>
              </a:rPr>
              <a:t>Moral </a:t>
            </a:r>
          </a:p>
          <a:p>
            <a:pPr marL="0" indent="0" algn="ctr">
              <a:buNone/>
            </a:pPr>
            <a:r>
              <a:rPr lang="en-NZ" sz="4400" dirty="0">
                <a:solidFill>
                  <a:schemeClr val="bg1"/>
                </a:solidFill>
              </a:rPr>
              <a:t>Excellence </a:t>
            </a:r>
          </a:p>
          <a:p>
            <a:pPr marL="0" indent="0" algn="ctr">
              <a:buNone/>
            </a:pPr>
            <a:r>
              <a:rPr lang="en-NZ" sz="4400" dirty="0">
                <a:solidFill>
                  <a:schemeClr val="bg1"/>
                </a:solidFill>
              </a:rPr>
              <a:t>is something that</a:t>
            </a:r>
          </a:p>
          <a:p>
            <a:pPr marL="0" indent="0" algn="ctr">
              <a:buNone/>
            </a:pPr>
            <a:r>
              <a:rPr lang="en-NZ" sz="4400" dirty="0">
                <a:solidFill>
                  <a:schemeClr val="bg1"/>
                </a:solidFill>
              </a:rPr>
              <a:t> characterizes</a:t>
            </a:r>
            <a:br>
              <a:rPr lang="en-NZ" sz="4400" dirty="0">
                <a:solidFill>
                  <a:schemeClr val="bg1"/>
                </a:solidFill>
              </a:rPr>
            </a:br>
            <a:r>
              <a:rPr lang="en-NZ" sz="4400" dirty="0">
                <a:solidFill>
                  <a:schemeClr val="bg1"/>
                </a:solidFill>
              </a:rPr>
              <a:t>the Christian</a:t>
            </a:r>
          </a:p>
          <a:p>
            <a:pPr marL="0" indent="0" algn="ctr">
              <a:buNone/>
            </a:pPr>
            <a:r>
              <a:rPr lang="en-NZ" sz="4400" dirty="0">
                <a:solidFill>
                  <a:schemeClr val="bg1"/>
                </a:solidFill>
              </a:rPr>
              <a:t>everywhere </a:t>
            </a:r>
          </a:p>
          <a:p>
            <a:pPr marL="0" indent="0" algn="ctr">
              <a:buNone/>
            </a:pPr>
            <a:r>
              <a:rPr lang="en-NZ" sz="4400" dirty="0">
                <a:solidFill>
                  <a:schemeClr val="bg1"/>
                </a:solidFill>
              </a:rPr>
              <a:t>and </a:t>
            </a:r>
            <a:br>
              <a:rPr lang="en-NZ" sz="4400" dirty="0">
                <a:solidFill>
                  <a:schemeClr val="bg1"/>
                </a:solidFill>
              </a:rPr>
            </a:br>
            <a:r>
              <a:rPr lang="en-NZ" sz="4400" dirty="0">
                <a:solidFill>
                  <a:schemeClr val="bg1"/>
                </a:solidFill>
              </a:rPr>
              <a:t>in everything.</a:t>
            </a:r>
          </a:p>
        </p:txBody>
      </p:sp>
      <p:pic>
        <p:nvPicPr>
          <p:cNvPr id="7" name="Content Placeholder 4" descr="v2.jpg">
            <a:extLst>
              <a:ext uri="{FF2B5EF4-FFF2-40B4-BE49-F238E27FC236}">
                <a16:creationId xmlns:a16="http://schemas.microsoft.com/office/drawing/2014/main" id="{9E0A275E-1718-49BC-9E40-CCF052F5B3E0}"/>
              </a:ext>
            </a:extLst>
          </p:cNvPr>
          <p:cNvPicPr>
            <a:picLocks noChangeAspect="1"/>
          </p:cNvPicPr>
          <p:nvPr/>
        </p:nvPicPr>
        <p:blipFill>
          <a:blip r:embed="rId3" cstate="print"/>
          <a:stretch>
            <a:fillRect/>
          </a:stretch>
        </p:blipFill>
        <p:spPr>
          <a:xfrm>
            <a:off x="114247" y="771603"/>
            <a:ext cx="4487079" cy="5314792"/>
          </a:xfrm>
          <a:prstGeom prst="rect">
            <a:avLst/>
          </a:prstGeom>
        </p:spPr>
      </p:pic>
    </p:spTree>
    <p:extLst>
      <p:ext uri="{BB962C8B-B14F-4D97-AF65-F5344CB8AC3E}">
        <p14:creationId xmlns:p14="http://schemas.microsoft.com/office/powerpoint/2010/main" val="18827009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Does It Say Baptized - Church of Christ Articles">
            <a:extLst>
              <a:ext uri="{FF2B5EF4-FFF2-40B4-BE49-F238E27FC236}">
                <a16:creationId xmlns:a16="http://schemas.microsoft.com/office/drawing/2014/main" id="{631942E4-91EA-484A-BFF2-5FF45DADA4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68" y="482761"/>
            <a:ext cx="4419358" cy="589247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D75B9663-5194-40B2-8D5C-4E0224CA6893}"/>
              </a:ext>
            </a:extLst>
          </p:cNvPr>
          <p:cNvSpPr txBox="1">
            <a:spLocks/>
          </p:cNvSpPr>
          <p:nvPr/>
        </p:nvSpPr>
        <p:spPr>
          <a:xfrm>
            <a:off x="4601326" y="482761"/>
            <a:ext cx="4542674" cy="589247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400" b="1" dirty="0">
                <a:solidFill>
                  <a:schemeClr val="bg1"/>
                </a:solidFill>
              </a:rPr>
              <a:t>Galatians 3:27</a:t>
            </a:r>
          </a:p>
          <a:p>
            <a:pPr marL="0" indent="0">
              <a:buNone/>
            </a:pPr>
            <a:r>
              <a:rPr lang="en-US" sz="4400" dirty="0">
                <a:solidFill>
                  <a:schemeClr val="bg1"/>
                </a:solidFill>
              </a:rPr>
              <a:t>For all of you who were baptized into Christ have clothed yourselves with Christ.</a:t>
            </a:r>
            <a:r>
              <a:rPr lang="en-US" sz="4000" dirty="0">
                <a:solidFill>
                  <a:schemeClr val="bg1"/>
                </a:solidFill>
              </a:rPr>
              <a:t> </a:t>
            </a:r>
            <a:r>
              <a:rPr lang="en-US" sz="1600" dirty="0">
                <a:solidFill>
                  <a:schemeClr val="bg1"/>
                </a:solidFill>
              </a:rPr>
              <a:t>(NASB95)</a:t>
            </a:r>
          </a:p>
        </p:txBody>
      </p:sp>
    </p:spTree>
    <p:extLst>
      <p:ext uri="{BB962C8B-B14F-4D97-AF65-F5344CB8AC3E}">
        <p14:creationId xmlns:p14="http://schemas.microsoft.com/office/powerpoint/2010/main" val="3053131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9BF6B-47B2-4085-A03C-6E4FB5EA3D14}"/>
              </a:ext>
            </a:extLst>
          </p:cNvPr>
          <p:cNvSpPr>
            <a:spLocks noGrp="1"/>
          </p:cNvSpPr>
          <p:nvPr>
            <p:ph type="title"/>
          </p:nvPr>
        </p:nvSpPr>
        <p:spPr>
          <a:xfrm>
            <a:off x="0" y="0"/>
            <a:ext cx="9144000" cy="1143000"/>
          </a:xfrm>
        </p:spPr>
        <p:style>
          <a:lnRef idx="2">
            <a:schemeClr val="dk1">
              <a:shade val="50000"/>
            </a:schemeClr>
          </a:lnRef>
          <a:fillRef idx="1">
            <a:schemeClr val="dk1"/>
          </a:fillRef>
          <a:effectRef idx="0">
            <a:schemeClr val="dk1"/>
          </a:effectRef>
          <a:fontRef idx="minor">
            <a:schemeClr val="lt1"/>
          </a:fontRef>
        </p:style>
        <p:txBody>
          <a:bodyPr/>
          <a:lstStyle/>
          <a:p>
            <a:r>
              <a:rPr lang="en-US" dirty="0"/>
              <a:t>Welcome</a:t>
            </a:r>
            <a:endParaRPr lang="en-NZ" dirty="0"/>
          </a:p>
        </p:txBody>
      </p:sp>
      <p:sp>
        <p:nvSpPr>
          <p:cNvPr id="3" name="Content Placeholder 2">
            <a:extLst>
              <a:ext uri="{FF2B5EF4-FFF2-40B4-BE49-F238E27FC236}">
                <a16:creationId xmlns:a16="http://schemas.microsoft.com/office/drawing/2014/main" id="{82E49067-12E1-457C-9B33-3E2E0BBE0BDF}"/>
              </a:ext>
            </a:extLst>
          </p:cNvPr>
          <p:cNvSpPr>
            <a:spLocks noGrp="1"/>
          </p:cNvSpPr>
          <p:nvPr>
            <p:ph idx="1"/>
          </p:nvPr>
        </p:nvSpPr>
        <p:spPr>
          <a:xfrm>
            <a:off x="0" y="1143000"/>
            <a:ext cx="9144000" cy="5715000"/>
          </a:xfrm>
        </p:spPr>
        <p:txBody>
          <a:bodyPr>
            <a:normAutofit/>
          </a:bodyPr>
          <a:lstStyle/>
          <a:p>
            <a:pPr marL="0" indent="0" algn="ctr">
              <a:buNone/>
            </a:pPr>
            <a:r>
              <a:rPr lang="en-US" sz="4000" dirty="0"/>
              <a:t>Sunday 3 May 2020</a:t>
            </a:r>
          </a:p>
          <a:p>
            <a:pPr algn="ctr"/>
            <a:r>
              <a:rPr lang="en-US" sz="4000" dirty="0"/>
              <a:t>Morningside Church of Christ</a:t>
            </a:r>
          </a:p>
          <a:p>
            <a:pPr marL="0" indent="0" algn="ctr">
              <a:buNone/>
            </a:pPr>
            <a:r>
              <a:rPr lang="en-US" sz="4000" dirty="0"/>
              <a:t>(42 Leslie Ave, Sandringham, Auckland)</a:t>
            </a:r>
          </a:p>
          <a:p>
            <a:endParaRPr lang="en-US" sz="800" dirty="0">
              <a:solidFill>
                <a:srgbClr val="FF0000"/>
              </a:solidFill>
            </a:endParaRPr>
          </a:p>
          <a:p>
            <a:pPr algn="ctr"/>
            <a:r>
              <a:rPr lang="en-US" sz="4000" dirty="0">
                <a:solidFill>
                  <a:srgbClr val="FF0000"/>
                </a:solidFill>
              </a:rPr>
              <a:t>Facebook Live</a:t>
            </a:r>
          </a:p>
          <a:p>
            <a:pPr algn="ctr"/>
            <a:endParaRPr lang="en-US" sz="800" dirty="0"/>
          </a:p>
          <a:p>
            <a:pPr algn="ctr"/>
            <a:r>
              <a:rPr lang="en-US" sz="4000" dirty="0"/>
              <a:t>11am </a:t>
            </a:r>
          </a:p>
          <a:p>
            <a:pPr algn="ctr"/>
            <a:r>
              <a:rPr lang="en-US" sz="4000" dirty="0"/>
              <a:t>6pm</a:t>
            </a:r>
          </a:p>
          <a:p>
            <a:pPr algn="ctr"/>
            <a:r>
              <a:rPr lang="en-US" sz="4000" dirty="0"/>
              <a:t>And Wednesday at 7pm</a:t>
            </a:r>
            <a:endParaRPr lang="en-NZ" sz="4000" dirty="0"/>
          </a:p>
        </p:txBody>
      </p:sp>
    </p:spTree>
    <p:extLst>
      <p:ext uri="{BB962C8B-B14F-4D97-AF65-F5344CB8AC3E}">
        <p14:creationId xmlns:p14="http://schemas.microsoft.com/office/powerpoint/2010/main" val="393744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0766" y="3071183"/>
            <a:ext cx="7432722" cy="2590027"/>
          </a:xfrm>
        </p:spPr>
        <p:style>
          <a:lnRef idx="2">
            <a:schemeClr val="dk1">
              <a:shade val="50000"/>
            </a:schemeClr>
          </a:lnRef>
          <a:fillRef idx="1">
            <a:schemeClr val="dk1"/>
          </a:fillRef>
          <a:effectRef idx="0">
            <a:schemeClr val="dk1"/>
          </a:effectRef>
          <a:fontRef idx="minor">
            <a:schemeClr val="lt1"/>
          </a:fontRef>
        </p:style>
        <p:txBody>
          <a:bodyPr anchor="t">
            <a:normAutofit/>
          </a:bodyPr>
          <a:lstStyle/>
          <a:p>
            <a:pPr algn="l"/>
            <a:r>
              <a:rPr lang="en-US" sz="7200" dirty="0"/>
              <a:t>Add Moral Excellence, Too. </a:t>
            </a:r>
            <a:endParaRPr lang="en-NZ" sz="7000" dirty="0"/>
          </a:p>
        </p:txBody>
      </p:sp>
      <p:sp>
        <p:nvSpPr>
          <p:cNvPr id="3" name="Subtitle 2"/>
          <p:cNvSpPr>
            <a:spLocks noGrp="1"/>
          </p:cNvSpPr>
          <p:nvPr>
            <p:ph type="subTitle" idx="1"/>
          </p:nvPr>
        </p:nvSpPr>
        <p:spPr>
          <a:xfrm>
            <a:off x="740766" y="1553518"/>
            <a:ext cx="7432721" cy="1281733"/>
          </a:xfrm>
        </p:spPr>
        <p:txBody>
          <a:bodyPr anchor="b">
            <a:normAutofit/>
          </a:bodyPr>
          <a:lstStyle/>
          <a:p>
            <a:pPr algn="l"/>
            <a:r>
              <a:rPr lang="en-NZ" sz="4400" b="1" dirty="0"/>
              <a:t>2 Peter 1:5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en-NZ" dirty="0"/>
              <a:t>2 Peter 1:5-7</a:t>
            </a:r>
          </a:p>
        </p:txBody>
      </p:sp>
      <p:sp>
        <p:nvSpPr>
          <p:cNvPr id="3" name="Content Placeholder 2"/>
          <p:cNvSpPr>
            <a:spLocks noGrp="1"/>
          </p:cNvSpPr>
          <p:nvPr>
            <p:ph idx="1"/>
          </p:nvPr>
        </p:nvSpPr>
        <p:spPr/>
        <p:txBody>
          <a:bodyPr>
            <a:normAutofit fontScale="92500" lnSpcReduction="10000"/>
          </a:bodyPr>
          <a:lstStyle/>
          <a:p>
            <a:pPr>
              <a:buNone/>
            </a:pPr>
            <a:r>
              <a:rPr lang="en-NZ" sz="3000" dirty="0"/>
              <a:t>5 For this very reason, make every effort to add to your 					</a:t>
            </a:r>
            <a:r>
              <a:rPr lang="en-NZ" i="1" u="sng" dirty="0"/>
              <a:t>faith</a:t>
            </a:r>
            <a:r>
              <a:rPr lang="en-NZ" dirty="0"/>
              <a:t> </a:t>
            </a:r>
          </a:p>
          <a:p>
            <a:pPr>
              <a:buNone/>
            </a:pPr>
            <a:r>
              <a:rPr lang="en-NZ" dirty="0"/>
              <a:t>						</a:t>
            </a:r>
            <a:r>
              <a:rPr lang="en-NZ" i="1" u="sng" dirty="0"/>
              <a:t>goodness</a:t>
            </a:r>
            <a:r>
              <a:rPr lang="en-NZ" dirty="0"/>
              <a:t>; </a:t>
            </a:r>
          </a:p>
          <a:p>
            <a:pPr>
              <a:buNone/>
            </a:pPr>
            <a:r>
              <a:rPr lang="en-NZ" dirty="0"/>
              <a:t>			and to goodness, </a:t>
            </a:r>
            <a:r>
              <a:rPr lang="en-NZ" b="1" i="1" u="sng" dirty="0">
                <a:solidFill>
                  <a:srgbClr val="FF0000"/>
                </a:solidFill>
              </a:rPr>
              <a:t>knowledge</a:t>
            </a:r>
            <a:r>
              <a:rPr lang="en-NZ" b="1" dirty="0">
                <a:solidFill>
                  <a:srgbClr val="FF0000"/>
                </a:solidFill>
              </a:rPr>
              <a:t>;</a:t>
            </a:r>
          </a:p>
          <a:p>
            <a:pPr>
              <a:buNone/>
            </a:pPr>
            <a:r>
              <a:rPr lang="en-NZ" dirty="0"/>
              <a:t>		     6 and to knowledge, </a:t>
            </a:r>
            <a:r>
              <a:rPr lang="en-NZ" i="1" u="sng" dirty="0"/>
              <a:t>self-control</a:t>
            </a:r>
            <a:r>
              <a:rPr lang="en-NZ" dirty="0"/>
              <a:t>;</a:t>
            </a:r>
          </a:p>
          <a:p>
            <a:pPr>
              <a:buNone/>
            </a:pPr>
            <a:r>
              <a:rPr lang="en-NZ" dirty="0"/>
              <a:t> 	    	        and</a:t>
            </a:r>
            <a:r>
              <a:rPr lang="en-NZ" sz="1700" dirty="0"/>
              <a:t> </a:t>
            </a:r>
            <a:r>
              <a:rPr lang="en-NZ" dirty="0"/>
              <a:t>to self-control, </a:t>
            </a:r>
            <a:r>
              <a:rPr lang="en-NZ" i="1" u="sng" dirty="0"/>
              <a:t>perseverance</a:t>
            </a:r>
            <a:r>
              <a:rPr lang="en-NZ" dirty="0"/>
              <a:t>;</a:t>
            </a:r>
          </a:p>
          <a:p>
            <a:pPr>
              <a:buNone/>
            </a:pPr>
            <a:r>
              <a:rPr lang="en-NZ" dirty="0"/>
              <a:t>		    and</a:t>
            </a:r>
            <a:r>
              <a:rPr lang="en-NZ" sz="3000" dirty="0"/>
              <a:t> </a:t>
            </a:r>
            <a:r>
              <a:rPr lang="en-NZ" dirty="0"/>
              <a:t>to perseverance, </a:t>
            </a:r>
            <a:r>
              <a:rPr lang="en-NZ" i="1" u="sng" dirty="0"/>
              <a:t>godliness</a:t>
            </a:r>
            <a:r>
              <a:rPr lang="en-NZ" dirty="0"/>
              <a:t>;</a:t>
            </a:r>
          </a:p>
          <a:p>
            <a:pPr>
              <a:buNone/>
            </a:pPr>
            <a:r>
              <a:rPr lang="en-NZ" dirty="0"/>
              <a:t>		        7 and to godliness, </a:t>
            </a:r>
            <a:r>
              <a:rPr lang="en-NZ" i="1" u="sng" dirty="0"/>
              <a:t>brotherly kindness</a:t>
            </a:r>
            <a:r>
              <a:rPr lang="en-NZ" dirty="0"/>
              <a:t>; </a:t>
            </a:r>
          </a:p>
          <a:p>
            <a:pPr>
              <a:buNone/>
            </a:pPr>
            <a:r>
              <a:rPr lang="en-NZ" dirty="0"/>
              <a:t>     and to brotherly kindness, </a:t>
            </a:r>
            <a:r>
              <a:rPr lang="en-NZ" i="1" u="sng" dirty="0"/>
              <a:t>love</a:t>
            </a:r>
            <a:r>
              <a:rPr lang="en-NZ"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9FC74523-430B-43A5-965E-E1E637293239}"/>
              </a:ext>
            </a:extLst>
          </p:cNvPr>
          <p:cNvSpPr/>
          <p:nvPr/>
        </p:nvSpPr>
        <p:spPr>
          <a:xfrm>
            <a:off x="107504" y="27856"/>
            <a:ext cx="9036496" cy="6247864"/>
          </a:xfrm>
          <a:prstGeom prst="rect">
            <a:avLst/>
          </a:prstGeom>
        </p:spPr>
        <p:txBody>
          <a:bodyPr wrap="square">
            <a:spAutoFit/>
          </a:bodyPr>
          <a:lstStyle/>
          <a:p>
            <a:pPr algn="ctr"/>
            <a:r>
              <a:rPr lang="en-NZ" sz="4000" dirty="0">
                <a:solidFill>
                  <a:schemeClr val="bg1"/>
                </a:solidFill>
              </a:rPr>
              <a:t>2 Peter 1:3-7</a:t>
            </a:r>
          </a:p>
          <a:p>
            <a:r>
              <a:rPr lang="en-NZ" sz="4000" dirty="0">
                <a:solidFill>
                  <a:schemeClr val="bg1"/>
                </a:solidFill>
              </a:rPr>
              <a:t>3 His divine power has given us everything we need for life and godliness through our knowledge of him who called us by his own glory and </a:t>
            </a:r>
            <a:r>
              <a:rPr lang="en-NZ" sz="4000" i="1" u="sng" dirty="0">
                <a:solidFill>
                  <a:schemeClr val="bg1"/>
                </a:solidFill>
              </a:rPr>
              <a:t>goodness</a:t>
            </a:r>
            <a:r>
              <a:rPr lang="en-NZ" sz="4000" dirty="0">
                <a:solidFill>
                  <a:schemeClr val="bg1"/>
                </a:solidFill>
              </a:rPr>
              <a:t>. 4Through these he has given us his very great and precious promises, so that through them you may participate in the divine nature and escape the corruption in the world caused by evil desires. </a:t>
            </a:r>
          </a:p>
        </p:txBody>
      </p:sp>
    </p:spTree>
    <p:extLst>
      <p:ext uri="{BB962C8B-B14F-4D97-AF65-F5344CB8AC3E}">
        <p14:creationId xmlns:p14="http://schemas.microsoft.com/office/powerpoint/2010/main" val="1536713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9FC74523-430B-43A5-965E-E1E637293239}"/>
              </a:ext>
            </a:extLst>
          </p:cNvPr>
          <p:cNvSpPr/>
          <p:nvPr/>
        </p:nvSpPr>
        <p:spPr>
          <a:xfrm>
            <a:off x="0" y="27856"/>
            <a:ext cx="9144000" cy="6186309"/>
          </a:xfrm>
          <a:prstGeom prst="rect">
            <a:avLst/>
          </a:prstGeom>
        </p:spPr>
        <p:txBody>
          <a:bodyPr wrap="square">
            <a:spAutoFit/>
          </a:bodyPr>
          <a:lstStyle/>
          <a:p>
            <a:pPr algn="ctr"/>
            <a:r>
              <a:rPr lang="en-NZ" sz="3600" dirty="0">
                <a:solidFill>
                  <a:schemeClr val="bg1"/>
                </a:solidFill>
              </a:rPr>
              <a:t>2 Peter 1:3-7</a:t>
            </a:r>
          </a:p>
          <a:p>
            <a:r>
              <a:rPr lang="en-NZ" sz="4000" dirty="0">
                <a:solidFill>
                  <a:schemeClr val="bg1"/>
                </a:solidFill>
              </a:rPr>
              <a:t>5For this very reason, make every effort to</a:t>
            </a:r>
          </a:p>
          <a:p>
            <a:r>
              <a:rPr lang="en-NZ" sz="4000" dirty="0">
                <a:solidFill>
                  <a:schemeClr val="bg1"/>
                </a:solidFill>
              </a:rPr>
              <a:t>                   add to your faith</a:t>
            </a:r>
          </a:p>
          <a:p>
            <a:r>
              <a:rPr lang="en-NZ" sz="4000" dirty="0">
                <a:solidFill>
                  <a:schemeClr val="bg1"/>
                </a:solidFill>
              </a:rPr>
              <a:t>                                         </a:t>
            </a:r>
            <a:r>
              <a:rPr lang="en-NZ" sz="4000" i="1" u="sng" dirty="0">
                <a:solidFill>
                  <a:schemeClr val="bg1"/>
                </a:solidFill>
              </a:rPr>
              <a:t>goodness</a:t>
            </a:r>
            <a:r>
              <a:rPr lang="en-NZ" sz="4000" dirty="0">
                <a:solidFill>
                  <a:schemeClr val="bg1"/>
                </a:solidFill>
              </a:rPr>
              <a:t>; </a:t>
            </a:r>
          </a:p>
          <a:p>
            <a:r>
              <a:rPr lang="en-NZ" sz="4000" dirty="0">
                <a:solidFill>
                  <a:schemeClr val="bg1"/>
                </a:solidFill>
              </a:rPr>
              <a:t>          and to </a:t>
            </a:r>
            <a:r>
              <a:rPr lang="en-NZ" sz="4000" i="1" u="sng" dirty="0">
                <a:solidFill>
                  <a:schemeClr val="bg1"/>
                </a:solidFill>
              </a:rPr>
              <a:t>goodness</a:t>
            </a:r>
            <a:r>
              <a:rPr lang="en-NZ" sz="4000" dirty="0">
                <a:solidFill>
                  <a:schemeClr val="bg1"/>
                </a:solidFill>
              </a:rPr>
              <a:t>, knowledge; </a:t>
            </a:r>
          </a:p>
          <a:p>
            <a:r>
              <a:rPr lang="en-NZ" sz="4000" dirty="0">
                <a:solidFill>
                  <a:schemeClr val="bg1"/>
                </a:solidFill>
              </a:rPr>
              <a:t>    6 and to knowledge, self-control; </a:t>
            </a:r>
          </a:p>
          <a:p>
            <a:r>
              <a:rPr lang="en-NZ" sz="4000" dirty="0">
                <a:solidFill>
                  <a:schemeClr val="bg1"/>
                </a:solidFill>
              </a:rPr>
              <a:t>       and to self-control, perseverance; </a:t>
            </a:r>
          </a:p>
          <a:p>
            <a:r>
              <a:rPr lang="en-NZ" sz="4000" dirty="0">
                <a:solidFill>
                  <a:schemeClr val="bg1"/>
                </a:solidFill>
              </a:rPr>
              <a:t>    and to perseverance, godliness; </a:t>
            </a:r>
          </a:p>
          <a:p>
            <a:r>
              <a:rPr lang="en-NZ" sz="4000" dirty="0">
                <a:solidFill>
                  <a:schemeClr val="bg1"/>
                </a:solidFill>
              </a:rPr>
              <a:t>7and to godliness,          brotherly kindness; </a:t>
            </a:r>
          </a:p>
          <a:p>
            <a:r>
              <a:rPr lang="en-NZ" sz="3600" dirty="0">
                <a:solidFill>
                  <a:schemeClr val="bg1"/>
                </a:solidFill>
              </a:rPr>
              <a:t>and to brotherly kindness,</a:t>
            </a:r>
            <a:r>
              <a:rPr lang="en-NZ" sz="4000" dirty="0">
                <a:solidFill>
                  <a:schemeClr val="bg1"/>
                </a:solidFill>
              </a:rPr>
              <a:t> love.</a:t>
            </a:r>
            <a:r>
              <a:rPr lang="en-NZ" sz="3600" dirty="0">
                <a:solidFill>
                  <a:schemeClr val="bg1"/>
                </a:solidFill>
              </a:rPr>
              <a:t> </a:t>
            </a:r>
            <a:r>
              <a:rPr lang="en-NZ" sz="2800" dirty="0">
                <a:solidFill>
                  <a:schemeClr val="bg1"/>
                </a:solidFill>
              </a:rPr>
              <a:t>(NIV1984)</a:t>
            </a:r>
          </a:p>
        </p:txBody>
      </p:sp>
    </p:spTree>
    <p:extLst>
      <p:ext uri="{BB962C8B-B14F-4D97-AF65-F5344CB8AC3E}">
        <p14:creationId xmlns:p14="http://schemas.microsoft.com/office/powerpoint/2010/main" val="2419351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8F91D9F-22F7-4F22-A541-F2B1832920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80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3">
            <a:extLst>
              <a:ext uri="{FF2B5EF4-FFF2-40B4-BE49-F238E27FC236}">
                <a16:creationId xmlns:a16="http://schemas.microsoft.com/office/drawing/2014/main" id="{C2D003A8-ACC4-47FA-8003-7E40AD7762D9}"/>
              </a:ext>
            </a:extLst>
          </p:cNvPr>
          <p:cNvSpPr txBox="1">
            <a:spLocks/>
          </p:cNvSpPr>
          <p:nvPr/>
        </p:nvSpPr>
        <p:spPr>
          <a:xfrm>
            <a:off x="251520" y="332656"/>
            <a:ext cx="2709806" cy="623731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4000" dirty="0">
                <a:solidFill>
                  <a:schemeClr val="bg1"/>
                </a:solidFill>
              </a:rPr>
              <a:t>Man is made in the Image of God</a:t>
            </a:r>
          </a:p>
          <a:p>
            <a:r>
              <a:rPr lang="en-US" sz="4000" dirty="0">
                <a:solidFill>
                  <a:schemeClr val="bg1"/>
                </a:solidFill>
              </a:rPr>
              <a:t>God’s Character is reflected in man</a:t>
            </a:r>
            <a:endParaRPr lang="en-NZ" sz="4000" dirty="0">
              <a:solidFill>
                <a:schemeClr val="bg1"/>
              </a:solidFill>
            </a:endParaRPr>
          </a:p>
        </p:txBody>
      </p:sp>
    </p:spTree>
    <p:extLst>
      <p:ext uri="{BB962C8B-B14F-4D97-AF65-F5344CB8AC3E}">
        <p14:creationId xmlns:p14="http://schemas.microsoft.com/office/powerpoint/2010/main" val="770304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964</Words>
  <Application>Microsoft Office PowerPoint</Application>
  <PresentationFormat>On-screen Show (4:3)</PresentationFormat>
  <Paragraphs>148</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Wingdings</vt:lpstr>
      <vt:lpstr>Office Theme</vt:lpstr>
      <vt:lpstr>Moral Excellence, Too. </vt:lpstr>
      <vt:lpstr>PowerPoint Presentation</vt:lpstr>
      <vt:lpstr>PowerPoint Presentation</vt:lpstr>
      <vt:lpstr>Welcome</vt:lpstr>
      <vt:lpstr>Add Moral Excellence, Too. </vt:lpstr>
      <vt:lpstr>2 Peter 1:5-7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Moral Excellence, Too. </dc:title>
  <dc:creator>John Staiger</dc:creator>
  <cp:lastModifiedBy>John Staiger</cp:lastModifiedBy>
  <cp:revision>20</cp:revision>
  <dcterms:created xsi:type="dcterms:W3CDTF">2020-05-02T10:24:30Z</dcterms:created>
  <dcterms:modified xsi:type="dcterms:W3CDTF">2020-05-02T22:50:08Z</dcterms:modified>
</cp:coreProperties>
</file>