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9" r:id="rId2"/>
    <p:sldId id="256" r:id="rId3"/>
    <p:sldId id="267" r:id="rId4"/>
    <p:sldId id="257" r:id="rId5"/>
    <p:sldId id="269" r:id="rId6"/>
    <p:sldId id="278" r:id="rId7"/>
    <p:sldId id="271" r:id="rId8"/>
    <p:sldId id="276" r:id="rId9"/>
    <p:sldId id="272" r:id="rId10"/>
    <p:sldId id="273" r:id="rId11"/>
    <p:sldId id="274" r:id="rId12"/>
    <p:sldId id="275" r:id="rId13"/>
    <p:sldId id="261" r:id="rId14"/>
    <p:sldId id="277" r:id="rId15"/>
    <p:sldId id="263" r:id="rId16"/>
    <p:sldId id="270" r:id="rId17"/>
    <p:sldId id="258" r:id="rId18"/>
    <p:sldId id="259" r:id="rId19"/>
    <p:sldId id="262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D831-19F3-4FB4-9FC1-E565856693D1}" type="datetimeFigureOut">
              <a:rPr lang="en-NZ" smtClean="0"/>
              <a:pPr/>
              <a:t>7/06/2020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CC56-BD38-410B-8AD8-5EBE103CD76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D831-19F3-4FB4-9FC1-E565856693D1}" type="datetimeFigureOut">
              <a:rPr lang="en-NZ" smtClean="0"/>
              <a:pPr/>
              <a:t>7/06/2020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CC56-BD38-410B-8AD8-5EBE103CD76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D831-19F3-4FB4-9FC1-E565856693D1}" type="datetimeFigureOut">
              <a:rPr lang="en-NZ" smtClean="0"/>
              <a:pPr/>
              <a:t>7/06/2020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CC56-BD38-410B-8AD8-5EBE103CD76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D831-19F3-4FB4-9FC1-E565856693D1}" type="datetimeFigureOut">
              <a:rPr lang="en-NZ" smtClean="0"/>
              <a:pPr/>
              <a:t>7/06/2020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CC56-BD38-410B-8AD8-5EBE103CD76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D831-19F3-4FB4-9FC1-E565856693D1}" type="datetimeFigureOut">
              <a:rPr lang="en-NZ" smtClean="0"/>
              <a:pPr/>
              <a:t>7/06/2020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CC56-BD38-410B-8AD8-5EBE103CD76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D831-19F3-4FB4-9FC1-E565856693D1}" type="datetimeFigureOut">
              <a:rPr lang="en-NZ" smtClean="0"/>
              <a:pPr/>
              <a:t>7/06/2020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CC56-BD38-410B-8AD8-5EBE103CD76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D831-19F3-4FB4-9FC1-E565856693D1}" type="datetimeFigureOut">
              <a:rPr lang="en-NZ" smtClean="0"/>
              <a:pPr/>
              <a:t>7/06/2020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CC56-BD38-410B-8AD8-5EBE103CD76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D831-19F3-4FB4-9FC1-E565856693D1}" type="datetimeFigureOut">
              <a:rPr lang="en-NZ" smtClean="0"/>
              <a:pPr/>
              <a:t>7/06/2020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CC56-BD38-410B-8AD8-5EBE103CD76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D831-19F3-4FB4-9FC1-E565856693D1}" type="datetimeFigureOut">
              <a:rPr lang="en-NZ" smtClean="0"/>
              <a:pPr/>
              <a:t>7/06/2020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CC56-BD38-410B-8AD8-5EBE103CD76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D831-19F3-4FB4-9FC1-E565856693D1}" type="datetimeFigureOut">
              <a:rPr lang="en-NZ" smtClean="0"/>
              <a:pPr/>
              <a:t>7/06/2020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CC56-BD38-410B-8AD8-5EBE103CD76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D831-19F3-4FB4-9FC1-E565856693D1}" type="datetimeFigureOut">
              <a:rPr lang="en-NZ" smtClean="0"/>
              <a:pPr/>
              <a:t>7/06/2020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3CC56-BD38-410B-8AD8-5EBE103CD76D}" type="slidenum">
              <a:rPr lang="en-NZ" smtClean="0"/>
              <a:pPr/>
              <a:t>‹#›</a:t>
            </a:fld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B27D831-19F3-4FB4-9FC1-E565856693D1}" type="datetimeFigureOut">
              <a:rPr lang="en-NZ" smtClean="0"/>
              <a:pPr/>
              <a:t>7/06/2020</a:t>
            </a:fld>
            <a:endParaRPr lang="en-NZ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043CC56-BD38-410B-8AD8-5EBE103CD76D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1+John+3%3A8&amp;version=NASB#fen-NASB-30588a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2+Thessalonians+2%3A13&amp;version=NASB#fen-NASB-29675b" TargetMode="External"/><Relationship Id="rId2" Type="http://schemas.openxmlformats.org/officeDocument/2006/relationships/hyperlink" Target="https://www.biblegateway.com/passage/?search=2+Thessalonians+2%3A13&amp;version=NASB#fen-NASB-29675a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073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6896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dirty="0"/>
              <a:t>Four things that God wants: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068961"/>
            <a:ext cx="9144000" cy="37890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4"/>
            </a:pPr>
            <a:r>
              <a:rPr lang="en-NZ" sz="4000" dirty="0"/>
              <a:t>Strength </a:t>
            </a:r>
          </a:p>
          <a:p>
            <a:pPr lvl="2"/>
            <a:r>
              <a:rPr lang="en-US" sz="3200" b="1" dirty="0"/>
              <a:t>Isaiah 40:29</a:t>
            </a:r>
            <a:r>
              <a:rPr lang="en-US" sz="3200" dirty="0"/>
              <a:t>—He gives strength to the weary, And to </a:t>
            </a:r>
            <a:r>
              <a:rPr lang="en-US" sz="3200" i="1" dirty="0"/>
              <a:t>him who</a:t>
            </a:r>
            <a:r>
              <a:rPr lang="en-US" sz="3200" dirty="0"/>
              <a:t> lacks might He increases power.</a:t>
            </a:r>
            <a:r>
              <a:rPr lang="en-NZ" sz="3200" dirty="0"/>
              <a:t> </a:t>
            </a:r>
            <a:r>
              <a:rPr lang="en-NZ" sz="1600" dirty="0"/>
              <a:t>(NASB95)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3206787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6896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dirty="0"/>
              <a:t>Four things that God wants: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068961"/>
            <a:ext cx="9144000" cy="37890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4"/>
            </a:pPr>
            <a:r>
              <a:rPr lang="en-NZ" sz="4000" dirty="0"/>
              <a:t>Strength </a:t>
            </a:r>
          </a:p>
          <a:p>
            <a:r>
              <a:rPr lang="en-US" b="1" dirty="0"/>
              <a:t>1 Peter 4:11</a:t>
            </a:r>
            <a:r>
              <a:rPr lang="en-US" dirty="0"/>
              <a:t>—Whoever speaks, </a:t>
            </a:r>
            <a:r>
              <a:rPr lang="en-US" i="1" dirty="0"/>
              <a:t>is to do so</a:t>
            </a:r>
            <a:r>
              <a:rPr lang="en-US" dirty="0"/>
              <a:t> as one who is speaking the utterances of God; whoever serves </a:t>
            </a:r>
            <a:r>
              <a:rPr lang="en-US" i="1" dirty="0"/>
              <a:t>is to do so</a:t>
            </a:r>
            <a:r>
              <a:rPr lang="en-US" dirty="0"/>
              <a:t> as one who is serving by the strength which God supplies; so that in all things God may be glorified through Jesus Christ, to whom belongs the glory and dominion forever and ever. Amen.</a:t>
            </a:r>
            <a:r>
              <a:rPr lang="en-NZ" sz="3200" dirty="0"/>
              <a:t> </a:t>
            </a:r>
            <a:r>
              <a:rPr lang="en-NZ" sz="1600" dirty="0"/>
              <a:t>(NASB95)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1308928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6896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dirty="0"/>
              <a:t>Four things that God wants: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068961"/>
            <a:ext cx="9144000" cy="37890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4"/>
            </a:pPr>
            <a:r>
              <a:rPr lang="en-NZ" sz="4000" dirty="0"/>
              <a:t>Strength </a:t>
            </a:r>
          </a:p>
          <a:p>
            <a:r>
              <a:rPr lang="en-US" sz="3200" b="1" dirty="0"/>
              <a:t>James 5:8</a:t>
            </a:r>
            <a:r>
              <a:rPr lang="en-US" sz="3200" dirty="0"/>
              <a:t>—</a:t>
            </a:r>
          </a:p>
          <a:p>
            <a:pPr marL="0" indent="0">
              <a:buNone/>
            </a:pPr>
            <a:r>
              <a:rPr lang="en-US" sz="3200" dirty="0"/>
              <a:t>You too be patient;</a:t>
            </a:r>
          </a:p>
          <a:p>
            <a:pPr marL="0" indent="0">
              <a:buNone/>
            </a:pPr>
            <a:r>
              <a:rPr lang="en-US" sz="3200" dirty="0"/>
              <a:t>	strengthen your hearts, </a:t>
            </a:r>
          </a:p>
          <a:p>
            <a:pPr marL="0" indent="0">
              <a:buNone/>
            </a:pPr>
            <a:r>
              <a:rPr lang="en-US" sz="3200" dirty="0"/>
              <a:t>		for the coming of the Lord is near.</a:t>
            </a:r>
            <a:r>
              <a:rPr lang="en-US" dirty="0"/>
              <a:t> 								    </a:t>
            </a:r>
            <a:r>
              <a:rPr lang="en-NZ" sz="1600" dirty="0"/>
              <a:t>(NASB95)</a:t>
            </a:r>
            <a:endParaRPr lang="en-NZ" sz="3200" dirty="0"/>
          </a:p>
        </p:txBody>
      </p:sp>
    </p:spTree>
    <p:extLst>
      <p:ext uri="{BB962C8B-B14F-4D97-AF65-F5344CB8AC3E}">
        <p14:creationId xmlns:p14="http://schemas.microsoft.com/office/powerpoint/2010/main" val="3959982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31"/>
            <a:ext cx="9144000" cy="129017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dirty="0"/>
              <a:t>If you want God to work in you</a:t>
            </a:r>
            <a:endParaRPr lang="en-NZ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648336-A617-4EA5-8827-EAD503FA6EE7}"/>
              </a:ext>
            </a:extLst>
          </p:cNvPr>
          <p:cNvSpPr/>
          <p:nvPr/>
        </p:nvSpPr>
        <p:spPr>
          <a:xfrm>
            <a:off x="0" y="1312208"/>
            <a:ext cx="9144000" cy="4278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400" b="1" dirty="0">
                <a:latin typeface="Helvetica Neue"/>
              </a:rPr>
              <a:t>Hebrews 13:20-21</a:t>
            </a:r>
            <a:r>
              <a:rPr lang="en-US" sz="3400" dirty="0">
                <a:latin typeface="Helvetica Neue"/>
              </a:rPr>
              <a:t>—</a:t>
            </a:r>
            <a:r>
              <a:rPr lang="en-US" sz="3400" baseline="30000" dirty="0">
                <a:latin typeface="Arial" panose="020B0604020202020204" pitchFamily="34" charset="0"/>
              </a:rPr>
              <a:t>20</a:t>
            </a:r>
            <a:r>
              <a:rPr lang="en-US" sz="3400" dirty="0">
                <a:latin typeface="Helvetica Neue"/>
              </a:rPr>
              <a:t>Now the God of peace, who brought up from the dead the great Shepherd of the sheep </a:t>
            </a:r>
            <a:r>
              <a:rPr lang="en-US" sz="3400" baseline="30000" dirty="0">
                <a:latin typeface="Helvetica Neue"/>
              </a:rPr>
              <a:t>[a]</a:t>
            </a:r>
            <a:r>
              <a:rPr lang="en-US" sz="3400" dirty="0">
                <a:latin typeface="Helvetica Neue"/>
              </a:rPr>
              <a:t>through the blood of the eternal covenant, </a:t>
            </a:r>
            <a:r>
              <a:rPr lang="en-US" sz="3400" i="1" dirty="0">
                <a:latin typeface="Helvetica Neue"/>
              </a:rPr>
              <a:t>even</a:t>
            </a:r>
            <a:r>
              <a:rPr lang="en-US" sz="3400" dirty="0">
                <a:latin typeface="Helvetica Neue"/>
              </a:rPr>
              <a:t> Jesus our Lord, </a:t>
            </a:r>
            <a:r>
              <a:rPr lang="en-US" sz="3400" baseline="30000" dirty="0">
                <a:latin typeface="Arial" panose="020B0604020202020204" pitchFamily="34" charset="0"/>
              </a:rPr>
              <a:t>21</a:t>
            </a:r>
            <a:r>
              <a:rPr lang="en-US" sz="3400" dirty="0">
                <a:latin typeface="Helvetica Neue"/>
              </a:rPr>
              <a:t>equip you in every good thing to do His will, working in us that which is pleasing in His sight, through Jesus Christ, to whom </a:t>
            </a:r>
            <a:r>
              <a:rPr lang="en-US" sz="3400" i="1" dirty="0">
                <a:latin typeface="Helvetica Neue"/>
              </a:rPr>
              <a:t>be</a:t>
            </a:r>
            <a:r>
              <a:rPr lang="en-US" sz="3400" dirty="0">
                <a:latin typeface="Helvetica Neue"/>
              </a:rPr>
              <a:t> the glory forever and ever. Amen. </a:t>
            </a:r>
            <a:r>
              <a:rPr lang="en-US" sz="3400" dirty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(NASB95) [a]</a:t>
            </a:r>
            <a:r>
              <a:rPr lang="en-US" dirty="0">
                <a:latin typeface="Helvetica Neue"/>
              </a:rPr>
              <a:t>Lit </a:t>
            </a:r>
            <a:r>
              <a:rPr lang="en-US" i="1" dirty="0">
                <a:latin typeface="Helvetica Neue"/>
              </a:rPr>
              <a:t>in</a:t>
            </a:r>
            <a:endParaRPr lang="en-US" i="0" dirty="0">
              <a:effectLst/>
              <a:latin typeface="Helvetica Neue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3DBD4D-FB30-4BE6-BB69-BA4DC28E0C66}"/>
              </a:ext>
            </a:extLst>
          </p:cNvPr>
          <p:cNvSpPr txBox="1">
            <a:spLocks/>
          </p:cNvSpPr>
          <p:nvPr/>
        </p:nvSpPr>
        <p:spPr>
          <a:xfrm>
            <a:off x="0" y="5545792"/>
            <a:ext cx="9144000" cy="12901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l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NZ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031"/>
            <a:ext cx="9144000" cy="129017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dirty="0"/>
              <a:t>If you want God to work in you</a:t>
            </a:r>
            <a:endParaRPr lang="en-NZ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648336-A617-4EA5-8827-EAD503FA6EE7}"/>
              </a:ext>
            </a:extLst>
          </p:cNvPr>
          <p:cNvSpPr/>
          <p:nvPr/>
        </p:nvSpPr>
        <p:spPr>
          <a:xfrm>
            <a:off x="0" y="1312208"/>
            <a:ext cx="9144000" cy="4278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400" b="1" dirty="0">
                <a:latin typeface="Helvetica Neue"/>
              </a:rPr>
              <a:t>Hebrews 13:20-21</a:t>
            </a:r>
            <a:r>
              <a:rPr lang="en-US" sz="3400" dirty="0">
                <a:latin typeface="Helvetica Neue"/>
              </a:rPr>
              <a:t>—</a:t>
            </a:r>
            <a:r>
              <a:rPr lang="en-US" sz="3400" baseline="30000" dirty="0">
                <a:latin typeface="Arial" panose="020B0604020202020204" pitchFamily="34" charset="0"/>
              </a:rPr>
              <a:t>20</a:t>
            </a:r>
            <a:r>
              <a:rPr lang="en-US" sz="3400" dirty="0">
                <a:latin typeface="Helvetica Neue"/>
              </a:rPr>
              <a:t>Now the God of peace, who brought up from the dead the great Shepherd of the sheep </a:t>
            </a:r>
            <a:r>
              <a:rPr lang="en-US" sz="3400" baseline="30000" dirty="0">
                <a:latin typeface="Helvetica Neue"/>
              </a:rPr>
              <a:t>[a]</a:t>
            </a:r>
            <a:r>
              <a:rPr lang="en-US" sz="3400" dirty="0">
                <a:latin typeface="Helvetica Neue"/>
              </a:rPr>
              <a:t>through the blood of the eternal covenant, </a:t>
            </a:r>
            <a:r>
              <a:rPr lang="en-US" sz="3400" i="1" dirty="0">
                <a:latin typeface="Helvetica Neue"/>
              </a:rPr>
              <a:t>even</a:t>
            </a:r>
            <a:r>
              <a:rPr lang="en-US" sz="3400" dirty="0">
                <a:latin typeface="Helvetica Neue"/>
              </a:rPr>
              <a:t> Jesus our Lord, </a:t>
            </a:r>
            <a:r>
              <a:rPr lang="en-US" sz="3400" baseline="30000" dirty="0">
                <a:latin typeface="Arial" panose="020B0604020202020204" pitchFamily="34" charset="0"/>
              </a:rPr>
              <a:t>21</a:t>
            </a:r>
            <a:r>
              <a:rPr lang="en-US" sz="3400" dirty="0">
                <a:latin typeface="Helvetica Neue"/>
              </a:rPr>
              <a:t>equip you in every good thing to do His will, working in us that which is pleasing in His sight, through Jesus Christ, to whom </a:t>
            </a:r>
            <a:r>
              <a:rPr lang="en-US" sz="3400" i="1" dirty="0">
                <a:latin typeface="Helvetica Neue"/>
              </a:rPr>
              <a:t>be</a:t>
            </a:r>
            <a:r>
              <a:rPr lang="en-US" sz="3400" dirty="0">
                <a:latin typeface="Helvetica Neue"/>
              </a:rPr>
              <a:t> the glory forever and ever. Amen. </a:t>
            </a:r>
            <a:r>
              <a:rPr lang="en-US" sz="3400" dirty="0">
                <a:latin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</a:rPr>
              <a:t>(NASB95) [a]</a:t>
            </a:r>
            <a:r>
              <a:rPr lang="en-US" dirty="0">
                <a:latin typeface="Helvetica Neue"/>
              </a:rPr>
              <a:t>Lit </a:t>
            </a:r>
            <a:r>
              <a:rPr lang="en-US" i="1" dirty="0">
                <a:latin typeface="Helvetica Neue"/>
              </a:rPr>
              <a:t>in</a:t>
            </a:r>
            <a:endParaRPr lang="en-US" i="0" dirty="0">
              <a:effectLst/>
              <a:latin typeface="Helvetica Neue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3DBD4D-FB30-4BE6-BB69-BA4DC28E0C66}"/>
              </a:ext>
            </a:extLst>
          </p:cNvPr>
          <p:cNvSpPr txBox="1">
            <a:spLocks/>
          </p:cNvSpPr>
          <p:nvPr/>
        </p:nvSpPr>
        <p:spPr>
          <a:xfrm>
            <a:off x="0" y="5545792"/>
            <a:ext cx="9144000" cy="12901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lt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NZ" sz="4000" dirty="0"/>
              <a:t>Seek that which is pleasing in His sight.</a:t>
            </a:r>
          </a:p>
        </p:txBody>
      </p:sp>
    </p:spTree>
    <p:extLst>
      <p:ext uri="{BB962C8B-B14F-4D97-AF65-F5344CB8AC3E}">
        <p14:creationId xmlns:p14="http://schemas.microsoft.com/office/powerpoint/2010/main" val="10986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15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sz="4400" dirty="0"/>
              <a:t>Word of God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2AD82-E454-4099-8408-440CCDB39720}"/>
              </a:ext>
            </a:extLst>
          </p:cNvPr>
          <p:cNvSpPr/>
          <p:nvPr/>
        </p:nvSpPr>
        <p:spPr>
          <a:xfrm>
            <a:off x="0" y="1051560"/>
            <a:ext cx="914400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Helvetica Neue"/>
              </a:rPr>
              <a:t>1 Thessalonians 2:13</a:t>
            </a:r>
            <a:r>
              <a:rPr lang="en-US" sz="3600" dirty="0">
                <a:solidFill>
                  <a:srgbClr val="000000"/>
                </a:solidFill>
                <a:latin typeface="Helvetica Neue"/>
              </a:rPr>
              <a:t>—</a:t>
            </a:r>
            <a:r>
              <a:rPr lang="en-US" sz="36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13</a:t>
            </a:r>
            <a:r>
              <a:rPr lang="en-US" sz="3600" dirty="0">
                <a:solidFill>
                  <a:srgbClr val="000000"/>
                </a:solidFill>
                <a:latin typeface="Helvetica Neue"/>
              </a:rPr>
              <a:t>For this reason we also constantly thank God that when you received the word of God which you heard from us, you accepted </a:t>
            </a:r>
            <a:r>
              <a:rPr lang="en-US" sz="3600" i="1" dirty="0">
                <a:solidFill>
                  <a:srgbClr val="000000"/>
                </a:solidFill>
                <a:latin typeface="Helvetica Neue"/>
              </a:rPr>
              <a:t>it </a:t>
            </a:r>
            <a:r>
              <a:rPr lang="en-US" sz="3600" dirty="0">
                <a:solidFill>
                  <a:srgbClr val="000000"/>
                </a:solidFill>
                <a:latin typeface="Helvetica Neue"/>
              </a:rPr>
              <a:t> not </a:t>
            </a:r>
            <a:r>
              <a:rPr lang="en-US" sz="3600" i="1" dirty="0">
                <a:solidFill>
                  <a:srgbClr val="000000"/>
                </a:solidFill>
                <a:latin typeface="Helvetica Neue"/>
              </a:rPr>
              <a:t>as </a:t>
            </a:r>
            <a:r>
              <a:rPr lang="en-US" sz="3600" dirty="0">
                <a:solidFill>
                  <a:srgbClr val="000000"/>
                </a:solidFill>
                <a:latin typeface="Helvetica Neue"/>
              </a:rPr>
              <a:t>the word of men, but </a:t>
            </a:r>
            <a:r>
              <a:rPr lang="en-US" sz="3600" i="1" dirty="0">
                <a:solidFill>
                  <a:srgbClr val="000000"/>
                </a:solidFill>
                <a:latin typeface="Helvetica Neue"/>
              </a:rPr>
              <a:t>for</a:t>
            </a:r>
            <a:r>
              <a:rPr lang="en-US" sz="3600" dirty="0">
                <a:solidFill>
                  <a:srgbClr val="000000"/>
                </a:solidFill>
                <a:latin typeface="Helvetica Neue"/>
              </a:rPr>
              <a:t> what it </a:t>
            </a:r>
          </a:p>
          <a:p>
            <a:r>
              <a:rPr lang="en-US" sz="3600" dirty="0">
                <a:solidFill>
                  <a:srgbClr val="000000"/>
                </a:solidFill>
                <a:latin typeface="Helvetica Neue"/>
              </a:rPr>
              <a:t>really is, the word </a:t>
            </a:r>
          </a:p>
          <a:p>
            <a:r>
              <a:rPr lang="en-US" sz="3600" dirty="0">
                <a:solidFill>
                  <a:srgbClr val="000000"/>
                </a:solidFill>
                <a:latin typeface="Helvetica Neue"/>
              </a:rPr>
              <a:t>of God, which also </a:t>
            </a:r>
          </a:p>
          <a:p>
            <a:r>
              <a:rPr lang="en-US" sz="3600" dirty="0">
                <a:solidFill>
                  <a:srgbClr val="000000"/>
                </a:solidFill>
                <a:latin typeface="Helvetica Neue"/>
              </a:rPr>
              <a:t>performs its work in </a:t>
            </a:r>
          </a:p>
          <a:p>
            <a:r>
              <a:rPr lang="en-US" sz="3600" dirty="0">
                <a:solidFill>
                  <a:srgbClr val="000000"/>
                </a:solidFill>
                <a:latin typeface="Helvetica Neue"/>
              </a:rPr>
              <a:t>you who  believe. </a:t>
            </a:r>
          </a:p>
          <a:p>
            <a:endParaRPr lang="en-US" dirty="0">
              <a:solidFill>
                <a:srgbClr val="000000"/>
              </a:solidFill>
              <a:latin typeface="Helvetica Neue"/>
            </a:endParaRPr>
          </a:p>
          <a:p>
            <a:r>
              <a:rPr lang="en-US" dirty="0">
                <a:solidFill>
                  <a:srgbClr val="000000"/>
                </a:solidFill>
                <a:latin typeface="Helvetica Neue"/>
              </a:rPr>
              <a:t>(NASB95)</a:t>
            </a:r>
            <a:endParaRPr lang="en-US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pic>
        <p:nvPicPr>
          <p:cNvPr id="8" name="Content Placeholder 4" descr="y4.jpg">
            <a:extLst>
              <a:ext uri="{FF2B5EF4-FFF2-40B4-BE49-F238E27FC236}">
                <a16:creationId xmlns:a16="http://schemas.microsoft.com/office/drawing/2014/main" id="{C13C206F-05D9-4050-A5EE-AF826E67AD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234193"/>
            <a:ext cx="4572000" cy="342900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356"/>
            <a:ext cx="9144000" cy="105156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sz="4000" dirty="0"/>
              <a:t>Working in Faith, Hope &amp; Love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5A984A-AE89-4831-8B75-7143066F3ABA}"/>
              </a:ext>
            </a:extLst>
          </p:cNvPr>
          <p:cNvSpPr/>
          <p:nvPr/>
        </p:nvSpPr>
        <p:spPr>
          <a:xfrm>
            <a:off x="0" y="1019204"/>
            <a:ext cx="9144000" cy="56323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Helvetica Neue"/>
              </a:rPr>
              <a:t>1 Thessalonians 1:3</a:t>
            </a:r>
            <a:r>
              <a:rPr lang="en-US" sz="3600" dirty="0">
                <a:latin typeface="Helvetica Neue"/>
              </a:rPr>
              <a:t>—</a:t>
            </a:r>
          </a:p>
          <a:p>
            <a:pPr algn="ctr"/>
            <a:r>
              <a:rPr lang="en-US" sz="3600" b="1" baseline="30000" dirty="0">
                <a:latin typeface="Arial" panose="020B0604020202020204" pitchFamily="34" charset="0"/>
              </a:rPr>
              <a:t>3</a:t>
            </a:r>
            <a:r>
              <a:rPr lang="en-US" sz="3600" dirty="0">
                <a:latin typeface="Helvetica Neue"/>
              </a:rPr>
              <a:t>constantly bearing in mind your </a:t>
            </a:r>
          </a:p>
          <a:p>
            <a:pPr algn="ctr"/>
            <a:r>
              <a:rPr lang="en-US" sz="3600" dirty="0">
                <a:latin typeface="Helvetica Neue"/>
              </a:rPr>
              <a:t>work of faith </a:t>
            </a:r>
          </a:p>
          <a:p>
            <a:pPr algn="ctr"/>
            <a:r>
              <a:rPr lang="en-US" sz="3600" dirty="0">
                <a:latin typeface="Helvetica Neue"/>
              </a:rPr>
              <a:t>and </a:t>
            </a:r>
          </a:p>
          <a:p>
            <a:pPr algn="ctr"/>
            <a:r>
              <a:rPr lang="en-US" sz="3600" dirty="0">
                <a:latin typeface="Helvetica Neue"/>
              </a:rPr>
              <a:t>labour of love </a:t>
            </a:r>
          </a:p>
          <a:p>
            <a:pPr algn="ctr"/>
            <a:r>
              <a:rPr lang="en-US" sz="3600" dirty="0">
                <a:latin typeface="Helvetica Neue"/>
              </a:rPr>
              <a:t>and </a:t>
            </a:r>
          </a:p>
          <a:p>
            <a:pPr algn="ctr"/>
            <a:r>
              <a:rPr lang="en-US" sz="3600" dirty="0">
                <a:latin typeface="Helvetica Neue"/>
              </a:rPr>
              <a:t>steadfastness of hope </a:t>
            </a:r>
          </a:p>
          <a:p>
            <a:pPr algn="ctr"/>
            <a:r>
              <a:rPr lang="en-US" sz="3600" dirty="0">
                <a:latin typeface="Helvetica Neue"/>
              </a:rPr>
              <a:t>in our Lord Jesus Christ </a:t>
            </a:r>
          </a:p>
          <a:p>
            <a:pPr algn="ctr"/>
            <a:r>
              <a:rPr lang="en-US" sz="3600" dirty="0">
                <a:latin typeface="Helvetica Neue"/>
              </a:rPr>
              <a:t>in the presence of our God and Father,</a:t>
            </a:r>
            <a:r>
              <a:rPr lang="en-US" dirty="0">
                <a:latin typeface="Helvetica Neue"/>
              </a:rPr>
              <a:t> </a:t>
            </a:r>
          </a:p>
          <a:p>
            <a:pPr algn="ctr"/>
            <a:r>
              <a:rPr lang="en-US" dirty="0">
                <a:latin typeface="Helvetica Neue"/>
              </a:rPr>
              <a:t>(NASB95)</a:t>
            </a:r>
            <a:endParaRPr lang="en-US" b="0" i="0" dirty="0">
              <a:effectLst/>
              <a:latin typeface="Helvetica Neue"/>
            </a:endParaRPr>
          </a:p>
          <a:p>
            <a:pPr algn="ctr"/>
            <a:endParaRPr lang="en-US" b="0" i="0" dirty="0"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62491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9614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4000" dirty="0"/>
              <a:t>Do not lose what you have worked for: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1695E1-D7AC-4071-8E07-62E82568BACE}"/>
              </a:ext>
            </a:extLst>
          </p:cNvPr>
          <p:cNvSpPr/>
          <p:nvPr/>
        </p:nvSpPr>
        <p:spPr>
          <a:xfrm>
            <a:off x="0" y="1412776"/>
            <a:ext cx="9144000" cy="5355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atin typeface="Helvetica Neue"/>
              </a:rPr>
              <a:t>2 John 8</a:t>
            </a:r>
            <a:r>
              <a:rPr lang="en-US" sz="3600" dirty="0">
                <a:latin typeface="Helvetica Neue"/>
              </a:rPr>
              <a:t>—</a:t>
            </a:r>
          </a:p>
          <a:p>
            <a:r>
              <a:rPr lang="en-US" sz="3600" b="1" baseline="30000" dirty="0">
                <a:latin typeface="Arial" panose="020B0604020202020204" pitchFamily="34" charset="0"/>
              </a:rPr>
              <a:t>8 </a:t>
            </a:r>
            <a:r>
              <a:rPr lang="en-US" sz="3600" dirty="0">
                <a:latin typeface="Helvetica Neue"/>
              </a:rPr>
              <a:t>Watch yourselves, that you do not lose what we have accomplished, but that you may receive a full reward.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(NASB95)</a:t>
            </a:r>
          </a:p>
          <a:p>
            <a:endParaRPr lang="en-US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endParaRPr lang="en-US" dirty="0">
              <a:solidFill>
                <a:srgbClr val="000000"/>
              </a:solidFill>
              <a:latin typeface="Helvetica Neue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endParaRPr lang="en-US" dirty="0">
              <a:solidFill>
                <a:srgbClr val="000000"/>
              </a:solidFill>
              <a:latin typeface="Helvetica Neue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endParaRPr lang="en-US" dirty="0">
              <a:solidFill>
                <a:srgbClr val="000000"/>
              </a:solidFill>
              <a:latin typeface="Helvetica Neue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endParaRPr lang="en-US" dirty="0">
              <a:solidFill>
                <a:srgbClr val="000000"/>
              </a:solidFill>
              <a:latin typeface="Helvetica Neue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Helvetica Neue"/>
            </a:endParaRPr>
          </a:p>
          <a:p>
            <a:endParaRPr lang="en-US" dirty="0">
              <a:solidFill>
                <a:srgbClr val="000000"/>
              </a:solidFill>
              <a:latin typeface="Helvetica Neue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748"/>
            <a:ext cx="9144000" cy="150453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NZ" sz="4000" dirty="0"/>
              <a:t>Son appeared to destroy the devil’s work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CD886D-80A0-48C1-A34E-840A0158882F}"/>
              </a:ext>
            </a:extLst>
          </p:cNvPr>
          <p:cNvSpPr/>
          <p:nvPr/>
        </p:nvSpPr>
        <p:spPr>
          <a:xfrm>
            <a:off x="-2381" y="1484784"/>
            <a:ext cx="9144000" cy="5355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Helvetica Neue"/>
              </a:rPr>
              <a:t>1</a:t>
            </a:r>
            <a:r>
              <a:rPr lang="en-US" sz="3600" b="1" dirty="0">
                <a:latin typeface="Helvetica Neue"/>
              </a:rPr>
              <a:t> John 3:8</a:t>
            </a:r>
            <a:r>
              <a:rPr lang="en-US" sz="3600" dirty="0">
                <a:latin typeface="Helvetica Neue"/>
              </a:rPr>
              <a:t>—</a:t>
            </a:r>
          </a:p>
          <a:p>
            <a:pPr algn="ctr"/>
            <a:r>
              <a:rPr lang="en-US" sz="3600" b="1" baseline="30000" dirty="0">
                <a:latin typeface="Arial" panose="020B0604020202020204" pitchFamily="34" charset="0"/>
              </a:rPr>
              <a:t>8</a:t>
            </a:r>
            <a:r>
              <a:rPr lang="en-US" sz="3600" dirty="0">
                <a:latin typeface="Helvetica Neue"/>
              </a:rPr>
              <a:t>the one who practices sin </a:t>
            </a:r>
          </a:p>
          <a:p>
            <a:pPr algn="ctr"/>
            <a:r>
              <a:rPr lang="en-US" sz="3600" dirty="0">
                <a:latin typeface="Helvetica Neue"/>
              </a:rPr>
              <a:t>is of the devil; </a:t>
            </a:r>
          </a:p>
          <a:p>
            <a:pPr algn="ctr"/>
            <a:r>
              <a:rPr lang="en-US" sz="3600" dirty="0">
                <a:latin typeface="Helvetica Neue"/>
              </a:rPr>
              <a:t>for the devil </a:t>
            </a:r>
          </a:p>
          <a:p>
            <a:pPr algn="ctr"/>
            <a:r>
              <a:rPr lang="en-US" baseline="30000" dirty="0">
                <a:latin typeface="Helvetica Neue"/>
              </a:rPr>
              <a:t>[</a:t>
            </a:r>
            <a:r>
              <a:rPr lang="en-US" baseline="30000" dirty="0">
                <a:latin typeface="Helvetica Neue"/>
                <a:hlinkClick r:id="rId2" tooltip="See footnote 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baseline="30000" dirty="0">
                <a:latin typeface="Helvetica Neue"/>
              </a:rPr>
              <a:t>]</a:t>
            </a:r>
            <a:r>
              <a:rPr lang="en-US" sz="3600" dirty="0">
                <a:latin typeface="Helvetica Neue"/>
              </a:rPr>
              <a:t>has sinned from the beginning. </a:t>
            </a:r>
          </a:p>
          <a:p>
            <a:pPr algn="ctr"/>
            <a:r>
              <a:rPr lang="en-US" sz="3600" dirty="0">
                <a:latin typeface="Helvetica Neue"/>
              </a:rPr>
              <a:t>The Son of God </a:t>
            </a:r>
          </a:p>
          <a:p>
            <a:pPr algn="ctr"/>
            <a:r>
              <a:rPr lang="en-US" sz="3600" dirty="0">
                <a:latin typeface="Helvetica Neue"/>
              </a:rPr>
              <a:t>appeared for this purpose,</a:t>
            </a:r>
          </a:p>
          <a:p>
            <a:pPr algn="ctr"/>
            <a:r>
              <a:rPr lang="en-US" sz="3600" dirty="0">
                <a:latin typeface="Helvetica Neue"/>
              </a:rPr>
              <a:t>to destroy </a:t>
            </a:r>
          </a:p>
          <a:p>
            <a:pPr algn="ctr"/>
            <a:r>
              <a:rPr lang="en-US" sz="3600" dirty="0">
                <a:latin typeface="Helvetica Neue"/>
              </a:rPr>
              <a:t>the works of the devil.</a:t>
            </a:r>
            <a:r>
              <a:rPr lang="en-US" dirty="0">
                <a:latin typeface="Helvetica Neue"/>
              </a:rPr>
              <a:t> </a:t>
            </a:r>
          </a:p>
          <a:p>
            <a:pPr algn="ctr"/>
            <a:r>
              <a:rPr lang="en-US" dirty="0">
                <a:latin typeface="Helvetica Neue"/>
              </a:rPr>
              <a:t>(NASB95) [a]Lit </a:t>
            </a:r>
            <a:r>
              <a:rPr lang="en-US" i="1" dirty="0">
                <a:latin typeface="Helvetica Neue"/>
              </a:rPr>
              <a:t>sins</a:t>
            </a:r>
            <a:endParaRPr lang="en-US" b="0" i="0" dirty="0">
              <a:effectLst/>
              <a:latin typeface="Helvetica Neu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08"/>
            <a:ext cx="9144000" cy="105156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NZ" dirty="0"/>
              <a:t>Sanctifying work of the Spirit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795524-8684-45E1-83DD-CE5C3F5E9B3C}"/>
              </a:ext>
            </a:extLst>
          </p:cNvPr>
          <p:cNvSpPr/>
          <p:nvPr/>
        </p:nvSpPr>
        <p:spPr>
          <a:xfrm>
            <a:off x="0" y="1054968"/>
            <a:ext cx="9144000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latin typeface="Helvetica Neue"/>
              </a:rPr>
              <a:t>2 Thessalonians 2:13</a:t>
            </a:r>
            <a:r>
              <a:rPr lang="en-US" sz="3600" dirty="0">
                <a:latin typeface="Helvetica Neue"/>
              </a:rPr>
              <a:t>—</a:t>
            </a:r>
          </a:p>
          <a:p>
            <a:r>
              <a:rPr lang="en-US" sz="3600" b="1" baseline="30000" dirty="0">
                <a:latin typeface="Arial" panose="020B0604020202020204" pitchFamily="34" charset="0"/>
              </a:rPr>
              <a:t>13</a:t>
            </a:r>
            <a:r>
              <a:rPr lang="en-US" sz="3600" dirty="0">
                <a:latin typeface="Helvetica Neue"/>
              </a:rPr>
              <a:t>But we should always give thanks to God for you, brethren beloved by the Lord, because God has chosen you </a:t>
            </a:r>
            <a:r>
              <a:rPr lang="en-US" baseline="30000" dirty="0">
                <a:latin typeface="Helvetica Neue"/>
              </a:rPr>
              <a:t>[</a:t>
            </a:r>
            <a:r>
              <a:rPr lang="en-US" baseline="30000" dirty="0">
                <a:latin typeface="Helvetica Neue"/>
                <a:hlinkClick r:id="rId2" tooltip="See footnote 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en-US" baseline="30000" dirty="0">
                <a:latin typeface="Helvetica Neue"/>
              </a:rPr>
              <a:t>]</a:t>
            </a:r>
            <a:r>
              <a:rPr lang="en-US" sz="3600" dirty="0">
                <a:latin typeface="Helvetica Neue"/>
              </a:rPr>
              <a:t>from the beginning for salvation </a:t>
            </a:r>
            <a:r>
              <a:rPr lang="en-US" baseline="30000" dirty="0">
                <a:latin typeface="Helvetica Neue"/>
              </a:rPr>
              <a:t>[</a:t>
            </a:r>
            <a:r>
              <a:rPr lang="en-US" baseline="30000" dirty="0">
                <a:latin typeface="Helvetica Neue"/>
                <a:hlinkClick r:id="rId3" tooltip="See footnote 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</a:t>
            </a:r>
            <a:r>
              <a:rPr lang="en-US" baseline="30000" dirty="0">
                <a:latin typeface="Helvetica Neue"/>
              </a:rPr>
              <a:t>]</a:t>
            </a:r>
            <a:r>
              <a:rPr lang="en-US" sz="3600" dirty="0">
                <a:latin typeface="Helvetica Neue"/>
              </a:rPr>
              <a:t>through sanctification </a:t>
            </a:r>
            <a:r>
              <a:rPr lang="en-US" baseline="30000" dirty="0">
                <a:latin typeface="Helvetica Neue"/>
              </a:rPr>
              <a:t>[c]</a:t>
            </a:r>
            <a:r>
              <a:rPr lang="en-US" sz="3600" dirty="0">
                <a:latin typeface="Helvetica Neue"/>
              </a:rPr>
              <a:t>by the Spirit and faith in the truth.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latin typeface="Helvetica Neue"/>
              </a:rPr>
              <a:t>(NASB95) [a]One early </a:t>
            </a:r>
            <a:r>
              <a:rPr lang="en-US" dirty="0" err="1">
                <a:solidFill>
                  <a:srgbClr val="000000"/>
                </a:solidFill>
                <a:latin typeface="Helvetica Neue"/>
              </a:rPr>
              <a:t>ms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reads </a:t>
            </a:r>
            <a:r>
              <a:rPr lang="en-US" i="1" dirty="0">
                <a:solidFill>
                  <a:srgbClr val="000000"/>
                </a:solidFill>
                <a:latin typeface="Helvetica Neue"/>
              </a:rPr>
              <a:t>first fruits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[b]Lit </a:t>
            </a:r>
            <a:r>
              <a:rPr lang="en-US" i="1" dirty="0">
                <a:solidFill>
                  <a:srgbClr val="000000"/>
                </a:solidFill>
                <a:latin typeface="Helvetica Neue"/>
              </a:rPr>
              <a:t>in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[c]Lit </a:t>
            </a:r>
            <a:r>
              <a:rPr lang="en-US" i="1" dirty="0">
                <a:solidFill>
                  <a:srgbClr val="000000"/>
                </a:solidFill>
                <a:latin typeface="Helvetica Neue"/>
              </a:rPr>
              <a:t>of</a:t>
            </a:r>
          </a:p>
          <a:p>
            <a:endParaRPr lang="en-US" b="0" i="1" dirty="0">
              <a:solidFill>
                <a:srgbClr val="000000"/>
              </a:solidFill>
              <a:effectLst/>
              <a:latin typeface="Helvetica Neue"/>
            </a:endParaRPr>
          </a:p>
          <a:p>
            <a:endParaRPr lang="en-US" i="1" dirty="0">
              <a:solidFill>
                <a:srgbClr val="000000"/>
              </a:solidFill>
              <a:latin typeface="Helvetica Neue"/>
            </a:endParaRPr>
          </a:p>
          <a:p>
            <a:endParaRPr lang="en-US" b="0" i="1" dirty="0">
              <a:solidFill>
                <a:srgbClr val="000000"/>
              </a:solidFill>
              <a:effectLst/>
              <a:latin typeface="Helvetica Neue"/>
            </a:endParaRPr>
          </a:p>
          <a:p>
            <a:endParaRPr lang="en-US" i="1" dirty="0">
              <a:solidFill>
                <a:srgbClr val="000000"/>
              </a:solidFill>
              <a:latin typeface="Helvetica Neue"/>
            </a:endParaRPr>
          </a:p>
          <a:p>
            <a:endParaRPr lang="en-US" b="0" i="1" dirty="0">
              <a:solidFill>
                <a:srgbClr val="000000"/>
              </a:solidFill>
              <a:effectLst/>
              <a:latin typeface="Helvetica Neue"/>
            </a:endParaRPr>
          </a:p>
          <a:p>
            <a:endParaRPr lang="en-US" i="1" dirty="0">
              <a:solidFill>
                <a:srgbClr val="000000"/>
              </a:solidFill>
              <a:latin typeface="Helvetica Neue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258568"/>
            <a:ext cx="8496944" cy="18288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NZ" sz="6600" dirty="0">
                <a:solidFill>
                  <a:schemeClr val="bg1"/>
                </a:solidFill>
              </a:rPr>
              <a:t>God at Work—Again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y1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22307" r="25613"/>
          <a:stretch/>
        </p:blipFill>
        <p:spPr>
          <a:xfrm>
            <a:off x="4679504" y="0"/>
            <a:ext cx="4464496" cy="6678751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BF072E-2732-459F-AC91-24785F188632}"/>
              </a:ext>
            </a:extLst>
          </p:cNvPr>
          <p:cNvSpPr/>
          <p:nvPr/>
        </p:nvSpPr>
        <p:spPr>
          <a:xfrm>
            <a:off x="0" y="0"/>
            <a:ext cx="4679504" cy="667875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100" b="1" dirty="0">
                <a:solidFill>
                  <a:schemeClr val="bg1"/>
                </a:solidFill>
                <a:latin typeface="Helvetica Neue"/>
              </a:rPr>
              <a:t>Colossians 2:12</a:t>
            </a:r>
            <a:r>
              <a:rPr lang="en-US" sz="4100" dirty="0">
                <a:solidFill>
                  <a:schemeClr val="bg1"/>
                </a:solidFill>
                <a:latin typeface="Helvetica Neue"/>
              </a:rPr>
              <a:t>—</a:t>
            </a:r>
            <a:r>
              <a:rPr lang="en-US" sz="4100" b="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12</a:t>
            </a:r>
            <a:r>
              <a:rPr lang="en-US" sz="4100" dirty="0">
                <a:solidFill>
                  <a:schemeClr val="bg1"/>
                </a:solidFill>
                <a:latin typeface="Helvetica Neue"/>
              </a:rPr>
              <a:t>having been buried with Him in baptism, in which you were also raised up with Him through faith in the working of God, who raised Him from the dead.</a:t>
            </a:r>
            <a:r>
              <a:rPr lang="en-US" dirty="0">
                <a:solidFill>
                  <a:schemeClr val="bg1"/>
                </a:solidFill>
                <a:latin typeface="Helvetica Neue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Helvetica Neue"/>
              </a:rPr>
              <a:t>(NASB95)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05"/>
            <a:ext cx="9144000" cy="132846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dirty="0"/>
              <a:t>Working with the end in mind…</a:t>
            </a:r>
          </a:p>
        </p:txBody>
      </p:sp>
      <p:pic>
        <p:nvPicPr>
          <p:cNvPr id="5" name="Content Placeholder 4" descr="y2.pn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t="7557" b="19394"/>
          <a:stretch/>
        </p:blipFill>
        <p:spPr>
          <a:xfrm>
            <a:off x="2699792" y="3667438"/>
            <a:ext cx="6062337" cy="2745666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BF8EFB-43B1-4539-BA60-554E334A17D2}"/>
              </a:ext>
            </a:extLst>
          </p:cNvPr>
          <p:cNvSpPr/>
          <p:nvPr/>
        </p:nvSpPr>
        <p:spPr>
          <a:xfrm>
            <a:off x="467544" y="1340769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00"/>
                </a:solidFill>
                <a:latin typeface="Helvetica Neue"/>
              </a:rPr>
              <a:t>Philippians 1:6</a:t>
            </a:r>
            <a:r>
              <a:rPr lang="en-US" sz="4000" dirty="0">
                <a:solidFill>
                  <a:srgbClr val="000000"/>
                </a:solidFill>
                <a:latin typeface="Helvetica Neue"/>
              </a:rPr>
              <a:t>—</a:t>
            </a:r>
            <a:r>
              <a:rPr lang="en-US" sz="40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r>
              <a:rPr lang="en-US" sz="4000" i="1" dirty="0">
                <a:solidFill>
                  <a:srgbClr val="000000"/>
                </a:solidFill>
                <a:latin typeface="Helvetica Neue"/>
              </a:rPr>
              <a:t>For I am </a:t>
            </a:r>
            <a:r>
              <a:rPr lang="en-US" sz="4000" dirty="0">
                <a:solidFill>
                  <a:srgbClr val="000000"/>
                </a:solidFill>
                <a:latin typeface="Helvetica Neue"/>
              </a:rPr>
              <a:t>confident of this very thing, that He who began a good work in you will perfect it until the day of Christ Jesus. 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(NASB95)</a:t>
            </a:r>
            <a:endParaRPr lang="en-US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98"/>
            <a:ext cx="9144000" cy="111394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sz="3200" dirty="0"/>
              <a:t>God’s will, God’s work, God’s purpose!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FC12BA-6656-40A7-A745-B76071F0103C}"/>
              </a:ext>
            </a:extLst>
          </p:cNvPr>
          <p:cNvSpPr/>
          <p:nvPr/>
        </p:nvSpPr>
        <p:spPr>
          <a:xfrm>
            <a:off x="395536" y="1124744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Helvetica Neue"/>
              </a:rPr>
              <a:t>Philippians 2:12-13</a:t>
            </a:r>
            <a:r>
              <a:rPr lang="en-US" sz="3200" dirty="0">
                <a:solidFill>
                  <a:srgbClr val="000000"/>
                </a:solidFill>
                <a:latin typeface="Helvetica Neue"/>
              </a:rPr>
              <a:t>—</a:t>
            </a:r>
            <a:r>
              <a:rPr lang="en-US" sz="32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12</a:t>
            </a:r>
            <a:r>
              <a:rPr lang="en-US" sz="3200" dirty="0">
                <a:solidFill>
                  <a:srgbClr val="000000"/>
                </a:solidFill>
                <a:latin typeface="Helvetica Neue"/>
              </a:rPr>
              <a:t>So then, my beloved, just as you have always obeyed, not as in my presence only, but now much more in my absence, work out your salvation with</a:t>
            </a:r>
          </a:p>
          <a:p>
            <a:r>
              <a:rPr lang="en-US" sz="3200" dirty="0">
                <a:solidFill>
                  <a:srgbClr val="000000"/>
                </a:solidFill>
                <a:latin typeface="Helvetica Neue"/>
              </a:rPr>
              <a:t>fear and trembling;</a:t>
            </a:r>
          </a:p>
          <a:p>
            <a:r>
              <a:rPr lang="en-US" sz="32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13 </a:t>
            </a:r>
            <a:r>
              <a:rPr lang="en-US" sz="3200" dirty="0">
                <a:solidFill>
                  <a:srgbClr val="000000"/>
                </a:solidFill>
                <a:latin typeface="Helvetica Neue"/>
              </a:rPr>
              <a:t>for it is God who</a:t>
            </a:r>
          </a:p>
          <a:p>
            <a:r>
              <a:rPr lang="en-US" sz="3200" dirty="0">
                <a:solidFill>
                  <a:srgbClr val="000000"/>
                </a:solidFill>
                <a:latin typeface="Helvetica Neue"/>
              </a:rPr>
              <a:t>is at work in you,</a:t>
            </a:r>
          </a:p>
          <a:p>
            <a:r>
              <a:rPr lang="en-US" sz="3200" dirty="0">
                <a:solidFill>
                  <a:srgbClr val="000000"/>
                </a:solidFill>
                <a:latin typeface="Helvetica Neue"/>
              </a:rPr>
              <a:t>both to will and to</a:t>
            </a:r>
          </a:p>
          <a:p>
            <a:r>
              <a:rPr lang="en-US" sz="3200" dirty="0">
                <a:solidFill>
                  <a:srgbClr val="000000"/>
                </a:solidFill>
                <a:latin typeface="Helvetica Neue"/>
              </a:rPr>
              <a:t>work for </a:t>
            </a:r>
            <a:r>
              <a:rPr lang="en-US" sz="3200" i="1" dirty="0">
                <a:solidFill>
                  <a:srgbClr val="000000"/>
                </a:solidFill>
                <a:latin typeface="Helvetica Neue"/>
              </a:rPr>
              <a:t>His</a:t>
            </a:r>
            <a:r>
              <a:rPr lang="en-US" sz="3200" dirty="0">
                <a:solidFill>
                  <a:srgbClr val="000000"/>
                </a:solidFill>
                <a:latin typeface="Helvetica Neue"/>
              </a:rPr>
              <a:t> good</a:t>
            </a:r>
          </a:p>
          <a:p>
            <a:r>
              <a:rPr lang="en-US" sz="3200" dirty="0">
                <a:solidFill>
                  <a:srgbClr val="000000"/>
                </a:solidFill>
                <a:latin typeface="Helvetica Neue"/>
              </a:rPr>
              <a:t> pleasure.</a:t>
            </a:r>
            <a:r>
              <a:rPr lang="en-US" dirty="0">
                <a:solidFill>
                  <a:srgbClr val="000000"/>
                </a:solidFill>
                <a:latin typeface="Helvetica Neue"/>
              </a:rPr>
              <a:t> (NASB95)</a:t>
            </a:r>
            <a:endParaRPr lang="en-US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pic>
        <p:nvPicPr>
          <p:cNvPr id="8" name="Content Placeholder 4" descr="y3.jpg">
            <a:extLst>
              <a:ext uri="{FF2B5EF4-FFF2-40B4-BE49-F238E27FC236}">
                <a16:creationId xmlns:a16="http://schemas.microsoft.com/office/drawing/2014/main" id="{B51F5FD9-064B-4DC9-88F6-86520E2D9A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121449"/>
            <a:ext cx="4680520" cy="30200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6896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dirty="0"/>
              <a:t>Four things that God wants: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068961"/>
            <a:ext cx="9144000" cy="37890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400"/>
              <a:t>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6896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dirty="0"/>
              <a:t>Four things that God wants: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068961"/>
            <a:ext cx="9144000" cy="37890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en-NZ" sz="4000" dirty="0"/>
              <a:t>Maturity</a:t>
            </a:r>
            <a:endParaRPr lang="en-NZ" sz="3600" dirty="0"/>
          </a:p>
          <a:p>
            <a:pPr lvl="2"/>
            <a:r>
              <a:rPr lang="en-NZ" sz="3400" dirty="0"/>
              <a:t>Grow in faith and knowledge</a:t>
            </a:r>
          </a:p>
          <a:p>
            <a:pPr lvl="2"/>
            <a:r>
              <a:rPr lang="en-NZ" sz="3400" dirty="0"/>
              <a:t>Leaving behind an infantile life</a:t>
            </a:r>
          </a:p>
          <a:p>
            <a:r>
              <a:rPr lang="en-US" b="1" dirty="0"/>
              <a:t>Ephesians 4:14</a:t>
            </a:r>
            <a:r>
              <a:rPr lang="en-US" dirty="0"/>
              <a:t>—As a result, we are no longer to be children, tossed here and there by waves and carried about by every wind of doctrine, by the trickery of men, by craftiness in deceitful scheming; </a:t>
            </a:r>
            <a:r>
              <a:rPr lang="en-US" sz="1400" dirty="0"/>
              <a:t>(NASB95)</a:t>
            </a:r>
          </a:p>
        </p:txBody>
      </p:sp>
    </p:spTree>
    <p:extLst>
      <p:ext uri="{BB962C8B-B14F-4D97-AF65-F5344CB8AC3E}">
        <p14:creationId xmlns:p14="http://schemas.microsoft.com/office/powerpoint/2010/main" val="290080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6896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dirty="0"/>
              <a:t>Four things that God wants: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068961"/>
            <a:ext cx="9144000" cy="37890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742950" lvl="0" indent="-742950">
              <a:buFont typeface="+mj-lt"/>
              <a:buAutoNum type="arabicPeriod" startAt="2"/>
            </a:pPr>
            <a:r>
              <a:rPr lang="en-NZ" sz="4000" dirty="0"/>
              <a:t>Decisiveness</a:t>
            </a:r>
          </a:p>
          <a:p>
            <a:r>
              <a:rPr lang="en-NZ" sz="3400" dirty="0"/>
              <a:t>Choose this day</a:t>
            </a:r>
          </a:p>
          <a:p>
            <a:pPr lvl="2"/>
            <a:r>
              <a:rPr lang="en-US" sz="3200" b="1" dirty="0"/>
              <a:t>Joshua 24:15</a:t>
            </a:r>
            <a:r>
              <a:rPr lang="en-US" sz="3200" dirty="0"/>
              <a:t>—If it is disagreeable in your sight to serve the </a:t>
            </a:r>
            <a:r>
              <a:rPr lang="en-US" sz="3200" cap="small" dirty="0"/>
              <a:t>Lord</a:t>
            </a:r>
            <a:r>
              <a:rPr lang="en-US" sz="3200" dirty="0"/>
              <a:t>, choose for yourselves today whom you will serve: whether the gods which your fathers served which were beyond the River, or the gods of the Amorites in whose land you are living; but as for me and my house, we will serve the </a:t>
            </a:r>
            <a:r>
              <a:rPr lang="en-US" sz="3200" cap="small" dirty="0"/>
              <a:t>Lord</a:t>
            </a:r>
            <a:r>
              <a:rPr lang="en-US" sz="3200" dirty="0"/>
              <a:t>.”</a:t>
            </a:r>
            <a:r>
              <a:rPr lang="en-US" dirty="0"/>
              <a:t> (NASB95)</a:t>
            </a:r>
            <a:endParaRPr lang="en-NZ" sz="3400" dirty="0"/>
          </a:p>
        </p:txBody>
      </p:sp>
    </p:spTree>
    <p:extLst>
      <p:ext uri="{BB962C8B-B14F-4D97-AF65-F5344CB8AC3E}">
        <p14:creationId xmlns:p14="http://schemas.microsoft.com/office/powerpoint/2010/main" val="2050813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6896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dirty="0"/>
              <a:t>Four things that God wants: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068961"/>
            <a:ext cx="9144000" cy="37890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2"/>
            </a:pPr>
            <a:r>
              <a:rPr lang="en-NZ" sz="4000" dirty="0"/>
              <a:t>Decisiveness</a:t>
            </a:r>
          </a:p>
          <a:p>
            <a:r>
              <a:rPr lang="en-NZ" sz="3200" dirty="0"/>
              <a:t>Some are neither ‘Hot nor cold.’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/>
              <a:t>Revelation 3:15-16</a:t>
            </a:r>
            <a:r>
              <a:rPr lang="en-US" sz="2800" dirty="0"/>
              <a:t>—</a:t>
            </a:r>
            <a:r>
              <a:rPr lang="en-US" sz="2800" b="1" baseline="30000" dirty="0"/>
              <a:t>15</a:t>
            </a:r>
            <a:r>
              <a:rPr lang="en-US" sz="2800" dirty="0"/>
              <a:t>‘I know your deeds, that you are neither cold nor hot; I wish that you were cold or hot. </a:t>
            </a:r>
            <a:r>
              <a:rPr lang="en-US" sz="2800" b="1" baseline="30000" dirty="0"/>
              <a:t>16</a:t>
            </a:r>
            <a:r>
              <a:rPr lang="en-US" sz="2800" dirty="0"/>
              <a:t>So because you are lukewarm, and neither hot nor cold, I will </a:t>
            </a:r>
            <a:r>
              <a:rPr lang="en-US" sz="2800" baseline="30000" dirty="0"/>
              <a:t>[a]</a:t>
            </a:r>
            <a:r>
              <a:rPr lang="en-US" sz="2800" dirty="0"/>
              <a:t>spit you out of My mouth.</a:t>
            </a:r>
            <a:r>
              <a:rPr lang="en-US" dirty="0"/>
              <a:t> </a:t>
            </a:r>
            <a:r>
              <a:rPr lang="en-US" sz="1100" dirty="0"/>
              <a:t>(NASB95) [a]Lit </a:t>
            </a:r>
            <a:r>
              <a:rPr lang="en-US" sz="1100" i="1" dirty="0"/>
              <a:t>vomit</a:t>
            </a:r>
            <a:endParaRPr lang="en-NZ" sz="1100" dirty="0"/>
          </a:p>
          <a:p>
            <a:pPr lvl="2"/>
            <a:endParaRPr lang="en-NZ" sz="3400" dirty="0"/>
          </a:p>
        </p:txBody>
      </p:sp>
    </p:spTree>
    <p:extLst>
      <p:ext uri="{BB962C8B-B14F-4D97-AF65-F5344CB8AC3E}">
        <p14:creationId xmlns:p14="http://schemas.microsoft.com/office/powerpoint/2010/main" val="826599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6896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NZ" dirty="0"/>
              <a:t>Four things that God wants: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068961"/>
            <a:ext cx="9144000" cy="37890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42950" lvl="0" indent="-742950">
              <a:buFont typeface="+mj-lt"/>
              <a:buAutoNum type="arabicPeriod" startAt="3"/>
            </a:pPr>
            <a:r>
              <a:rPr lang="en-NZ" sz="4000" dirty="0"/>
              <a:t>Consistency</a:t>
            </a:r>
            <a:endParaRPr lang="en-NZ" sz="3200" dirty="0"/>
          </a:p>
          <a:p>
            <a:r>
              <a:rPr lang="en-US" sz="3200" dirty="0"/>
              <a:t>Rid yourself of doubts</a:t>
            </a:r>
          </a:p>
          <a:p>
            <a:r>
              <a:rPr lang="en-NZ" sz="3200" dirty="0"/>
              <a:t>Some burn ‘Hot and cold.’</a:t>
            </a:r>
            <a:endParaRPr lang="en-US" sz="3200" dirty="0"/>
          </a:p>
          <a:p>
            <a:r>
              <a:rPr lang="en-US" sz="3200" b="1" dirty="0"/>
              <a:t>James 1:6</a:t>
            </a:r>
            <a:r>
              <a:rPr lang="en-US" sz="3200" dirty="0"/>
              <a:t>—But he must ask in faith without any doubting, for the one who doubts is like the surf of the sea, driven and tossed by the wind.</a:t>
            </a:r>
            <a:r>
              <a:rPr lang="en-US" dirty="0"/>
              <a:t> </a:t>
            </a:r>
            <a:r>
              <a:rPr lang="en-NZ" sz="1400" dirty="0"/>
              <a:t>(NASB95)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68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885</TotalTime>
  <Words>1039</Words>
  <Application>Microsoft Office PowerPoint</Application>
  <PresentationFormat>On-screen Show (4:3)</PresentationFormat>
  <Paragraphs>101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Helvetica Neue</vt:lpstr>
      <vt:lpstr>Verdana</vt:lpstr>
      <vt:lpstr>Wingdings 2</vt:lpstr>
      <vt:lpstr>Aspect</vt:lpstr>
      <vt:lpstr>PowerPoint Presentation</vt:lpstr>
      <vt:lpstr>God at Work—Again</vt:lpstr>
      <vt:lpstr>Working with the end in mind…</vt:lpstr>
      <vt:lpstr>God’s will, God’s work, God’s purpose!</vt:lpstr>
      <vt:lpstr>Four things that God wants:</vt:lpstr>
      <vt:lpstr>Four things that God wants:</vt:lpstr>
      <vt:lpstr>Four things that God wants:</vt:lpstr>
      <vt:lpstr>Four things that God wants:</vt:lpstr>
      <vt:lpstr>Four things that God wants:</vt:lpstr>
      <vt:lpstr>Four things that God wants:</vt:lpstr>
      <vt:lpstr>Four things that God wants:</vt:lpstr>
      <vt:lpstr>Four things that God wants:</vt:lpstr>
      <vt:lpstr>If you want God to work in you</vt:lpstr>
      <vt:lpstr>If you want God to work in you</vt:lpstr>
      <vt:lpstr>Word of God</vt:lpstr>
      <vt:lpstr>Working in Faith, Hope &amp; Love</vt:lpstr>
      <vt:lpstr>Do not lose what you have worked for:</vt:lpstr>
      <vt:lpstr>Son appeared to destroy the devil’s work</vt:lpstr>
      <vt:lpstr>Sanctifying work of the Spirit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at Work</dc:title>
  <dc:creator>John</dc:creator>
  <cp:lastModifiedBy>Morningside Church of Christ</cp:lastModifiedBy>
  <cp:revision>27</cp:revision>
  <dcterms:created xsi:type="dcterms:W3CDTF">2015-05-09T09:58:04Z</dcterms:created>
  <dcterms:modified xsi:type="dcterms:W3CDTF">2020-06-06T22:41:21Z</dcterms:modified>
</cp:coreProperties>
</file>