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6" r:id="rId3"/>
    <p:sldId id="279" r:id="rId4"/>
    <p:sldId id="297" r:id="rId5"/>
    <p:sldId id="298" r:id="rId6"/>
    <p:sldId id="283" r:id="rId7"/>
    <p:sldId id="277" r:id="rId8"/>
    <p:sldId id="278" r:id="rId9"/>
    <p:sldId id="282" r:id="rId10"/>
    <p:sldId id="280" r:id="rId11"/>
    <p:sldId id="284" r:id="rId12"/>
    <p:sldId id="285" r:id="rId13"/>
    <p:sldId id="286" r:id="rId14"/>
    <p:sldId id="287" r:id="rId15"/>
    <p:sldId id="281" r:id="rId16"/>
    <p:sldId id="291" r:id="rId17"/>
    <p:sldId id="292" r:id="rId18"/>
    <p:sldId id="293" r:id="rId19"/>
    <p:sldId id="294" r:id="rId20"/>
    <p:sldId id="295" r:id="rId21"/>
    <p:sldId id="296" r:id="rId22"/>
    <p:sldId id="288" r:id="rId23"/>
    <p:sldId id="289" r:id="rId24"/>
    <p:sldId id="29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A32AB8-F126-4465-9EFA-90AF7C9CF1B3}" type="datetimeFigureOut">
              <a:rPr lang="en-NZ" smtClean="0"/>
              <a:t>21/06/2020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147415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32AB8-F126-4465-9EFA-90AF7C9CF1B3}" type="datetimeFigureOut">
              <a:rPr lang="en-NZ" smtClean="0"/>
              <a:t>21/06/2020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122817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32AB8-F126-4465-9EFA-90AF7C9CF1B3}" type="datetimeFigureOut">
              <a:rPr lang="en-NZ" smtClean="0"/>
              <a:t>21/06/2020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282289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32AB8-F126-4465-9EFA-90AF7C9CF1B3}" type="datetimeFigureOut">
              <a:rPr lang="en-NZ" smtClean="0"/>
              <a:t>21/06/2020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85939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32AB8-F126-4465-9EFA-90AF7C9CF1B3}" type="datetimeFigureOut">
              <a:rPr lang="en-NZ" smtClean="0"/>
              <a:t>21/06/2020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82245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32AB8-F126-4465-9EFA-90AF7C9CF1B3}" type="datetimeFigureOut">
              <a:rPr lang="en-NZ" smtClean="0"/>
              <a:t>21/06/2020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189748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A32AB8-F126-4465-9EFA-90AF7C9CF1B3}" type="datetimeFigureOut">
              <a:rPr lang="en-NZ" smtClean="0"/>
              <a:t>21/06/2020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15837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A32AB8-F126-4465-9EFA-90AF7C9CF1B3}" type="datetimeFigureOut">
              <a:rPr lang="en-NZ" smtClean="0"/>
              <a:t>21/06/2020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290777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32AB8-F126-4465-9EFA-90AF7C9CF1B3}" type="datetimeFigureOut">
              <a:rPr lang="en-NZ" smtClean="0"/>
              <a:t>21/06/2020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331528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A32AB8-F126-4465-9EFA-90AF7C9CF1B3}" type="datetimeFigureOut">
              <a:rPr lang="en-NZ" smtClean="0"/>
              <a:t>21/06/2020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325924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A32AB8-F126-4465-9EFA-90AF7C9CF1B3}" type="datetimeFigureOut">
              <a:rPr lang="en-NZ" smtClean="0"/>
              <a:t>21/06/2020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8670F38-70EC-412C-9CF5-26B472B660FB}" type="slidenum">
              <a:rPr lang="en-NZ" smtClean="0"/>
              <a:t>‹#›</a:t>
            </a:fld>
            <a:endParaRPr lang="en-NZ"/>
          </a:p>
        </p:txBody>
      </p:sp>
    </p:spTree>
    <p:extLst>
      <p:ext uri="{BB962C8B-B14F-4D97-AF65-F5344CB8AC3E}">
        <p14:creationId xmlns:p14="http://schemas.microsoft.com/office/powerpoint/2010/main" val="428188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32AB8-F126-4465-9EFA-90AF7C9CF1B3}" type="datetimeFigureOut">
              <a:rPr lang="en-NZ" smtClean="0"/>
              <a:t>21/06/2020</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70F38-70EC-412C-9CF5-26B472B660FB}" type="slidenum">
              <a:rPr lang="en-NZ" smtClean="0"/>
              <a:t>‹#›</a:t>
            </a:fld>
            <a:endParaRPr lang="en-NZ"/>
          </a:p>
        </p:txBody>
      </p:sp>
    </p:spTree>
    <p:extLst>
      <p:ext uri="{BB962C8B-B14F-4D97-AF65-F5344CB8AC3E}">
        <p14:creationId xmlns:p14="http://schemas.microsoft.com/office/powerpoint/2010/main" val="2954393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980728"/>
            <a:ext cx="9144000" cy="58772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 am Resolved!</a:t>
            </a:r>
            <a:r>
              <a:rPr lang="en-NZ" sz="3200" dirty="0"/>
              <a:t>”</a:t>
            </a:r>
            <a:endParaRPr lang="en-US" sz="3200" dirty="0"/>
          </a:p>
          <a:p>
            <a:endParaRPr lang="en-US" sz="3200" dirty="0"/>
          </a:p>
          <a:p>
            <a:r>
              <a:rPr lang="en-NZ" sz="3200" dirty="0"/>
              <a:t>John Staiger</a:t>
            </a:r>
          </a:p>
          <a:p>
            <a:endParaRPr lang="en-NZ" sz="3200" dirty="0"/>
          </a:p>
          <a:p>
            <a:r>
              <a:rPr lang="en-NZ" sz="3200" dirty="0"/>
              <a:t>Morningside Church of Christ </a:t>
            </a:r>
          </a:p>
          <a:p>
            <a:endParaRPr lang="en-NZ" sz="3200" dirty="0"/>
          </a:p>
          <a:p>
            <a:r>
              <a:rPr lang="en-NZ" sz="3200"/>
              <a:t>Sunday 21 </a:t>
            </a:r>
            <a:r>
              <a:rPr lang="en-NZ" sz="3200" dirty="0"/>
              <a:t>June 2020</a:t>
            </a:r>
          </a:p>
          <a:p>
            <a:endParaRPr lang="en-NZ" sz="3200" dirty="0"/>
          </a:p>
          <a:p>
            <a:r>
              <a:rPr lang="en-NZ" sz="3200" dirty="0"/>
              <a:t>AM Sermon</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799F-21A3-4B7A-BD19-E7763B9DDF4B}"/>
              </a:ext>
            </a:extLst>
          </p:cNvPr>
          <p:cNvSpPr>
            <a:spLocks noGrp="1"/>
          </p:cNvSpPr>
          <p:nvPr>
            <p:ph type="title"/>
          </p:nvPr>
        </p:nvSpPr>
        <p:spPr>
          <a:xfrm>
            <a:off x="0" y="4479236"/>
            <a:ext cx="7886700" cy="755373"/>
          </a:xfrm>
        </p:spPr>
        <p:txBody>
          <a:bodyPr>
            <a:noAutofit/>
          </a:bodyPr>
          <a:lstStyle/>
          <a:p>
            <a:r>
              <a:rPr lang="en-NZ" sz="5400" b="1" dirty="0"/>
              <a:t>Jesus</a:t>
            </a:r>
          </a:p>
        </p:txBody>
      </p:sp>
      <p:sp>
        <p:nvSpPr>
          <p:cNvPr id="3" name="Content Placeholder 2">
            <a:extLst>
              <a:ext uri="{FF2B5EF4-FFF2-40B4-BE49-F238E27FC236}">
                <a16:creationId xmlns:a16="http://schemas.microsoft.com/office/drawing/2014/main" id="{92BAFB69-DC40-4AF0-A1D5-7DECA5E6D4F2}"/>
              </a:ext>
            </a:extLst>
          </p:cNvPr>
          <p:cNvSpPr>
            <a:spLocks noGrp="1"/>
          </p:cNvSpPr>
          <p:nvPr>
            <p:ph sz="half" idx="1"/>
          </p:nvPr>
        </p:nvSpPr>
        <p:spPr>
          <a:xfrm>
            <a:off x="0" y="5125279"/>
            <a:ext cx="9144000" cy="1732721"/>
          </a:xfrm>
        </p:spPr>
        <p:txBody>
          <a:bodyPr>
            <a:noAutofit/>
          </a:bodyPr>
          <a:lstStyle/>
          <a:p>
            <a:r>
              <a:rPr lang="en-NZ" sz="4000" dirty="0"/>
              <a:t>Luke 9:51—</a:t>
            </a:r>
            <a:r>
              <a:rPr lang="en-NZ" sz="4000" b="1" baseline="30000" dirty="0"/>
              <a:t>51</a:t>
            </a:r>
            <a:r>
              <a:rPr lang="en-NZ" sz="4000" dirty="0"/>
              <a:t>When the days drew near for him to be taken up, he set his face to go to Jerusalem. (ESV)</a:t>
            </a:r>
          </a:p>
        </p:txBody>
      </p:sp>
      <p:pic>
        <p:nvPicPr>
          <p:cNvPr id="6146" name="Picture 2" descr="Luke 9: 51 – 62 – Page 4 – till Christ is formed">
            <a:extLst>
              <a:ext uri="{FF2B5EF4-FFF2-40B4-BE49-F238E27FC236}">
                <a16:creationId xmlns:a16="http://schemas.microsoft.com/office/drawing/2014/main" id="{C70F0CCC-FBA6-40EC-A605-6F0A21D20B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130" b="15555"/>
          <a:stretch/>
        </p:blipFill>
        <p:spPr bwMode="auto">
          <a:xfrm>
            <a:off x="0" y="0"/>
            <a:ext cx="9144000" cy="44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9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he Preacher and We - The Daily Outlook Afghanistan">
            <a:extLst>
              <a:ext uri="{FF2B5EF4-FFF2-40B4-BE49-F238E27FC236}">
                <a16:creationId xmlns:a16="http://schemas.microsoft.com/office/drawing/2014/main" id="{C34A9F9A-04FF-4F6F-9996-7F542A50D0D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6174"/>
          <a:stretch/>
        </p:blipFill>
        <p:spPr bwMode="auto">
          <a:xfrm>
            <a:off x="0" y="357818"/>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0492E58-B7D2-4452-A6C4-9570965DEA97}"/>
              </a:ext>
            </a:extLst>
          </p:cNvPr>
          <p:cNvSpPr>
            <a:spLocks noGrp="1"/>
          </p:cNvSpPr>
          <p:nvPr>
            <p:ph sz="half" idx="1"/>
          </p:nvPr>
        </p:nvSpPr>
        <p:spPr>
          <a:xfrm>
            <a:off x="0" y="3591339"/>
            <a:ext cx="8782046" cy="3266651"/>
          </a:xfrm>
        </p:spPr>
        <p:txBody>
          <a:bodyPr vert="horz" lIns="91440" tIns="45720" rIns="91440" bIns="45720" rtlCol="0" anchor="ctr">
            <a:normAutofit/>
          </a:bodyPr>
          <a:lstStyle/>
          <a:p>
            <a:r>
              <a:rPr lang="en-US" sz="4000" dirty="0"/>
              <a:t>1 Timothy 4:13-16—</a:t>
            </a:r>
            <a:r>
              <a:rPr lang="en-US" sz="4000" b="1" baseline="30000" dirty="0"/>
              <a:t>13 </a:t>
            </a:r>
            <a:r>
              <a:rPr lang="en-US" sz="4000" dirty="0"/>
              <a:t>Until I come, </a:t>
            </a:r>
            <a:r>
              <a:rPr lang="en-US" sz="4000" b="1" u="sng" dirty="0"/>
              <a:t>give attention </a:t>
            </a:r>
            <a:r>
              <a:rPr lang="en-US" sz="4000" dirty="0"/>
              <a:t>to the </a:t>
            </a:r>
            <a:r>
              <a:rPr lang="en-US" sz="4000" i="1" dirty="0"/>
              <a:t>public</a:t>
            </a:r>
            <a:r>
              <a:rPr lang="en-US" sz="4000" dirty="0"/>
              <a:t> reading </a:t>
            </a:r>
            <a:r>
              <a:rPr lang="en-US" sz="4000" i="1" dirty="0"/>
              <a:t>of Scripture</a:t>
            </a:r>
            <a:r>
              <a:rPr lang="en-US" sz="4000" dirty="0"/>
              <a:t>, to exhortation and teaching. </a:t>
            </a:r>
            <a:r>
              <a:rPr lang="en-US" sz="4000" b="1" baseline="30000" dirty="0"/>
              <a:t> </a:t>
            </a:r>
            <a:r>
              <a:rPr lang="en-US" sz="1600" dirty="0"/>
              <a:t>(NASB95)</a:t>
            </a:r>
          </a:p>
        </p:txBody>
      </p:sp>
      <p:sp>
        <p:nvSpPr>
          <p:cNvPr id="6" name="Title 1">
            <a:extLst>
              <a:ext uri="{FF2B5EF4-FFF2-40B4-BE49-F238E27FC236}">
                <a16:creationId xmlns:a16="http://schemas.microsoft.com/office/drawing/2014/main" id="{3A0480C2-8838-40AB-AB13-3C4A364BE782}"/>
              </a:ext>
            </a:extLst>
          </p:cNvPr>
          <p:cNvSpPr txBox="1">
            <a:spLocks/>
          </p:cNvSpPr>
          <p:nvPr/>
        </p:nvSpPr>
        <p:spPr>
          <a:xfrm>
            <a:off x="4770783" y="225288"/>
            <a:ext cx="3447112" cy="1120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t>Timothy</a:t>
            </a:r>
          </a:p>
        </p:txBody>
      </p:sp>
    </p:spTree>
    <p:extLst>
      <p:ext uri="{BB962C8B-B14F-4D97-AF65-F5344CB8AC3E}">
        <p14:creationId xmlns:p14="http://schemas.microsoft.com/office/powerpoint/2010/main" val="11358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he Preacher and We - The Daily Outlook Afghanistan">
            <a:extLst>
              <a:ext uri="{FF2B5EF4-FFF2-40B4-BE49-F238E27FC236}">
                <a16:creationId xmlns:a16="http://schemas.microsoft.com/office/drawing/2014/main" id="{C34A9F9A-04FF-4F6F-9996-7F542A50D0D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6174"/>
          <a:stretch/>
        </p:blipFill>
        <p:spPr bwMode="auto">
          <a:xfrm>
            <a:off x="0" y="357818"/>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0492E58-B7D2-4452-A6C4-9570965DEA97}"/>
              </a:ext>
            </a:extLst>
          </p:cNvPr>
          <p:cNvSpPr>
            <a:spLocks noGrp="1"/>
          </p:cNvSpPr>
          <p:nvPr>
            <p:ph sz="half" idx="1"/>
          </p:nvPr>
        </p:nvSpPr>
        <p:spPr>
          <a:xfrm>
            <a:off x="0" y="3591339"/>
            <a:ext cx="8782046" cy="3266651"/>
          </a:xfrm>
        </p:spPr>
        <p:txBody>
          <a:bodyPr vert="horz" lIns="91440" tIns="45720" rIns="91440" bIns="45720" rtlCol="0" anchor="ctr">
            <a:normAutofit/>
          </a:bodyPr>
          <a:lstStyle/>
          <a:p>
            <a:r>
              <a:rPr lang="en-US" sz="4000" dirty="0"/>
              <a:t>1 Timothy 4:13-16—</a:t>
            </a:r>
            <a:r>
              <a:rPr lang="en-US" sz="4000" b="1" baseline="30000" dirty="0"/>
              <a:t>14</a:t>
            </a:r>
            <a:r>
              <a:rPr lang="en-US" sz="4000" b="1" u="sng" dirty="0"/>
              <a:t>Do not neglect </a:t>
            </a:r>
            <a:r>
              <a:rPr lang="en-US" sz="4000" dirty="0"/>
              <a:t>the spiritual gift within you, </a:t>
            </a:r>
            <a:r>
              <a:rPr lang="en-US" sz="1600" dirty="0"/>
              <a:t>(NASB95)</a:t>
            </a:r>
          </a:p>
        </p:txBody>
      </p:sp>
      <p:sp>
        <p:nvSpPr>
          <p:cNvPr id="6" name="Title 1">
            <a:extLst>
              <a:ext uri="{FF2B5EF4-FFF2-40B4-BE49-F238E27FC236}">
                <a16:creationId xmlns:a16="http://schemas.microsoft.com/office/drawing/2014/main" id="{3A0480C2-8838-40AB-AB13-3C4A364BE782}"/>
              </a:ext>
            </a:extLst>
          </p:cNvPr>
          <p:cNvSpPr txBox="1">
            <a:spLocks/>
          </p:cNvSpPr>
          <p:nvPr/>
        </p:nvSpPr>
        <p:spPr>
          <a:xfrm>
            <a:off x="4770783" y="225288"/>
            <a:ext cx="3447112" cy="1120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t>Timothy</a:t>
            </a:r>
          </a:p>
        </p:txBody>
      </p:sp>
    </p:spTree>
    <p:extLst>
      <p:ext uri="{BB962C8B-B14F-4D97-AF65-F5344CB8AC3E}">
        <p14:creationId xmlns:p14="http://schemas.microsoft.com/office/powerpoint/2010/main" val="413469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he Preacher and We - The Daily Outlook Afghanistan">
            <a:extLst>
              <a:ext uri="{FF2B5EF4-FFF2-40B4-BE49-F238E27FC236}">
                <a16:creationId xmlns:a16="http://schemas.microsoft.com/office/drawing/2014/main" id="{C34A9F9A-04FF-4F6F-9996-7F542A50D0D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6174"/>
          <a:stretch/>
        </p:blipFill>
        <p:spPr bwMode="auto">
          <a:xfrm>
            <a:off x="0" y="357818"/>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0492E58-B7D2-4452-A6C4-9570965DEA97}"/>
              </a:ext>
            </a:extLst>
          </p:cNvPr>
          <p:cNvSpPr>
            <a:spLocks noGrp="1"/>
          </p:cNvSpPr>
          <p:nvPr>
            <p:ph sz="half" idx="1"/>
          </p:nvPr>
        </p:nvSpPr>
        <p:spPr>
          <a:xfrm>
            <a:off x="0" y="3591339"/>
            <a:ext cx="8782046" cy="3266651"/>
          </a:xfrm>
        </p:spPr>
        <p:txBody>
          <a:bodyPr vert="horz" lIns="91440" tIns="45720" rIns="91440" bIns="45720" rtlCol="0" anchor="ctr">
            <a:normAutofit/>
          </a:bodyPr>
          <a:lstStyle/>
          <a:p>
            <a:r>
              <a:rPr lang="en-US" sz="4000" dirty="0"/>
              <a:t>1 Timothy 4:13-16—</a:t>
            </a:r>
            <a:r>
              <a:rPr lang="en-US" sz="4000" b="1" baseline="30000" dirty="0"/>
              <a:t>5</a:t>
            </a:r>
            <a:r>
              <a:rPr lang="en-US" sz="4000" dirty="0"/>
              <a:t>Take pains with these things; </a:t>
            </a:r>
            <a:r>
              <a:rPr lang="en-US" sz="4000" b="1" u="sng" dirty="0"/>
              <a:t>be </a:t>
            </a:r>
            <a:r>
              <a:rPr lang="en-US" sz="4000" b="1" i="1" u="sng" dirty="0"/>
              <a:t>absorbed</a:t>
            </a:r>
            <a:r>
              <a:rPr lang="en-US" sz="4000" b="1" u="sng" dirty="0"/>
              <a:t> in them</a:t>
            </a:r>
            <a:r>
              <a:rPr lang="en-US" sz="4000" dirty="0"/>
              <a:t>, so that your progress will be evident to all. </a:t>
            </a:r>
            <a:r>
              <a:rPr lang="en-US" sz="1600" dirty="0"/>
              <a:t>(NASB95)</a:t>
            </a:r>
          </a:p>
        </p:txBody>
      </p:sp>
      <p:sp>
        <p:nvSpPr>
          <p:cNvPr id="6" name="Title 1">
            <a:extLst>
              <a:ext uri="{FF2B5EF4-FFF2-40B4-BE49-F238E27FC236}">
                <a16:creationId xmlns:a16="http://schemas.microsoft.com/office/drawing/2014/main" id="{3A0480C2-8838-40AB-AB13-3C4A364BE782}"/>
              </a:ext>
            </a:extLst>
          </p:cNvPr>
          <p:cNvSpPr txBox="1">
            <a:spLocks/>
          </p:cNvSpPr>
          <p:nvPr/>
        </p:nvSpPr>
        <p:spPr>
          <a:xfrm>
            <a:off x="4770783" y="225288"/>
            <a:ext cx="3447112" cy="1120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t>Timothy</a:t>
            </a:r>
          </a:p>
        </p:txBody>
      </p:sp>
    </p:spTree>
    <p:extLst>
      <p:ext uri="{BB962C8B-B14F-4D97-AF65-F5344CB8AC3E}">
        <p14:creationId xmlns:p14="http://schemas.microsoft.com/office/powerpoint/2010/main" val="342198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he Preacher and We - The Daily Outlook Afghanistan">
            <a:extLst>
              <a:ext uri="{FF2B5EF4-FFF2-40B4-BE49-F238E27FC236}">
                <a16:creationId xmlns:a16="http://schemas.microsoft.com/office/drawing/2014/main" id="{C34A9F9A-04FF-4F6F-9996-7F542A50D0D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6174"/>
          <a:stretch/>
        </p:blipFill>
        <p:spPr bwMode="auto">
          <a:xfrm>
            <a:off x="0" y="357818"/>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0492E58-B7D2-4452-A6C4-9570965DEA97}"/>
              </a:ext>
            </a:extLst>
          </p:cNvPr>
          <p:cNvSpPr>
            <a:spLocks noGrp="1"/>
          </p:cNvSpPr>
          <p:nvPr>
            <p:ph sz="half" idx="1"/>
          </p:nvPr>
        </p:nvSpPr>
        <p:spPr>
          <a:xfrm>
            <a:off x="0" y="3591339"/>
            <a:ext cx="9144000" cy="3266651"/>
          </a:xfrm>
        </p:spPr>
        <p:txBody>
          <a:bodyPr vert="horz" lIns="91440" tIns="45720" rIns="91440" bIns="45720" rtlCol="0" anchor="ctr">
            <a:normAutofit/>
          </a:bodyPr>
          <a:lstStyle/>
          <a:p>
            <a:r>
              <a:rPr lang="en-US" sz="4000" dirty="0"/>
              <a:t>1 Timothy 4:13-16—</a:t>
            </a:r>
            <a:r>
              <a:rPr lang="en-US" sz="4000" b="1" baseline="30000" dirty="0"/>
              <a:t>16</a:t>
            </a:r>
            <a:r>
              <a:rPr lang="en-US" sz="4000" b="1" u="sng" dirty="0"/>
              <a:t>Pay close attention </a:t>
            </a:r>
            <a:r>
              <a:rPr lang="en-US" sz="4000" dirty="0"/>
              <a:t>to yourself and to your teaching; </a:t>
            </a:r>
            <a:r>
              <a:rPr lang="en-US" sz="4000" b="1" u="sng" dirty="0"/>
              <a:t>persevere</a:t>
            </a:r>
            <a:r>
              <a:rPr lang="en-US" sz="4000" dirty="0"/>
              <a:t> in these things, for as you do this you will ensure salvation both for yourself and for those who hear you. </a:t>
            </a:r>
            <a:r>
              <a:rPr lang="en-US" sz="1600" dirty="0"/>
              <a:t>(NASB95)</a:t>
            </a:r>
          </a:p>
        </p:txBody>
      </p:sp>
      <p:sp>
        <p:nvSpPr>
          <p:cNvPr id="6" name="Title 1">
            <a:extLst>
              <a:ext uri="{FF2B5EF4-FFF2-40B4-BE49-F238E27FC236}">
                <a16:creationId xmlns:a16="http://schemas.microsoft.com/office/drawing/2014/main" id="{3A0480C2-8838-40AB-AB13-3C4A364BE782}"/>
              </a:ext>
            </a:extLst>
          </p:cNvPr>
          <p:cNvSpPr txBox="1">
            <a:spLocks/>
          </p:cNvSpPr>
          <p:nvPr/>
        </p:nvSpPr>
        <p:spPr>
          <a:xfrm>
            <a:off x="4770783" y="225288"/>
            <a:ext cx="3447112" cy="1120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t>Timothy</a:t>
            </a:r>
          </a:p>
        </p:txBody>
      </p:sp>
    </p:spTree>
    <p:extLst>
      <p:ext uri="{BB962C8B-B14F-4D97-AF65-F5344CB8AC3E}">
        <p14:creationId xmlns:p14="http://schemas.microsoft.com/office/powerpoint/2010/main" val="205421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927799F-21A3-4B7A-BD19-E7763B9DDF4B}"/>
              </a:ext>
            </a:extLst>
          </p:cNvPr>
          <p:cNvSpPr>
            <a:spLocks noGrp="1"/>
          </p:cNvSpPr>
          <p:nvPr>
            <p:ph type="title"/>
          </p:nvPr>
        </p:nvSpPr>
        <p:spPr>
          <a:xfrm>
            <a:off x="480059" y="2053641"/>
            <a:ext cx="2751871" cy="2760098"/>
          </a:xfrm>
        </p:spPr>
        <p:txBody>
          <a:bodyPr vert="horz" lIns="91440" tIns="45720" rIns="91440" bIns="45720" rtlCol="0" anchor="ctr">
            <a:noAutofit/>
          </a:bodyPr>
          <a:lstStyle/>
          <a:p>
            <a:r>
              <a:rPr lang="en-US" sz="8000" kern="1200" dirty="0">
                <a:solidFill>
                  <a:srgbClr val="FFFFFF"/>
                </a:solidFill>
                <a:latin typeface="+mj-lt"/>
                <a:ea typeface="+mj-ea"/>
                <a:cs typeface="+mj-cs"/>
              </a:rPr>
              <a:t>You and Me</a:t>
            </a:r>
          </a:p>
        </p:txBody>
      </p:sp>
      <p:sp>
        <p:nvSpPr>
          <p:cNvPr id="3" name="Content Placeholder 2">
            <a:extLst>
              <a:ext uri="{FF2B5EF4-FFF2-40B4-BE49-F238E27FC236}">
                <a16:creationId xmlns:a16="http://schemas.microsoft.com/office/drawing/2014/main" id="{92BAFB69-DC40-4AF0-A1D5-7DECA5E6D4F2}"/>
              </a:ext>
            </a:extLst>
          </p:cNvPr>
          <p:cNvSpPr>
            <a:spLocks noGrp="1"/>
          </p:cNvSpPr>
          <p:nvPr>
            <p:ph sz="half" idx="1"/>
          </p:nvPr>
        </p:nvSpPr>
        <p:spPr>
          <a:xfrm>
            <a:off x="4567930" y="801866"/>
            <a:ext cx="3979563" cy="5230634"/>
          </a:xfrm>
        </p:spPr>
        <p:txBody>
          <a:bodyPr vert="horz" lIns="91440" tIns="45720" rIns="91440" bIns="45720" rtlCol="0" anchor="ctr">
            <a:normAutofit/>
          </a:bodyPr>
          <a:lstStyle/>
          <a:p>
            <a:pPr marL="514350"/>
            <a:r>
              <a:rPr lang="en-US" sz="4000" dirty="0">
                <a:solidFill>
                  <a:srgbClr val="000000"/>
                </a:solidFill>
              </a:rPr>
              <a:t>Proverbs 16:1—</a:t>
            </a:r>
          </a:p>
          <a:p>
            <a:pPr marL="285750" indent="0">
              <a:buNone/>
            </a:pPr>
            <a:r>
              <a:rPr lang="en-US" sz="4000" dirty="0">
                <a:solidFill>
                  <a:srgbClr val="000000"/>
                </a:solidFill>
              </a:rPr>
              <a:t>Commit your work to the </a:t>
            </a:r>
            <a:r>
              <a:rPr lang="en-US" sz="4000" cap="small" dirty="0">
                <a:solidFill>
                  <a:srgbClr val="000000"/>
                </a:solidFill>
              </a:rPr>
              <a:t>Lord</a:t>
            </a:r>
            <a:r>
              <a:rPr lang="en-US" sz="4000" dirty="0">
                <a:solidFill>
                  <a:srgbClr val="000000"/>
                </a:solidFill>
              </a:rPr>
              <a:t>,</a:t>
            </a:r>
            <a:br>
              <a:rPr lang="en-US" sz="4000" dirty="0">
                <a:solidFill>
                  <a:srgbClr val="000000"/>
                </a:solidFill>
              </a:rPr>
            </a:br>
            <a:r>
              <a:rPr lang="en-US" sz="4000" dirty="0">
                <a:solidFill>
                  <a:srgbClr val="000000"/>
                </a:solidFill>
              </a:rPr>
              <a:t>    and your plans will be established. </a:t>
            </a:r>
            <a:r>
              <a:rPr lang="en-US" sz="1500" dirty="0">
                <a:solidFill>
                  <a:srgbClr val="000000"/>
                </a:solidFill>
              </a:rPr>
              <a:t>(ESV)</a:t>
            </a:r>
          </a:p>
        </p:txBody>
      </p:sp>
    </p:spTree>
    <p:extLst>
      <p:ext uri="{BB962C8B-B14F-4D97-AF65-F5344CB8AC3E}">
        <p14:creationId xmlns:p14="http://schemas.microsoft.com/office/powerpoint/2010/main" val="50530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927799F-21A3-4B7A-BD19-E7763B9DDF4B}"/>
              </a:ext>
            </a:extLst>
          </p:cNvPr>
          <p:cNvSpPr>
            <a:spLocks noGrp="1"/>
          </p:cNvSpPr>
          <p:nvPr>
            <p:ph type="title"/>
          </p:nvPr>
        </p:nvSpPr>
        <p:spPr>
          <a:xfrm>
            <a:off x="480059" y="2053641"/>
            <a:ext cx="2751871" cy="2760098"/>
          </a:xfrm>
        </p:spPr>
        <p:txBody>
          <a:bodyPr vert="horz" lIns="91440" tIns="45720" rIns="91440" bIns="45720" rtlCol="0" anchor="ctr">
            <a:noAutofit/>
          </a:bodyPr>
          <a:lstStyle/>
          <a:p>
            <a:r>
              <a:rPr lang="en-US" sz="8000" kern="1200" dirty="0">
                <a:solidFill>
                  <a:srgbClr val="FFFFFF"/>
                </a:solidFill>
                <a:latin typeface="+mj-lt"/>
                <a:ea typeface="+mj-ea"/>
                <a:cs typeface="+mj-cs"/>
              </a:rPr>
              <a:t>You and Me</a:t>
            </a:r>
          </a:p>
        </p:txBody>
      </p:sp>
      <p:sp>
        <p:nvSpPr>
          <p:cNvPr id="3" name="Content Placeholder 2">
            <a:extLst>
              <a:ext uri="{FF2B5EF4-FFF2-40B4-BE49-F238E27FC236}">
                <a16:creationId xmlns:a16="http://schemas.microsoft.com/office/drawing/2014/main" id="{92BAFB69-DC40-4AF0-A1D5-7DECA5E6D4F2}"/>
              </a:ext>
            </a:extLst>
          </p:cNvPr>
          <p:cNvSpPr>
            <a:spLocks noGrp="1"/>
          </p:cNvSpPr>
          <p:nvPr>
            <p:ph sz="half" idx="1"/>
          </p:nvPr>
        </p:nvSpPr>
        <p:spPr>
          <a:xfrm>
            <a:off x="3711989" y="801865"/>
            <a:ext cx="5113959" cy="5773105"/>
          </a:xfrm>
        </p:spPr>
        <p:txBody>
          <a:bodyPr vert="horz" lIns="91440" tIns="45720" rIns="91440" bIns="45720" rtlCol="0" anchor="ctr">
            <a:noAutofit/>
          </a:bodyPr>
          <a:lstStyle/>
          <a:p>
            <a:pPr marL="514350"/>
            <a:r>
              <a:rPr lang="en-US" sz="4000" dirty="0">
                <a:solidFill>
                  <a:srgbClr val="000000"/>
                </a:solidFill>
              </a:rPr>
              <a:t>Always mean: “Lord willing.” </a:t>
            </a:r>
          </a:p>
          <a:p>
            <a:r>
              <a:rPr lang="en-NZ" dirty="0"/>
              <a:t>James 4:15—Instead, </a:t>
            </a:r>
            <a:r>
              <a:rPr lang="en-NZ" i="1" dirty="0"/>
              <a:t>you ought</a:t>
            </a:r>
            <a:r>
              <a:rPr lang="en-NZ" dirty="0"/>
              <a:t> to say, “If the Lord wills, we will live and also do this or that.” (NASB95)</a:t>
            </a:r>
            <a:endParaRPr lang="en-US" sz="4000" dirty="0">
              <a:solidFill>
                <a:srgbClr val="000000"/>
              </a:solidFill>
            </a:endParaRPr>
          </a:p>
          <a:p>
            <a:pPr marL="514350"/>
            <a:r>
              <a:rPr lang="en-US" sz="4000" dirty="0">
                <a:solidFill>
                  <a:srgbClr val="000000"/>
                </a:solidFill>
              </a:rPr>
              <a:t>Are we afraid to say it lest we doubt God’s good intentions?</a:t>
            </a:r>
          </a:p>
          <a:p>
            <a:pPr marL="514350"/>
            <a:r>
              <a:rPr lang="en-US" sz="4000" dirty="0">
                <a:solidFill>
                  <a:srgbClr val="000000"/>
                </a:solidFill>
              </a:rPr>
              <a:t>He is always Faithful!</a:t>
            </a:r>
          </a:p>
        </p:txBody>
      </p:sp>
    </p:spTree>
    <p:extLst>
      <p:ext uri="{BB962C8B-B14F-4D97-AF65-F5344CB8AC3E}">
        <p14:creationId xmlns:p14="http://schemas.microsoft.com/office/powerpoint/2010/main" val="115892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927799F-21A3-4B7A-BD19-E7763B9DDF4B}"/>
              </a:ext>
            </a:extLst>
          </p:cNvPr>
          <p:cNvSpPr>
            <a:spLocks noGrp="1"/>
          </p:cNvSpPr>
          <p:nvPr>
            <p:ph type="title"/>
          </p:nvPr>
        </p:nvSpPr>
        <p:spPr>
          <a:xfrm>
            <a:off x="480059" y="2053641"/>
            <a:ext cx="2751871" cy="2760098"/>
          </a:xfrm>
        </p:spPr>
        <p:txBody>
          <a:bodyPr vert="horz" lIns="91440" tIns="45720" rIns="91440" bIns="45720" rtlCol="0" anchor="ctr">
            <a:noAutofit/>
          </a:bodyPr>
          <a:lstStyle/>
          <a:p>
            <a:r>
              <a:rPr lang="en-US" sz="8000" kern="1200" dirty="0">
                <a:solidFill>
                  <a:srgbClr val="FFFFFF"/>
                </a:solidFill>
                <a:latin typeface="+mj-lt"/>
                <a:ea typeface="+mj-ea"/>
                <a:cs typeface="+mj-cs"/>
              </a:rPr>
              <a:t>You and Me</a:t>
            </a:r>
          </a:p>
        </p:txBody>
      </p:sp>
      <p:sp>
        <p:nvSpPr>
          <p:cNvPr id="3" name="Content Placeholder 2">
            <a:extLst>
              <a:ext uri="{FF2B5EF4-FFF2-40B4-BE49-F238E27FC236}">
                <a16:creationId xmlns:a16="http://schemas.microsoft.com/office/drawing/2014/main" id="{92BAFB69-DC40-4AF0-A1D5-7DECA5E6D4F2}"/>
              </a:ext>
            </a:extLst>
          </p:cNvPr>
          <p:cNvSpPr>
            <a:spLocks noGrp="1"/>
          </p:cNvSpPr>
          <p:nvPr>
            <p:ph sz="half" idx="1"/>
          </p:nvPr>
        </p:nvSpPr>
        <p:spPr>
          <a:xfrm>
            <a:off x="4567930" y="801866"/>
            <a:ext cx="3979563" cy="5230634"/>
          </a:xfrm>
        </p:spPr>
        <p:txBody>
          <a:bodyPr vert="horz" lIns="91440" tIns="45720" rIns="91440" bIns="45720" rtlCol="0" anchor="ctr">
            <a:normAutofit/>
          </a:bodyPr>
          <a:lstStyle/>
          <a:p>
            <a:pPr marL="514350"/>
            <a:r>
              <a:rPr lang="en-US" sz="4000" dirty="0">
                <a:solidFill>
                  <a:srgbClr val="000000"/>
                </a:solidFill>
              </a:rPr>
              <a:t>Resolving is ultimately about determining to do the right thing. </a:t>
            </a:r>
          </a:p>
        </p:txBody>
      </p:sp>
    </p:spTree>
    <p:extLst>
      <p:ext uri="{BB962C8B-B14F-4D97-AF65-F5344CB8AC3E}">
        <p14:creationId xmlns:p14="http://schemas.microsoft.com/office/powerpoint/2010/main" val="11288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927799F-21A3-4B7A-BD19-E7763B9DDF4B}"/>
              </a:ext>
            </a:extLst>
          </p:cNvPr>
          <p:cNvSpPr>
            <a:spLocks noGrp="1"/>
          </p:cNvSpPr>
          <p:nvPr>
            <p:ph type="title"/>
          </p:nvPr>
        </p:nvSpPr>
        <p:spPr>
          <a:xfrm>
            <a:off x="480059" y="2053641"/>
            <a:ext cx="2751871" cy="2760098"/>
          </a:xfrm>
        </p:spPr>
        <p:txBody>
          <a:bodyPr vert="horz" lIns="91440" tIns="45720" rIns="91440" bIns="45720" rtlCol="0" anchor="ctr">
            <a:noAutofit/>
          </a:bodyPr>
          <a:lstStyle/>
          <a:p>
            <a:r>
              <a:rPr lang="en-US" sz="8000" kern="1200" dirty="0">
                <a:solidFill>
                  <a:srgbClr val="FFFFFF"/>
                </a:solidFill>
                <a:latin typeface="+mj-lt"/>
                <a:ea typeface="+mj-ea"/>
                <a:cs typeface="+mj-cs"/>
              </a:rPr>
              <a:t>You and Me</a:t>
            </a:r>
          </a:p>
        </p:txBody>
      </p:sp>
      <p:sp>
        <p:nvSpPr>
          <p:cNvPr id="3" name="Content Placeholder 2">
            <a:extLst>
              <a:ext uri="{FF2B5EF4-FFF2-40B4-BE49-F238E27FC236}">
                <a16:creationId xmlns:a16="http://schemas.microsoft.com/office/drawing/2014/main" id="{92BAFB69-DC40-4AF0-A1D5-7DECA5E6D4F2}"/>
              </a:ext>
            </a:extLst>
          </p:cNvPr>
          <p:cNvSpPr>
            <a:spLocks noGrp="1"/>
          </p:cNvSpPr>
          <p:nvPr>
            <p:ph sz="half" idx="1"/>
          </p:nvPr>
        </p:nvSpPr>
        <p:spPr>
          <a:xfrm>
            <a:off x="4567930" y="801866"/>
            <a:ext cx="3979563" cy="5230634"/>
          </a:xfrm>
        </p:spPr>
        <p:txBody>
          <a:bodyPr vert="horz" lIns="91440" tIns="45720" rIns="91440" bIns="45720" rtlCol="0" anchor="ctr">
            <a:normAutofit/>
          </a:bodyPr>
          <a:lstStyle/>
          <a:p>
            <a:pPr marL="514350"/>
            <a:r>
              <a:rPr lang="en-US" sz="4000" dirty="0">
                <a:solidFill>
                  <a:srgbClr val="000000"/>
                </a:solidFill>
              </a:rPr>
              <a:t>The Christian focuses and refocuses</a:t>
            </a:r>
          </a:p>
        </p:txBody>
      </p:sp>
    </p:spTree>
    <p:extLst>
      <p:ext uri="{BB962C8B-B14F-4D97-AF65-F5344CB8AC3E}">
        <p14:creationId xmlns:p14="http://schemas.microsoft.com/office/powerpoint/2010/main" val="187565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927799F-21A3-4B7A-BD19-E7763B9DDF4B}"/>
              </a:ext>
            </a:extLst>
          </p:cNvPr>
          <p:cNvSpPr>
            <a:spLocks noGrp="1"/>
          </p:cNvSpPr>
          <p:nvPr>
            <p:ph type="title"/>
          </p:nvPr>
        </p:nvSpPr>
        <p:spPr>
          <a:xfrm>
            <a:off x="480059" y="2053641"/>
            <a:ext cx="2751871" cy="2760098"/>
          </a:xfrm>
        </p:spPr>
        <p:txBody>
          <a:bodyPr vert="horz" lIns="91440" tIns="45720" rIns="91440" bIns="45720" rtlCol="0" anchor="ctr">
            <a:noAutofit/>
          </a:bodyPr>
          <a:lstStyle/>
          <a:p>
            <a:r>
              <a:rPr lang="en-US" sz="8000" kern="1200" dirty="0">
                <a:solidFill>
                  <a:srgbClr val="FFFFFF"/>
                </a:solidFill>
                <a:latin typeface="+mj-lt"/>
                <a:ea typeface="+mj-ea"/>
                <a:cs typeface="+mj-cs"/>
              </a:rPr>
              <a:t>You and Me</a:t>
            </a:r>
          </a:p>
        </p:txBody>
      </p:sp>
      <p:sp>
        <p:nvSpPr>
          <p:cNvPr id="3" name="Content Placeholder 2">
            <a:extLst>
              <a:ext uri="{FF2B5EF4-FFF2-40B4-BE49-F238E27FC236}">
                <a16:creationId xmlns:a16="http://schemas.microsoft.com/office/drawing/2014/main" id="{92BAFB69-DC40-4AF0-A1D5-7DECA5E6D4F2}"/>
              </a:ext>
            </a:extLst>
          </p:cNvPr>
          <p:cNvSpPr>
            <a:spLocks noGrp="1"/>
          </p:cNvSpPr>
          <p:nvPr>
            <p:ph sz="half" idx="1"/>
          </p:nvPr>
        </p:nvSpPr>
        <p:spPr>
          <a:xfrm>
            <a:off x="4567930" y="801866"/>
            <a:ext cx="3979563" cy="5230634"/>
          </a:xfrm>
        </p:spPr>
        <p:txBody>
          <a:bodyPr vert="horz" lIns="91440" tIns="45720" rIns="91440" bIns="45720" rtlCol="0" anchor="ctr">
            <a:normAutofit/>
          </a:bodyPr>
          <a:lstStyle/>
          <a:p>
            <a:pPr marL="514350"/>
            <a:r>
              <a:rPr lang="en-US" sz="4000" dirty="0">
                <a:solidFill>
                  <a:srgbClr val="000000"/>
                </a:solidFill>
              </a:rPr>
              <a:t>Constant honouring of God</a:t>
            </a:r>
          </a:p>
        </p:txBody>
      </p:sp>
    </p:spTree>
    <p:extLst>
      <p:ext uri="{BB962C8B-B14F-4D97-AF65-F5344CB8AC3E}">
        <p14:creationId xmlns:p14="http://schemas.microsoft.com/office/powerpoint/2010/main" val="1937616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1A0F-4190-40D7-A485-CA6EA441CCE9}"/>
              </a:ext>
            </a:extLst>
          </p:cNvPr>
          <p:cNvSpPr>
            <a:spLocks noGrp="1"/>
          </p:cNvSpPr>
          <p:nvPr>
            <p:ph type="ctrTitle"/>
          </p:nvPr>
        </p:nvSpPr>
        <p:spPr>
          <a:xfrm>
            <a:off x="0" y="2235200"/>
            <a:ext cx="9144000" cy="2387600"/>
          </a:xfrm>
        </p:spPr>
        <p:style>
          <a:lnRef idx="2">
            <a:schemeClr val="dk1">
              <a:shade val="50000"/>
            </a:schemeClr>
          </a:lnRef>
          <a:fillRef idx="1">
            <a:schemeClr val="dk1"/>
          </a:fillRef>
          <a:effectRef idx="0">
            <a:schemeClr val="dk1"/>
          </a:effectRef>
          <a:fontRef idx="minor">
            <a:schemeClr val="lt1"/>
          </a:fontRef>
        </p:style>
        <p:txBody>
          <a:bodyPr/>
          <a:lstStyle/>
          <a:p>
            <a:r>
              <a:rPr lang="en-US" dirty="0"/>
              <a:t>I am Resolved!</a:t>
            </a:r>
            <a:endParaRPr lang="en-NZ" dirty="0"/>
          </a:p>
        </p:txBody>
      </p:sp>
    </p:spTree>
    <p:extLst>
      <p:ext uri="{BB962C8B-B14F-4D97-AF65-F5344CB8AC3E}">
        <p14:creationId xmlns:p14="http://schemas.microsoft.com/office/powerpoint/2010/main" val="352096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927799F-21A3-4B7A-BD19-E7763B9DDF4B}"/>
              </a:ext>
            </a:extLst>
          </p:cNvPr>
          <p:cNvSpPr>
            <a:spLocks noGrp="1"/>
          </p:cNvSpPr>
          <p:nvPr>
            <p:ph type="title"/>
          </p:nvPr>
        </p:nvSpPr>
        <p:spPr>
          <a:xfrm>
            <a:off x="480059" y="2053641"/>
            <a:ext cx="2751871" cy="2760098"/>
          </a:xfrm>
        </p:spPr>
        <p:txBody>
          <a:bodyPr vert="horz" lIns="91440" tIns="45720" rIns="91440" bIns="45720" rtlCol="0" anchor="ctr">
            <a:noAutofit/>
          </a:bodyPr>
          <a:lstStyle/>
          <a:p>
            <a:r>
              <a:rPr lang="en-US" sz="8000" kern="1200" dirty="0">
                <a:solidFill>
                  <a:srgbClr val="FFFFFF"/>
                </a:solidFill>
                <a:latin typeface="+mj-lt"/>
                <a:ea typeface="+mj-ea"/>
                <a:cs typeface="+mj-cs"/>
              </a:rPr>
              <a:t>You and Me</a:t>
            </a:r>
          </a:p>
        </p:txBody>
      </p:sp>
      <p:sp>
        <p:nvSpPr>
          <p:cNvPr id="3" name="Content Placeholder 2">
            <a:extLst>
              <a:ext uri="{FF2B5EF4-FFF2-40B4-BE49-F238E27FC236}">
                <a16:creationId xmlns:a16="http://schemas.microsoft.com/office/drawing/2014/main" id="{92BAFB69-DC40-4AF0-A1D5-7DECA5E6D4F2}"/>
              </a:ext>
            </a:extLst>
          </p:cNvPr>
          <p:cNvSpPr>
            <a:spLocks noGrp="1"/>
          </p:cNvSpPr>
          <p:nvPr>
            <p:ph sz="half" idx="1"/>
          </p:nvPr>
        </p:nvSpPr>
        <p:spPr>
          <a:xfrm>
            <a:off x="3816626" y="384313"/>
            <a:ext cx="4969565" cy="6069495"/>
          </a:xfrm>
        </p:spPr>
        <p:txBody>
          <a:bodyPr vert="horz" lIns="91440" tIns="45720" rIns="91440" bIns="45720" rtlCol="0" anchor="ctr">
            <a:noAutofit/>
          </a:bodyPr>
          <a:lstStyle/>
          <a:p>
            <a:pPr marL="514350"/>
            <a:r>
              <a:rPr lang="en-US" sz="3200" dirty="0">
                <a:solidFill>
                  <a:srgbClr val="000000"/>
                </a:solidFill>
              </a:rPr>
              <a:t>Secret resolve to do our own thing does not go unnoticed by God</a:t>
            </a:r>
          </a:p>
          <a:p>
            <a:pPr marL="514350"/>
            <a:r>
              <a:rPr lang="en-US" sz="3200" dirty="0">
                <a:solidFill>
                  <a:srgbClr val="000000"/>
                </a:solidFill>
              </a:rPr>
              <a:t> </a:t>
            </a:r>
            <a:r>
              <a:rPr lang="en-US" sz="3200" i="1" dirty="0">
                <a:solidFill>
                  <a:srgbClr val="000000"/>
                </a:solidFill>
              </a:rPr>
              <a:t>A son honours his father, and a servant his master. If then I am the Father, where is My honour? And if I am a Master, where is My reverence? </a:t>
            </a:r>
            <a:r>
              <a:rPr lang="en-US" sz="3200" dirty="0">
                <a:solidFill>
                  <a:srgbClr val="000000"/>
                </a:solidFill>
              </a:rPr>
              <a:t>(Malachi 1:6)</a:t>
            </a:r>
          </a:p>
        </p:txBody>
      </p:sp>
    </p:spTree>
    <p:extLst>
      <p:ext uri="{BB962C8B-B14F-4D97-AF65-F5344CB8AC3E}">
        <p14:creationId xmlns:p14="http://schemas.microsoft.com/office/powerpoint/2010/main" val="128081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927799F-21A3-4B7A-BD19-E7763B9DDF4B}"/>
              </a:ext>
            </a:extLst>
          </p:cNvPr>
          <p:cNvSpPr>
            <a:spLocks noGrp="1"/>
          </p:cNvSpPr>
          <p:nvPr>
            <p:ph type="title"/>
          </p:nvPr>
        </p:nvSpPr>
        <p:spPr>
          <a:xfrm>
            <a:off x="480059" y="2053641"/>
            <a:ext cx="2751871" cy="2760098"/>
          </a:xfrm>
        </p:spPr>
        <p:txBody>
          <a:bodyPr vert="horz" lIns="91440" tIns="45720" rIns="91440" bIns="45720" rtlCol="0" anchor="ctr">
            <a:noAutofit/>
          </a:bodyPr>
          <a:lstStyle/>
          <a:p>
            <a:r>
              <a:rPr lang="en-US" sz="8000" kern="1200" dirty="0">
                <a:solidFill>
                  <a:srgbClr val="FFFFFF"/>
                </a:solidFill>
                <a:latin typeface="+mj-lt"/>
                <a:ea typeface="+mj-ea"/>
                <a:cs typeface="+mj-cs"/>
              </a:rPr>
              <a:t>You and Me</a:t>
            </a:r>
          </a:p>
        </p:txBody>
      </p:sp>
      <p:sp>
        <p:nvSpPr>
          <p:cNvPr id="3" name="Content Placeholder 2">
            <a:extLst>
              <a:ext uri="{FF2B5EF4-FFF2-40B4-BE49-F238E27FC236}">
                <a16:creationId xmlns:a16="http://schemas.microsoft.com/office/drawing/2014/main" id="{92BAFB69-DC40-4AF0-A1D5-7DECA5E6D4F2}"/>
              </a:ext>
            </a:extLst>
          </p:cNvPr>
          <p:cNvSpPr>
            <a:spLocks noGrp="1"/>
          </p:cNvSpPr>
          <p:nvPr>
            <p:ph sz="half" idx="1"/>
          </p:nvPr>
        </p:nvSpPr>
        <p:spPr>
          <a:xfrm>
            <a:off x="3711990" y="410817"/>
            <a:ext cx="5113958" cy="6175513"/>
          </a:xfrm>
        </p:spPr>
        <p:txBody>
          <a:bodyPr vert="horz" lIns="91440" tIns="45720" rIns="91440" bIns="45720" rtlCol="0" anchor="ctr">
            <a:normAutofit/>
          </a:bodyPr>
          <a:lstStyle/>
          <a:p>
            <a:pPr marL="514350"/>
            <a:r>
              <a:rPr lang="en-US" dirty="0">
                <a:solidFill>
                  <a:srgbClr val="000000"/>
                </a:solidFill>
              </a:rPr>
              <a:t>There’s no shortage of things to pray for: </a:t>
            </a:r>
          </a:p>
          <a:p>
            <a:pPr marL="514350"/>
            <a:r>
              <a:rPr lang="en-US" dirty="0">
                <a:solidFill>
                  <a:srgbClr val="000000"/>
                </a:solidFill>
              </a:rPr>
              <a:t>The souls of the Lost (Mk.16:15-16)</a:t>
            </a:r>
          </a:p>
          <a:p>
            <a:pPr marL="514350"/>
            <a:r>
              <a:rPr lang="en-US" dirty="0">
                <a:solidFill>
                  <a:srgbClr val="000000"/>
                </a:solidFill>
              </a:rPr>
              <a:t>The unity of believers (John 17:20-23)</a:t>
            </a:r>
          </a:p>
          <a:p>
            <a:pPr marL="514350"/>
            <a:r>
              <a:rPr lang="en-US" dirty="0">
                <a:solidFill>
                  <a:srgbClr val="000000"/>
                </a:solidFill>
              </a:rPr>
              <a:t>Our enemies (Mt.5:44)</a:t>
            </a:r>
          </a:p>
          <a:p>
            <a:pPr marL="514350"/>
            <a:r>
              <a:rPr lang="en-US" dirty="0">
                <a:solidFill>
                  <a:srgbClr val="000000"/>
                </a:solidFill>
              </a:rPr>
              <a:t>Wisdom (James 1:5-8)</a:t>
            </a:r>
          </a:p>
          <a:p>
            <a:pPr marL="514350"/>
            <a:r>
              <a:rPr lang="en-US" dirty="0">
                <a:solidFill>
                  <a:srgbClr val="000000"/>
                </a:solidFill>
              </a:rPr>
              <a:t>Daily provision (Mt.6:11)</a:t>
            </a:r>
          </a:p>
          <a:p>
            <a:pPr marL="514350"/>
            <a:r>
              <a:rPr lang="en-US" dirty="0">
                <a:solidFill>
                  <a:srgbClr val="000000"/>
                </a:solidFill>
              </a:rPr>
              <a:t>Boldness (Acts 4:24-31)</a:t>
            </a:r>
          </a:p>
          <a:p>
            <a:pPr marL="514350"/>
            <a:r>
              <a:rPr lang="en-US" dirty="0">
                <a:solidFill>
                  <a:srgbClr val="000000"/>
                </a:solidFill>
              </a:rPr>
              <a:t>Our rulers (1Tim.2:1-4)</a:t>
            </a:r>
          </a:p>
        </p:txBody>
      </p:sp>
    </p:spTree>
    <p:extLst>
      <p:ext uri="{BB962C8B-B14F-4D97-AF65-F5344CB8AC3E}">
        <p14:creationId xmlns:p14="http://schemas.microsoft.com/office/powerpoint/2010/main" val="3654271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Story 15 Lot's Wife Looked Back - YouTube">
            <a:extLst>
              <a:ext uri="{FF2B5EF4-FFF2-40B4-BE49-F238E27FC236}">
                <a16:creationId xmlns:a16="http://schemas.microsoft.com/office/drawing/2014/main" id="{CAC8A63F-FD79-492F-9A63-5661D4D12CB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1111"/>
          <a:stretch/>
        </p:blipFill>
        <p:spPr bwMode="auto">
          <a:xfrm>
            <a:off x="20" y="10"/>
            <a:ext cx="9143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4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DDE78A6E-D43A-4DC3-998E-8AFBA8068D03}"/>
              </a:ext>
            </a:extLst>
          </p:cNvPr>
          <p:cNvSpPr>
            <a:spLocks noGrp="1"/>
          </p:cNvSpPr>
          <p:nvPr>
            <p:ph type="title"/>
          </p:nvPr>
        </p:nvSpPr>
        <p:spPr>
          <a:xfrm>
            <a:off x="0" y="4600976"/>
            <a:ext cx="9144000" cy="712690"/>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r"/>
            <a:r>
              <a:rPr lang="en-US" sz="4200" dirty="0"/>
              <a:t>What are you waiting for…?</a:t>
            </a:r>
          </a:p>
        </p:txBody>
      </p:sp>
      <p:sp>
        <p:nvSpPr>
          <p:cNvPr id="3" name="Content Placeholder 2">
            <a:extLst>
              <a:ext uri="{FF2B5EF4-FFF2-40B4-BE49-F238E27FC236}">
                <a16:creationId xmlns:a16="http://schemas.microsoft.com/office/drawing/2014/main" id="{D2E53517-4102-4ACD-AE3F-DC13F34427BB}"/>
              </a:ext>
            </a:extLst>
          </p:cNvPr>
          <p:cNvSpPr>
            <a:spLocks noGrp="1"/>
          </p:cNvSpPr>
          <p:nvPr>
            <p:ph sz="half" idx="1"/>
          </p:nvPr>
        </p:nvSpPr>
        <p:spPr>
          <a:xfrm>
            <a:off x="0" y="5264106"/>
            <a:ext cx="9144000" cy="1593884"/>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marL="0" indent="0">
              <a:buNone/>
            </a:pPr>
            <a:r>
              <a:rPr lang="en-US" sz="4000" b="1" dirty="0"/>
              <a:t>Genesis 19:26—</a:t>
            </a:r>
            <a:r>
              <a:rPr lang="en-US" sz="4000" dirty="0"/>
              <a:t>But Lot's wife, behind him, looked back, and she became a pillar of salt.</a:t>
            </a:r>
            <a:r>
              <a:rPr lang="en-US" sz="1700" dirty="0"/>
              <a:t> (ESV)</a:t>
            </a:r>
          </a:p>
        </p:txBody>
      </p:sp>
      <p:cxnSp>
        <p:nvCxnSpPr>
          <p:cNvPr id="73" name="Straight Connector 7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7781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8A6E-D43A-4DC3-998E-8AFBA8068D03}"/>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4100" dirty="0"/>
              <a:t>What are you waiting for…?</a:t>
            </a:r>
          </a:p>
        </p:txBody>
      </p:sp>
      <p:sp>
        <p:nvSpPr>
          <p:cNvPr id="3" name="Content Placeholder 2">
            <a:extLst>
              <a:ext uri="{FF2B5EF4-FFF2-40B4-BE49-F238E27FC236}">
                <a16:creationId xmlns:a16="http://schemas.microsoft.com/office/drawing/2014/main" id="{D2E53517-4102-4ACD-AE3F-DC13F34427BB}"/>
              </a:ext>
            </a:extLst>
          </p:cNvPr>
          <p:cNvSpPr>
            <a:spLocks noGrp="1"/>
          </p:cNvSpPr>
          <p:nvPr>
            <p:ph sz="half" idx="1"/>
          </p:nvPr>
        </p:nvSpPr>
        <p:spPr>
          <a:xfrm>
            <a:off x="3476693" y="2314808"/>
            <a:ext cx="5187247" cy="4543188"/>
          </a:xfrm>
        </p:spPr>
        <p:txBody>
          <a:bodyPr vert="horz" lIns="91440" tIns="45720" rIns="91440" bIns="45720" rtlCol="0">
            <a:normAutofit fontScale="92500" lnSpcReduction="10000"/>
          </a:bodyPr>
          <a:lstStyle/>
          <a:p>
            <a:r>
              <a:rPr lang="en-US" sz="4000" dirty="0"/>
              <a:t>Acts 24:25— </a:t>
            </a:r>
            <a:r>
              <a:rPr lang="en-US" sz="4000" b="1" baseline="30000" dirty="0"/>
              <a:t>25</a:t>
            </a:r>
            <a:r>
              <a:rPr lang="en-US" sz="4000" dirty="0"/>
              <a:t>But as he was discussing righteousness, self-control and the judgment to come, Felix became frightened and said, “Go away for the present, and when I find time I will summon you.” </a:t>
            </a:r>
            <a:r>
              <a:rPr lang="en-US" sz="1700" dirty="0"/>
              <a:t>(NASB95)</a:t>
            </a:r>
          </a:p>
        </p:txBody>
      </p:sp>
      <p:pic>
        <p:nvPicPr>
          <p:cNvPr id="10242" name="Picture 2" descr="Acts 25 Live Class Audio | Mark McMillion">
            <a:extLst>
              <a:ext uri="{FF2B5EF4-FFF2-40B4-BE49-F238E27FC236}">
                <a16:creationId xmlns:a16="http://schemas.microsoft.com/office/drawing/2014/main" id="{8C311A77-7F75-48F5-A465-58B358130AE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671" r="22427"/>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B60D4C"/>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5BD06DF-363F-40BD-8AA7-AEDC046852E0}"/>
              </a:ext>
            </a:extLst>
          </p:cNvPr>
          <p:cNvSpPr/>
          <p:nvPr/>
        </p:nvSpPr>
        <p:spPr>
          <a:xfrm>
            <a:off x="756340" y="164352"/>
            <a:ext cx="2255233" cy="1446550"/>
          </a:xfrm>
          <a:prstGeom prst="rect">
            <a:avLst/>
          </a:prstGeom>
        </p:spPr>
        <p:txBody>
          <a:bodyPr wrap="none">
            <a:spAutoFit/>
          </a:bodyPr>
          <a:lstStyle/>
          <a:p>
            <a:r>
              <a:rPr lang="en-US" sz="8800" dirty="0">
                <a:solidFill>
                  <a:schemeClr val="bg1"/>
                </a:solidFill>
              </a:rPr>
              <a:t>Felix</a:t>
            </a:r>
            <a:endParaRPr lang="en-NZ" sz="8800" dirty="0">
              <a:solidFill>
                <a:schemeClr val="bg1"/>
              </a:solidFill>
            </a:endParaRPr>
          </a:p>
        </p:txBody>
      </p:sp>
    </p:spTree>
    <p:extLst>
      <p:ext uri="{BB962C8B-B14F-4D97-AF65-F5344CB8AC3E}">
        <p14:creationId xmlns:p14="http://schemas.microsoft.com/office/powerpoint/2010/main" val="930710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F74C-2681-4ACF-AE2D-A8E346850BD3}"/>
              </a:ext>
            </a:extLst>
          </p:cNvPr>
          <p:cNvSpPr>
            <a:spLocks noGrp="1"/>
          </p:cNvSpPr>
          <p:nvPr>
            <p:ph type="title"/>
          </p:nvPr>
        </p:nvSpPr>
        <p:spPr/>
        <p:txBody>
          <a:bodyPr/>
          <a:lstStyle/>
          <a:p>
            <a:r>
              <a:rPr lang="en-US" dirty="0"/>
              <a:t>What are you waiting for…?</a:t>
            </a:r>
            <a:endParaRPr lang="en-NZ" dirty="0"/>
          </a:p>
        </p:txBody>
      </p:sp>
      <p:sp>
        <p:nvSpPr>
          <p:cNvPr id="3" name="Content Placeholder 2">
            <a:extLst>
              <a:ext uri="{FF2B5EF4-FFF2-40B4-BE49-F238E27FC236}">
                <a16:creationId xmlns:a16="http://schemas.microsoft.com/office/drawing/2014/main" id="{A1858C76-30B6-42C7-B13A-877241AD659F}"/>
              </a:ext>
            </a:extLst>
          </p:cNvPr>
          <p:cNvSpPr>
            <a:spLocks noGrp="1"/>
          </p:cNvSpPr>
          <p:nvPr>
            <p:ph sz="half" idx="1"/>
          </p:nvPr>
        </p:nvSpPr>
        <p:spPr>
          <a:xfrm>
            <a:off x="628650" y="1404711"/>
            <a:ext cx="7886700" cy="4351338"/>
          </a:xfrm>
        </p:spPr>
        <p:txBody>
          <a:bodyPr/>
          <a:lstStyle/>
          <a:p>
            <a:r>
              <a:rPr lang="en-NZ" dirty="0"/>
              <a:t>Acts 22:15-16—</a:t>
            </a:r>
            <a:r>
              <a:rPr lang="en-NZ" b="1" baseline="30000" dirty="0"/>
              <a:t>16 </a:t>
            </a:r>
            <a:r>
              <a:rPr lang="en-NZ" dirty="0"/>
              <a:t>Now why do you delay? Get up and be baptized, and wash away your sins, calling on His name.’ (NASB95)</a:t>
            </a:r>
          </a:p>
          <a:p>
            <a:endParaRPr lang="en-NZ" dirty="0"/>
          </a:p>
        </p:txBody>
      </p:sp>
      <p:pic>
        <p:nvPicPr>
          <p:cNvPr id="12290" name="Picture 2" descr="Luther: Immersion the Best Mode of Baptism | The Puritan Board">
            <a:extLst>
              <a:ext uri="{FF2B5EF4-FFF2-40B4-BE49-F238E27FC236}">
                <a16:creationId xmlns:a16="http://schemas.microsoft.com/office/drawing/2014/main" id="{8BBE51D6-8D8C-45AB-86EE-7383343FC0E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84489" y="2947059"/>
            <a:ext cx="6860721" cy="391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4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2504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D7D55F-E67E-484E-A737-2E9746403279}"/>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r>
              <a:rPr lang="en-US" dirty="0">
                <a:solidFill>
                  <a:srgbClr val="FFFFFF"/>
                </a:solidFill>
              </a:rPr>
              <a:t>Not These kinds of Resolutions</a:t>
            </a:r>
          </a:p>
        </p:txBody>
      </p:sp>
      <p:pic>
        <p:nvPicPr>
          <p:cNvPr id="14338" name="Picture 2" descr="10 New Year's Resolutions For Leaders In 2020">
            <a:extLst>
              <a:ext uri="{FF2B5EF4-FFF2-40B4-BE49-F238E27FC236}">
                <a16:creationId xmlns:a16="http://schemas.microsoft.com/office/drawing/2014/main" id="{87C6D07A-6C61-41D8-AE4E-C7DB42D6C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35" b="1"/>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EFD75C-004F-4E7A-B307-CF600E9A814E}"/>
              </a:ext>
            </a:extLst>
          </p:cNvPr>
          <p:cNvSpPr>
            <a:spLocks noGrp="1"/>
          </p:cNvSpPr>
          <p:nvPr>
            <p:ph sz="half" idx="1"/>
          </p:nvPr>
        </p:nvSpPr>
        <p:spPr>
          <a:xfrm>
            <a:off x="6021989" y="917725"/>
            <a:ext cx="2568554" cy="4852362"/>
          </a:xfrm>
        </p:spPr>
        <p:txBody>
          <a:bodyPr vert="horz" lIns="91440" tIns="45720" rIns="91440" bIns="45720" rtlCol="0" anchor="ctr">
            <a:normAutofit/>
          </a:bodyPr>
          <a:lstStyle/>
          <a:p>
            <a:r>
              <a:rPr lang="en-US" sz="4000" dirty="0">
                <a:solidFill>
                  <a:srgbClr val="FFFFFF"/>
                </a:solidFill>
              </a:rPr>
              <a:t>Easily made</a:t>
            </a:r>
          </a:p>
          <a:p>
            <a:r>
              <a:rPr lang="en-US" sz="4000" dirty="0">
                <a:solidFill>
                  <a:srgbClr val="FFFFFF"/>
                </a:solidFill>
              </a:rPr>
              <a:t>Easily broken</a:t>
            </a:r>
          </a:p>
          <a:p>
            <a:r>
              <a:rPr lang="en-US" sz="4000" dirty="0">
                <a:solidFill>
                  <a:srgbClr val="FFFFFF"/>
                </a:solidFill>
              </a:rPr>
              <a:t>Easily forgotten</a:t>
            </a:r>
          </a:p>
        </p:txBody>
      </p:sp>
    </p:spTree>
    <p:extLst>
      <p:ext uri="{BB962C8B-B14F-4D97-AF65-F5344CB8AC3E}">
        <p14:creationId xmlns:p14="http://schemas.microsoft.com/office/powerpoint/2010/main" val="298890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2504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D7D55F-E67E-484E-A737-2E9746403279}"/>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r>
              <a:rPr lang="en-US" dirty="0">
                <a:solidFill>
                  <a:srgbClr val="FFFFFF"/>
                </a:solidFill>
              </a:rPr>
              <a:t>Not These </a:t>
            </a:r>
            <a:r>
              <a:rPr lang="en-US">
                <a:solidFill>
                  <a:srgbClr val="FFFFFF"/>
                </a:solidFill>
              </a:rPr>
              <a:t>kinds of Resolutions</a:t>
            </a:r>
            <a:endParaRPr lang="en-US" dirty="0">
              <a:solidFill>
                <a:srgbClr val="FFFFFF"/>
              </a:solidFill>
            </a:endParaRPr>
          </a:p>
        </p:txBody>
      </p:sp>
      <p:pic>
        <p:nvPicPr>
          <p:cNvPr id="14338" name="Picture 2" descr="10 New Year's Resolutions For Leaders In 2020">
            <a:extLst>
              <a:ext uri="{FF2B5EF4-FFF2-40B4-BE49-F238E27FC236}">
                <a16:creationId xmlns:a16="http://schemas.microsoft.com/office/drawing/2014/main" id="{87C6D07A-6C61-41D8-AE4E-C7DB42D6C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35" b="1"/>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EFD75C-004F-4E7A-B307-CF600E9A814E}"/>
              </a:ext>
            </a:extLst>
          </p:cNvPr>
          <p:cNvSpPr>
            <a:spLocks noGrp="1"/>
          </p:cNvSpPr>
          <p:nvPr>
            <p:ph sz="half" idx="1"/>
          </p:nvPr>
        </p:nvSpPr>
        <p:spPr>
          <a:xfrm>
            <a:off x="6021989" y="917725"/>
            <a:ext cx="2568554" cy="4852362"/>
          </a:xfrm>
        </p:spPr>
        <p:txBody>
          <a:bodyPr vert="horz" lIns="91440" tIns="45720" rIns="91440" bIns="45720" rtlCol="0" anchor="ctr">
            <a:normAutofit/>
          </a:bodyPr>
          <a:lstStyle/>
          <a:p>
            <a:r>
              <a:rPr lang="en-US" sz="4000" dirty="0">
                <a:solidFill>
                  <a:srgbClr val="FFFFFF"/>
                </a:solidFill>
              </a:rPr>
              <a:t>Habits are hard to break</a:t>
            </a:r>
          </a:p>
          <a:p>
            <a:r>
              <a:rPr lang="en-US" sz="4000" dirty="0">
                <a:solidFill>
                  <a:srgbClr val="FFFFFF"/>
                </a:solidFill>
              </a:rPr>
              <a:t>If you do not fill the void, Satan will.</a:t>
            </a:r>
          </a:p>
        </p:txBody>
      </p:sp>
    </p:spTree>
    <p:extLst>
      <p:ext uri="{BB962C8B-B14F-4D97-AF65-F5344CB8AC3E}">
        <p14:creationId xmlns:p14="http://schemas.microsoft.com/office/powerpoint/2010/main" val="220750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2504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D7D55F-E67E-484E-A737-2E9746403279}"/>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r>
              <a:rPr lang="en-US" dirty="0">
                <a:solidFill>
                  <a:srgbClr val="FFFFFF"/>
                </a:solidFill>
              </a:rPr>
              <a:t>Not These </a:t>
            </a:r>
            <a:r>
              <a:rPr lang="en-US">
                <a:solidFill>
                  <a:srgbClr val="FFFFFF"/>
                </a:solidFill>
              </a:rPr>
              <a:t>kinds of Resolutions</a:t>
            </a:r>
            <a:endParaRPr lang="en-US" dirty="0">
              <a:solidFill>
                <a:srgbClr val="FFFFFF"/>
              </a:solidFill>
            </a:endParaRPr>
          </a:p>
        </p:txBody>
      </p:sp>
      <p:pic>
        <p:nvPicPr>
          <p:cNvPr id="14338" name="Picture 2" descr="10 New Year's Resolutions For Leaders In 2020">
            <a:extLst>
              <a:ext uri="{FF2B5EF4-FFF2-40B4-BE49-F238E27FC236}">
                <a16:creationId xmlns:a16="http://schemas.microsoft.com/office/drawing/2014/main" id="{87C6D07A-6C61-41D8-AE4E-C7DB42D6C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35" b="1"/>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EFD75C-004F-4E7A-B307-CF600E9A814E}"/>
              </a:ext>
            </a:extLst>
          </p:cNvPr>
          <p:cNvSpPr>
            <a:spLocks noGrp="1"/>
          </p:cNvSpPr>
          <p:nvPr>
            <p:ph sz="half" idx="1"/>
          </p:nvPr>
        </p:nvSpPr>
        <p:spPr>
          <a:xfrm>
            <a:off x="5650990" y="917724"/>
            <a:ext cx="3247349" cy="5310797"/>
          </a:xfrm>
        </p:spPr>
        <p:txBody>
          <a:bodyPr vert="horz" lIns="91440" tIns="45720" rIns="91440" bIns="45720" rtlCol="0" anchor="ctr">
            <a:noAutofit/>
          </a:bodyPr>
          <a:lstStyle/>
          <a:p>
            <a:r>
              <a:rPr lang="en-US" sz="4000" dirty="0">
                <a:solidFill>
                  <a:srgbClr val="FFFFFF"/>
                </a:solidFill>
              </a:rPr>
              <a:t>When I was young, I was a slave to my passions. Now that I am old, I am a slave to my habits.</a:t>
            </a:r>
          </a:p>
        </p:txBody>
      </p:sp>
    </p:spTree>
    <p:extLst>
      <p:ext uri="{BB962C8B-B14F-4D97-AF65-F5344CB8AC3E}">
        <p14:creationId xmlns:p14="http://schemas.microsoft.com/office/powerpoint/2010/main" val="27944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72944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ake up your mind! | Andrea Althoff">
            <a:extLst>
              <a:ext uri="{FF2B5EF4-FFF2-40B4-BE49-F238E27FC236}">
                <a16:creationId xmlns:a16="http://schemas.microsoft.com/office/drawing/2014/main" id="{DE4B029D-3A01-4428-A261-CDF317408F6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9232" r="8335"/>
          <a:stretch/>
        </p:blipFill>
        <p:spPr bwMode="auto">
          <a:xfrm>
            <a:off x="3490722" y="0"/>
            <a:ext cx="5653278"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A6670D3-95F5-435B-BD2D-F7901ECDC146}"/>
              </a:ext>
            </a:extLst>
          </p:cNvPr>
          <p:cNvSpPr/>
          <p:nvPr/>
        </p:nvSpPr>
        <p:spPr>
          <a:xfrm>
            <a:off x="257711" y="196334"/>
            <a:ext cx="3028828" cy="6247864"/>
          </a:xfrm>
          <a:prstGeom prst="rect">
            <a:avLst/>
          </a:prstGeom>
        </p:spPr>
        <p:txBody>
          <a:bodyPr wrap="square">
            <a:spAutoFit/>
          </a:bodyPr>
          <a:lstStyle/>
          <a:p>
            <a:r>
              <a:rPr lang="en-US" sz="4000" dirty="0">
                <a:solidFill>
                  <a:schemeClr val="bg1"/>
                </a:solidFill>
              </a:rPr>
              <a:t>Living in Maybe-Land</a:t>
            </a:r>
          </a:p>
          <a:p>
            <a:endParaRPr lang="en-US" sz="4000" dirty="0">
              <a:solidFill>
                <a:schemeClr val="bg1"/>
              </a:solidFill>
            </a:endParaRPr>
          </a:p>
          <a:p>
            <a:r>
              <a:rPr lang="en-NZ" sz="4000" dirty="0">
                <a:solidFill>
                  <a:schemeClr val="bg1"/>
                </a:solidFill>
              </a:rPr>
              <a:t>God doesn’t abide there</a:t>
            </a:r>
          </a:p>
          <a:p>
            <a:endParaRPr lang="en-NZ" sz="4000" dirty="0">
              <a:solidFill>
                <a:schemeClr val="bg1"/>
              </a:solidFill>
            </a:endParaRPr>
          </a:p>
          <a:p>
            <a:r>
              <a:rPr lang="en-NZ" sz="4000" dirty="0">
                <a:solidFill>
                  <a:schemeClr val="bg1"/>
                </a:solidFill>
              </a:rPr>
              <a:t>Nothing much gets done of any value</a:t>
            </a:r>
          </a:p>
        </p:txBody>
      </p:sp>
    </p:spTree>
    <p:extLst>
      <p:ext uri="{BB962C8B-B14F-4D97-AF65-F5344CB8AC3E}">
        <p14:creationId xmlns:p14="http://schemas.microsoft.com/office/powerpoint/2010/main" val="342278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98DC-627D-48A1-AE7C-171B082EC642}"/>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5400" dirty="0"/>
              <a:t>Daniel</a:t>
            </a:r>
          </a:p>
        </p:txBody>
      </p:sp>
      <p:pic>
        <p:nvPicPr>
          <p:cNvPr id="1026" name="Picture 2" descr="Pin on Lifestyle for Moms">
            <a:extLst>
              <a:ext uri="{FF2B5EF4-FFF2-40B4-BE49-F238E27FC236}">
                <a16:creationId xmlns:a16="http://schemas.microsoft.com/office/drawing/2014/main" id="{1B9583AE-E0E9-40EF-8221-AD0781FA257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12260"/>
          <a:stretch/>
        </p:blipFill>
        <p:spPr bwMode="auto">
          <a:xfrm>
            <a:off x="20" y="477088"/>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38F450B-3152-4426-AFAE-2AFD9D9EB53E}"/>
              </a:ext>
            </a:extLst>
          </p:cNvPr>
          <p:cNvSpPr>
            <a:spLocks noGrp="1"/>
          </p:cNvSpPr>
          <p:nvPr>
            <p:ph sz="half" idx="1"/>
          </p:nvPr>
        </p:nvSpPr>
        <p:spPr>
          <a:xfrm>
            <a:off x="2266122" y="4187690"/>
            <a:ext cx="6515924" cy="2670309"/>
          </a:xfrm>
        </p:spPr>
        <p:txBody>
          <a:bodyPr vert="horz" lIns="91440" tIns="45720" rIns="91440" bIns="45720" rtlCol="0" anchor="ctr">
            <a:normAutofit fontScale="85000" lnSpcReduction="10000"/>
          </a:bodyPr>
          <a:lstStyle/>
          <a:p>
            <a:r>
              <a:rPr lang="en-US" sz="4000" dirty="0"/>
              <a:t>Daniel 1:8—</a:t>
            </a:r>
            <a:r>
              <a:rPr lang="en-US" sz="4000" b="1" baseline="30000" dirty="0"/>
              <a:t>8</a:t>
            </a:r>
            <a:r>
              <a:rPr lang="en-US" sz="4000" dirty="0"/>
              <a:t>But Daniel resolved that he would not defile himself with the king's food, or with the wine that he drank. Therefore he asked the chief of the eunuchs to allow him not to defile himself.</a:t>
            </a:r>
            <a:r>
              <a:rPr lang="en-US" sz="1600" dirty="0"/>
              <a:t> (ESV)</a:t>
            </a:r>
          </a:p>
        </p:txBody>
      </p:sp>
    </p:spTree>
    <p:extLst>
      <p:ext uri="{BB962C8B-B14F-4D97-AF65-F5344CB8AC3E}">
        <p14:creationId xmlns:p14="http://schemas.microsoft.com/office/powerpoint/2010/main" val="63455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094320-0B18-414C-89D7-49DA11FDDCD0}"/>
              </a:ext>
            </a:extLst>
          </p:cNvPr>
          <p:cNvSpPr>
            <a:spLocks noGrp="1"/>
          </p:cNvSpPr>
          <p:nvPr>
            <p:ph sz="half" idx="1"/>
          </p:nvPr>
        </p:nvSpPr>
        <p:spPr>
          <a:xfrm>
            <a:off x="1" y="655636"/>
            <a:ext cx="4514850" cy="6010207"/>
          </a:xfrm>
        </p:spPr>
        <p:txBody>
          <a:bodyPr>
            <a:normAutofit fontScale="77500" lnSpcReduction="20000"/>
          </a:bodyPr>
          <a:lstStyle/>
          <a:p>
            <a:r>
              <a:rPr lang="en-NZ" sz="4300" dirty="0"/>
              <a:t>Joshua 24:15—</a:t>
            </a:r>
          </a:p>
          <a:p>
            <a:r>
              <a:rPr lang="en-NZ" sz="4300" b="1" baseline="30000" dirty="0"/>
              <a:t>15 </a:t>
            </a:r>
            <a:r>
              <a:rPr lang="en-NZ" sz="4300" dirty="0"/>
              <a:t>If it is disagreeable in your sight to serve the </a:t>
            </a:r>
            <a:r>
              <a:rPr lang="en-NZ" sz="4300" cap="small" dirty="0"/>
              <a:t>Lord</a:t>
            </a:r>
            <a:r>
              <a:rPr lang="en-NZ" sz="4300" dirty="0"/>
              <a:t>, choose for yourselves today whom you will serve: whether the gods which your fathers served which were beyond the River, or the gods of the Amorites in whose land you are living; but as for me and my house, we will serve the </a:t>
            </a:r>
            <a:r>
              <a:rPr lang="en-NZ" sz="4300" cap="small" dirty="0"/>
              <a:t>Lord</a:t>
            </a:r>
            <a:r>
              <a:rPr lang="en-NZ" sz="4300" dirty="0"/>
              <a:t>.” </a:t>
            </a:r>
            <a:r>
              <a:rPr lang="en-NZ" dirty="0"/>
              <a:t>(NASB95)</a:t>
            </a:r>
          </a:p>
          <a:p>
            <a:endParaRPr lang="en-NZ" dirty="0"/>
          </a:p>
        </p:txBody>
      </p:sp>
      <p:pic>
        <p:nvPicPr>
          <p:cNvPr id="3074" name="Picture 2" descr="What special accomplishments did Joshua complete, to make him ...">
            <a:extLst>
              <a:ext uri="{FF2B5EF4-FFF2-40B4-BE49-F238E27FC236}">
                <a16:creationId xmlns:a16="http://schemas.microsoft.com/office/drawing/2014/main" id="{881622B5-261F-4E5B-A0A9-31A3F5AF9C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52" y="655636"/>
            <a:ext cx="4259607" cy="58118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4E2046-CF2F-41B6-B23C-C9556ED7B941}"/>
              </a:ext>
            </a:extLst>
          </p:cNvPr>
          <p:cNvSpPr/>
          <p:nvPr/>
        </p:nvSpPr>
        <p:spPr>
          <a:xfrm>
            <a:off x="5922406" y="5279034"/>
            <a:ext cx="2525050" cy="1107996"/>
          </a:xfrm>
          <a:prstGeom prst="rect">
            <a:avLst/>
          </a:prstGeom>
        </p:spPr>
        <p:txBody>
          <a:bodyPr wrap="none">
            <a:spAutoFit/>
          </a:bodyPr>
          <a:lstStyle/>
          <a:p>
            <a:r>
              <a:rPr lang="en-NZ" sz="6600" dirty="0"/>
              <a:t>Joshua</a:t>
            </a:r>
          </a:p>
        </p:txBody>
      </p:sp>
    </p:spTree>
    <p:extLst>
      <p:ext uri="{BB962C8B-B14F-4D97-AF65-F5344CB8AC3E}">
        <p14:creationId xmlns:p14="http://schemas.microsoft.com/office/powerpoint/2010/main" val="3451710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he Angel Gabriel Visits Mary | True Faith">
            <a:extLst>
              <a:ext uri="{FF2B5EF4-FFF2-40B4-BE49-F238E27FC236}">
                <a16:creationId xmlns:a16="http://schemas.microsoft.com/office/drawing/2014/main" id="{5D29A6F9-5498-4046-AFFE-3163B074D01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18841"/>
          <a:stretch/>
        </p:blipFill>
        <p:spPr bwMode="auto">
          <a:xfrm>
            <a:off x="20" y="291559"/>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769E036-438B-480F-9134-38AE8035FA26}"/>
              </a:ext>
            </a:extLst>
          </p:cNvPr>
          <p:cNvSpPr>
            <a:spLocks noGrp="1"/>
          </p:cNvSpPr>
          <p:nvPr>
            <p:ph sz="half" idx="1"/>
          </p:nvPr>
        </p:nvSpPr>
        <p:spPr>
          <a:xfrm>
            <a:off x="0" y="3752850"/>
            <a:ext cx="8782046" cy="3105140"/>
          </a:xfrm>
        </p:spPr>
        <p:txBody>
          <a:bodyPr vert="horz" lIns="91440" tIns="45720" rIns="91440" bIns="45720" rtlCol="0" anchor="ctr">
            <a:normAutofit/>
          </a:bodyPr>
          <a:lstStyle/>
          <a:p>
            <a:r>
              <a:rPr lang="en-US" sz="4000" dirty="0"/>
              <a:t>Luke 1:37-38—</a:t>
            </a:r>
            <a:r>
              <a:rPr lang="en-US" sz="4000" b="1" baseline="30000" dirty="0"/>
              <a:t>37</a:t>
            </a:r>
            <a:r>
              <a:rPr lang="en-US" sz="4000" dirty="0"/>
              <a:t>For with God nothing shall be impossible. </a:t>
            </a:r>
            <a:r>
              <a:rPr lang="en-US" sz="4000" b="1" baseline="30000" dirty="0"/>
              <a:t>38</a:t>
            </a:r>
            <a:r>
              <a:rPr lang="en-US" sz="4000" dirty="0"/>
              <a:t>And Mary said, Behold the handmaid of the Lord; be it unto me according to thy word. And the angel departed from her. </a:t>
            </a:r>
            <a:r>
              <a:rPr lang="en-US" sz="1600" dirty="0"/>
              <a:t>(KJV)</a:t>
            </a:r>
          </a:p>
        </p:txBody>
      </p:sp>
      <p:sp>
        <p:nvSpPr>
          <p:cNvPr id="6" name="Title 1">
            <a:extLst>
              <a:ext uri="{FF2B5EF4-FFF2-40B4-BE49-F238E27FC236}">
                <a16:creationId xmlns:a16="http://schemas.microsoft.com/office/drawing/2014/main" id="{587A9B94-D057-44F4-9B16-866208435A3D}"/>
              </a:ext>
            </a:extLst>
          </p:cNvPr>
          <p:cNvSpPr txBox="1">
            <a:spLocks/>
          </p:cNvSpPr>
          <p:nvPr/>
        </p:nvSpPr>
        <p:spPr>
          <a:xfrm>
            <a:off x="404192" y="920516"/>
            <a:ext cx="1741811"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t>Mary</a:t>
            </a:r>
            <a:endParaRPr lang="en-US" sz="5400" dirty="0"/>
          </a:p>
        </p:txBody>
      </p:sp>
    </p:spTree>
    <p:extLst>
      <p:ext uri="{BB962C8B-B14F-4D97-AF65-F5344CB8AC3E}">
        <p14:creationId xmlns:p14="http://schemas.microsoft.com/office/powerpoint/2010/main" val="26519167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731</Words>
  <Application>Microsoft Office PowerPoint</Application>
  <PresentationFormat>On-screen Show (4:3)</PresentationFormat>
  <Paragraphs>74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Tw Cen MT</vt:lpstr>
      <vt:lpstr>Office Theme</vt:lpstr>
      <vt:lpstr>PowerPoint Presentation</vt:lpstr>
      <vt:lpstr>I am Resolved!</vt:lpstr>
      <vt:lpstr>Not These kinds of Resolutions</vt:lpstr>
      <vt:lpstr>Not These kinds of Resolutions</vt:lpstr>
      <vt:lpstr>Not These kinds of Resolutions</vt:lpstr>
      <vt:lpstr>PowerPoint Presentation</vt:lpstr>
      <vt:lpstr>Daniel</vt:lpstr>
      <vt:lpstr>PowerPoint Presentation</vt:lpstr>
      <vt:lpstr>PowerPoint Presentation</vt:lpstr>
      <vt:lpstr>Jesus</vt:lpstr>
      <vt:lpstr>PowerPoint Presentation</vt:lpstr>
      <vt:lpstr>PowerPoint Presentation</vt:lpstr>
      <vt:lpstr>PowerPoint Presentation</vt:lpstr>
      <vt:lpstr>PowerPoint Presentation</vt:lpstr>
      <vt:lpstr>You and Me</vt:lpstr>
      <vt:lpstr>You and Me</vt:lpstr>
      <vt:lpstr>You and Me</vt:lpstr>
      <vt:lpstr>You and Me</vt:lpstr>
      <vt:lpstr>You and Me</vt:lpstr>
      <vt:lpstr>You and Me</vt:lpstr>
      <vt:lpstr>You and Me</vt:lpstr>
      <vt:lpstr>What are you waiting for…?</vt:lpstr>
      <vt:lpstr>What are you waiting for…?</vt:lpstr>
      <vt:lpstr>What are you waiting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 Staiger</cp:lastModifiedBy>
  <cp:revision>2</cp:revision>
  <dcterms:created xsi:type="dcterms:W3CDTF">2020-06-20T21:16:33Z</dcterms:created>
  <dcterms:modified xsi:type="dcterms:W3CDTF">2020-06-20T22:55:49Z</dcterms:modified>
</cp:coreProperties>
</file>