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490" r:id="rId4"/>
    <p:sldId id="493" r:id="rId5"/>
    <p:sldId id="503" r:id="rId6"/>
    <p:sldId id="518" r:id="rId7"/>
    <p:sldId id="519" r:id="rId8"/>
    <p:sldId id="504" r:id="rId9"/>
    <p:sldId id="505" r:id="rId10"/>
    <p:sldId id="520" r:id="rId11"/>
    <p:sldId id="521" r:id="rId12"/>
    <p:sldId id="522" r:id="rId13"/>
    <p:sldId id="523" r:id="rId14"/>
    <p:sldId id="513" r:id="rId15"/>
    <p:sldId id="514" r:id="rId16"/>
    <p:sldId id="506" r:id="rId17"/>
    <p:sldId id="515" r:id="rId18"/>
    <p:sldId id="516" r:id="rId19"/>
    <p:sldId id="517" r:id="rId20"/>
    <p:sldId id="509" r:id="rId21"/>
    <p:sldId id="508" r:id="rId22"/>
    <p:sldId id="510" r:id="rId23"/>
    <p:sldId id="511" r:id="rId24"/>
    <p:sldId id="507" r:id="rId25"/>
    <p:sldId id="495" r:id="rId26"/>
    <p:sldId id="302" r:id="rId27"/>
    <p:sldId id="277"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28/06/2020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47415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28/06/2020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22817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28/06/2020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282289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28/06/2020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8593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2AB8-F126-4465-9EFA-90AF7C9CF1B3}" type="datetimeFigureOut">
              <a:rPr lang="en-NZ" smtClean="0"/>
              <a:t>28/06/2020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82245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32AB8-F126-4465-9EFA-90AF7C9CF1B3}" type="datetimeFigureOut">
              <a:rPr lang="en-NZ" smtClean="0"/>
              <a:t>28/06/2020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89748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32AB8-F126-4465-9EFA-90AF7C9CF1B3}" type="datetimeFigureOut">
              <a:rPr lang="en-NZ" smtClean="0"/>
              <a:t>28/06/2020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5837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A32AB8-F126-4465-9EFA-90AF7C9CF1B3}" type="datetimeFigureOut">
              <a:rPr lang="en-NZ" smtClean="0"/>
              <a:t>28/06/2020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290777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32AB8-F126-4465-9EFA-90AF7C9CF1B3}" type="datetimeFigureOut">
              <a:rPr lang="en-NZ" smtClean="0"/>
              <a:t>28/06/2020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331528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32AB8-F126-4465-9EFA-90AF7C9CF1B3}" type="datetimeFigureOut">
              <a:rPr lang="en-NZ" smtClean="0"/>
              <a:t>28/06/2020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325924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32AB8-F126-4465-9EFA-90AF7C9CF1B3}" type="datetimeFigureOut">
              <a:rPr lang="en-NZ" smtClean="0"/>
              <a:t>28/06/2020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42818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32AB8-F126-4465-9EFA-90AF7C9CF1B3}" type="datetimeFigureOut">
              <a:rPr lang="en-NZ" smtClean="0"/>
              <a:t>28/06/2020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0F38-70EC-412C-9CF5-26B472B660FB}" type="slidenum">
              <a:rPr lang="en-NZ" smtClean="0"/>
              <a:t>‹#›</a:t>
            </a:fld>
            <a:endParaRPr lang="en-NZ"/>
          </a:p>
        </p:txBody>
      </p:sp>
    </p:spTree>
    <p:extLst>
      <p:ext uri="{BB962C8B-B14F-4D97-AF65-F5344CB8AC3E}">
        <p14:creationId xmlns:p14="http://schemas.microsoft.com/office/powerpoint/2010/main" val="295439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443039" y="2330505"/>
            <a:ext cx="3821317" cy="4181082"/>
          </a:xfrm>
        </p:spPr>
        <p:txBody>
          <a:bodyPr vert="horz" lIns="91440" tIns="45720" rIns="91440" bIns="45720" rtlCol="0" anchor="ctr">
            <a:normAutofit/>
          </a:bodyPr>
          <a:lstStyle/>
          <a:p>
            <a:pPr marL="0" indent="0">
              <a:buNone/>
            </a:pPr>
            <a:endParaRPr lang="en-US" sz="1700" dirty="0"/>
          </a:p>
          <a:p>
            <a:r>
              <a:rPr lang="en-US" sz="4000" dirty="0"/>
              <a:t>We display His attitudes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3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443039" y="2330505"/>
            <a:ext cx="3821317" cy="4181082"/>
          </a:xfrm>
        </p:spPr>
        <p:txBody>
          <a:bodyPr vert="horz" lIns="91440" tIns="45720" rIns="91440" bIns="45720" rtlCol="0" anchor="ctr">
            <a:normAutofit/>
          </a:bodyPr>
          <a:lstStyle/>
          <a:p>
            <a:pPr marL="0" indent="0">
              <a:buNone/>
            </a:pPr>
            <a:endParaRPr lang="en-US" sz="1700" dirty="0"/>
          </a:p>
          <a:p>
            <a:r>
              <a:rPr lang="en-US" sz="4000" dirty="0"/>
              <a:t>We do as He did</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1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443039" y="2330505"/>
            <a:ext cx="3821317" cy="4181082"/>
          </a:xfrm>
        </p:spPr>
        <p:txBody>
          <a:bodyPr vert="horz" lIns="91440" tIns="45720" rIns="91440" bIns="45720" rtlCol="0" anchor="ctr">
            <a:normAutofit/>
          </a:bodyPr>
          <a:lstStyle/>
          <a:p>
            <a:pPr marL="0" indent="0">
              <a:buNone/>
            </a:pPr>
            <a:endParaRPr lang="en-US" sz="1700" dirty="0"/>
          </a:p>
          <a:p>
            <a:r>
              <a:rPr lang="en-US" sz="4000" dirty="0"/>
              <a:t>We act in unison with His will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00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443039" y="2330505"/>
            <a:ext cx="3821317" cy="4181082"/>
          </a:xfrm>
        </p:spPr>
        <p:txBody>
          <a:bodyPr vert="horz" lIns="91440" tIns="45720" rIns="91440" bIns="45720" rtlCol="0" anchor="ctr">
            <a:normAutofit/>
          </a:bodyPr>
          <a:lstStyle/>
          <a:p>
            <a:pPr marL="0" indent="0">
              <a:buNone/>
            </a:pPr>
            <a:endParaRPr lang="en-US" sz="1700" dirty="0"/>
          </a:p>
          <a:p>
            <a:r>
              <a:rPr lang="en-US" sz="4000" dirty="0"/>
              <a:t>Our lives mimic His at its core</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2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AC9CA292-46BE-40E9-AE50-BBA15B860EE9}"/>
              </a:ext>
            </a:extLst>
          </p:cNvPr>
          <p:cNvSpPr txBox="1">
            <a:spLocks/>
          </p:cNvSpPr>
          <p:nvPr/>
        </p:nvSpPr>
        <p:spPr>
          <a:xfrm>
            <a:off x="266396" y="2151687"/>
            <a:ext cx="4248454" cy="435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600" dirty="0">
                <a:latin typeface="Open Sans"/>
              </a:rPr>
              <a:t>Private thoughts:</a:t>
            </a:r>
          </a:p>
          <a:p>
            <a:r>
              <a:rPr lang="en-NZ" sz="3600" i="0" dirty="0">
                <a:effectLst/>
                <a:latin typeface="Open Sans"/>
              </a:rPr>
              <a:t>Praise</a:t>
            </a:r>
          </a:p>
          <a:p>
            <a:r>
              <a:rPr lang="en-NZ" sz="3600" i="0" dirty="0">
                <a:effectLst/>
                <a:latin typeface="Open Sans"/>
              </a:rPr>
              <a:t>Purity</a:t>
            </a:r>
          </a:p>
          <a:p>
            <a:r>
              <a:rPr lang="en-NZ" sz="3600" i="0" dirty="0">
                <a:effectLst/>
                <a:latin typeface="Open Sans"/>
              </a:rPr>
              <a:t>Justice</a:t>
            </a:r>
          </a:p>
          <a:p>
            <a:r>
              <a:rPr lang="en-NZ" sz="3600" i="0" dirty="0">
                <a:effectLst/>
                <a:latin typeface="Open Sans"/>
              </a:rPr>
              <a:t>Spiritual </a:t>
            </a:r>
          </a:p>
          <a:p>
            <a:r>
              <a:rPr lang="en-NZ" sz="3600" i="0" dirty="0">
                <a:effectLst/>
                <a:latin typeface="Open Sans"/>
              </a:rPr>
              <a:t>Victorious thoughts</a:t>
            </a:r>
            <a:endParaRPr lang="en-US" sz="4800" dirty="0"/>
          </a:p>
        </p:txBody>
      </p:sp>
    </p:spTree>
    <p:extLst>
      <p:ext uri="{BB962C8B-B14F-4D97-AF65-F5344CB8AC3E}">
        <p14:creationId xmlns:p14="http://schemas.microsoft.com/office/powerpoint/2010/main" val="267095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AC9CA292-46BE-40E9-AE50-BBA15B860EE9}"/>
              </a:ext>
            </a:extLst>
          </p:cNvPr>
          <p:cNvSpPr txBox="1">
            <a:spLocks/>
          </p:cNvSpPr>
          <p:nvPr/>
        </p:nvSpPr>
        <p:spPr>
          <a:xfrm>
            <a:off x="266396" y="2151687"/>
            <a:ext cx="4248454" cy="435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600" dirty="0">
                <a:latin typeface="Open Sans"/>
              </a:rPr>
              <a:t>Private thoughts:</a:t>
            </a:r>
          </a:p>
          <a:p>
            <a:pPr>
              <a:lnSpc>
                <a:spcPct val="70000"/>
              </a:lnSpc>
            </a:pPr>
            <a:r>
              <a:rPr lang="en-NZ" sz="3200" b="0" i="0" dirty="0">
                <a:solidFill>
                  <a:srgbClr val="2B2A2A"/>
                </a:solidFill>
                <a:effectLst/>
                <a:latin typeface="Open Sans"/>
              </a:rPr>
              <a:t>Unholy</a:t>
            </a:r>
          </a:p>
          <a:p>
            <a:pPr>
              <a:lnSpc>
                <a:spcPct val="70000"/>
              </a:lnSpc>
            </a:pPr>
            <a:r>
              <a:rPr lang="en-NZ" sz="3200" dirty="0">
                <a:solidFill>
                  <a:srgbClr val="2B2A2A"/>
                </a:solidFill>
                <a:latin typeface="Open Sans"/>
              </a:rPr>
              <a:t>U</a:t>
            </a:r>
            <a:r>
              <a:rPr lang="en-NZ" sz="3200" b="0" i="0" dirty="0">
                <a:solidFill>
                  <a:srgbClr val="2B2A2A"/>
                </a:solidFill>
                <a:effectLst/>
                <a:latin typeface="Open Sans"/>
              </a:rPr>
              <a:t>nhealthy</a:t>
            </a:r>
          </a:p>
          <a:p>
            <a:pPr>
              <a:lnSpc>
                <a:spcPct val="70000"/>
              </a:lnSpc>
            </a:pPr>
            <a:r>
              <a:rPr lang="en-NZ" sz="3200" b="0" i="0" dirty="0">
                <a:solidFill>
                  <a:srgbClr val="2B2A2A"/>
                </a:solidFill>
                <a:effectLst/>
                <a:latin typeface="Open Sans"/>
              </a:rPr>
              <a:t>Worry • Fear • Anxiety</a:t>
            </a:r>
          </a:p>
          <a:p>
            <a:pPr>
              <a:lnSpc>
                <a:spcPct val="70000"/>
              </a:lnSpc>
            </a:pPr>
            <a:r>
              <a:rPr lang="en-NZ" sz="3200" b="0" i="0" dirty="0">
                <a:solidFill>
                  <a:srgbClr val="2B2A2A"/>
                </a:solidFill>
                <a:effectLst/>
                <a:latin typeface="Open Sans"/>
              </a:rPr>
              <a:t>Criticism</a:t>
            </a:r>
          </a:p>
          <a:p>
            <a:pPr>
              <a:lnSpc>
                <a:spcPct val="70000"/>
              </a:lnSpc>
            </a:pPr>
            <a:r>
              <a:rPr lang="en-NZ" sz="3200" b="0" i="0" dirty="0">
                <a:solidFill>
                  <a:srgbClr val="2B2A2A"/>
                </a:solidFill>
                <a:effectLst/>
                <a:latin typeface="Open Sans"/>
              </a:rPr>
              <a:t>Vengeance, Anger and Hatred </a:t>
            </a:r>
          </a:p>
          <a:p>
            <a:pPr>
              <a:lnSpc>
                <a:spcPct val="70000"/>
              </a:lnSpc>
            </a:pPr>
            <a:r>
              <a:rPr lang="en-NZ" sz="3200" b="0" i="0" dirty="0">
                <a:solidFill>
                  <a:srgbClr val="2B2A2A"/>
                </a:solidFill>
                <a:effectLst/>
                <a:latin typeface="Open Sans"/>
              </a:rPr>
              <a:t>Discouraging thoughts</a:t>
            </a:r>
          </a:p>
        </p:txBody>
      </p:sp>
    </p:spTree>
    <p:extLst>
      <p:ext uri="{BB962C8B-B14F-4D97-AF65-F5344CB8AC3E}">
        <p14:creationId xmlns:p14="http://schemas.microsoft.com/office/powerpoint/2010/main" val="124373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a:t>
            </a:r>
          </a:p>
        </p:txBody>
      </p:sp>
    </p:spTree>
    <p:extLst>
      <p:ext uri="{BB962C8B-B14F-4D97-AF65-F5344CB8AC3E}">
        <p14:creationId xmlns:p14="http://schemas.microsoft.com/office/powerpoint/2010/main" val="188836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Witness—The Bible</a:t>
            </a:r>
          </a:p>
        </p:txBody>
      </p:sp>
      <p:pic>
        <p:nvPicPr>
          <p:cNvPr id="13316" name="Picture 4" descr="A New Year's Resolution That Will Transform the United Methodist ...">
            <a:extLst>
              <a:ext uri="{FF2B5EF4-FFF2-40B4-BE49-F238E27FC236}">
                <a16:creationId xmlns:a16="http://schemas.microsoft.com/office/drawing/2014/main" id="{4A715633-6288-4338-970D-F63061B7E6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54921" y="2151052"/>
            <a:ext cx="4507025" cy="359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0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Witness—The Bible</a:t>
            </a:r>
          </a:p>
          <a:p>
            <a:pPr>
              <a:lnSpc>
                <a:spcPct val="80000"/>
              </a:lnSpc>
              <a:spcBef>
                <a:spcPts val="600"/>
              </a:spcBef>
            </a:pPr>
            <a:r>
              <a:rPr lang="en-NZ" sz="3800" dirty="0"/>
              <a:t>OT anticipates Him</a:t>
            </a:r>
          </a:p>
        </p:txBody>
      </p:sp>
      <p:pic>
        <p:nvPicPr>
          <p:cNvPr id="3076" name="Picture 4" descr="Can that be Right? The Use of Old Testament Prophecy in the New ...">
            <a:extLst>
              <a:ext uri="{FF2B5EF4-FFF2-40B4-BE49-F238E27FC236}">
                <a16:creationId xmlns:a16="http://schemas.microsoft.com/office/drawing/2014/main" id="{283AB6EC-FCF1-4AEC-8934-E74F43BE721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616076"/>
            <a:ext cx="3886200" cy="277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4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1A0F-4190-40D7-A485-CA6EA441CCE9}"/>
              </a:ext>
            </a:extLst>
          </p:cNvPr>
          <p:cNvSpPr>
            <a:spLocks noGrp="1"/>
          </p:cNvSpPr>
          <p:nvPr>
            <p:ph type="ctrTitle"/>
          </p:nvPr>
        </p:nvSpPr>
        <p:spPr>
          <a:xfrm>
            <a:off x="0" y="2235200"/>
            <a:ext cx="9144000" cy="2387600"/>
          </a:xfrm>
        </p:spPr>
        <p:style>
          <a:lnRef idx="2">
            <a:schemeClr val="dk1">
              <a:shade val="50000"/>
            </a:schemeClr>
          </a:lnRef>
          <a:fillRef idx="1">
            <a:schemeClr val="dk1"/>
          </a:fillRef>
          <a:effectRef idx="0">
            <a:schemeClr val="dk1"/>
          </a:effectRef>
          <a:fontRef idx="minor">
            <a:schemeClr val="lt1"/>
          </a:fontRef>
        </p:style>
        <p:txBody>
          <a:bodyPr/>
          <a:lstStyle/>
          <a:p>
            <a:r>
              <a:rPr lang="en-US" sz="6000" dirty="0"/>
              <a:t>The Mind of Christ </a:t>
            </a:r>
            <a:endParaRPr lang="en-NZ" dirty="0"/>
          </a:p>
        </p:txBody>
      </p:sp>
    </p:spTree>
    <p:extLst>
      <p:ext uri="{BB962C8B-B14F-4D97-AF65-F5344CB8AC3E}">
        <p14:creationId xmlns:p14="http://schemas.microsoft.com/office/powerpoint/2010/main" val="352096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Witness—The Bible</a:t>
            </a:r>
          </a:p>
          <a:p>
            <a:pPr>
              <a:lnSpc>
                <a:spcPct val="80000"/>
              </a:lnSpc>
              <a:spcBef>
                <a:spcPts val="600"/>
              </a:spcBef>
            </a:pPr>
            <a:r>
              <a:rPr lang="en-NZ" sz="3800" dirty="0"/>
              <a:t>OT anticipates Him</a:t>
            </a:r>
          </a:p>
          <a:p>
            <a:pPr>
              <a:lnSpc>
                <a:spcPct val="80000"/>
              </a:lnSpc>
              <a:spcBef>
                <a:spcPts val="600"/>
              </a:spcBef>
            </a:pPr>
            <a:r>
              <a:rPr lang="en-NZ" sz="3800" dirty="0"/>
              <a:t>Gospels reveal Him</a:t>
            </a:r>
          </a:p>
        </p:txBody>
      </p:sp>
      <p:pic>
        <p:nvPicPr>
          <p:cNvPr id="9218" name="Picture 2" descr="PPT - Matthew Mark Luke John PowerPoint Presentation, free ...">
            <a:extLst>
              <a:ext uri="{FF2B5EF4-FFF2-40B4-BE49-F238E27FC236}">
                <a16:creationId xmlns:a16="http://schemas.microsoft.com/office/drawing/2014/main" id="{E9F08665-27C0-4C09-9D9D-B1C962F458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40130" y="1984248"/>
            <a:ext cx="4248453" cy="318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4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Mind—How do we know?</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Witness—The Bible</a:t>
            </a:r>
          </a:p>
          <a:p>
            <a:pPr>
              <a:lnSpc>
                <a:spcPct val="80000"/>
              </a:lnSpc>
              <a:spcBef>
                <a:spcPts val="600"/>
              </a:spcBef>
            </a:pPr>
            <a:r>
              <a:rPr lang="en-NZ" sz="3800" dirty="0"/>
              <a:t>OT anticipates Him</a:t>
            </a:r>
          </a:p>
          <a:p>
            <a:pPr>
              <a:lnSpc>
                <a:spcPct val="80000"/>
              </a:lnSpc>
              <a:spcBef>
                <a:spcPts val="600"/>
              </a:spcBef>
            </a:pPr>
            <a:r>
              <a:rPr lang="en-NZ" sz="3800" dirty="0"/>
              <a:t>Gospels reveal Him</a:t>
            </a:r>
          </a:p>
          <a:p>
            <a:pPr>
              <a:lnSpc>
                <a:spcPct val="80000"/>
              </a:lnSpc>
              <a:spcBef>
                <a:spcPts val="600"/>
              </a:spcBef>
            </a:pPr>
            <a:r>
              <a:rPr lang="en-NZ" sz="3800" dirty="0"/>
              <a:t>Acts preaches Him</a:t>
            </a:r>
          </a:p>
        </p:txBody>
      </p:sp>
      <p:pic>
        <p:nvPicPr>
          <p:cNvPr id="7170" name="Picture 2" descr="Acts Ch. 2 – A Structural Analysis – Famous Fox Book Publishing">
            <a:extLst>
              <a:ext uri="{FF2B5EF4-FFF2-40B4-BE49-F238E27FC236}">
                <a16:creationId xmlns:a16="http://schemas.microsoft.com/office/drawing/2014/main" id="{CAA8E827-22D1-474F-9AF4-922231675B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1004" y="686086"/>
            <a:ext cx="3760874" cy="549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2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dirty="0"/>
              <a:t>1. He has left a Witness—The Bible</a:t>
            </a:r>
          </a:p>
          <a:p>
            <a:pPr>
              <a:lnSpc>
                <a:spcPct val="80000"/>
              </a:lnSpc>
              <a:spcBef>
                <a:spcPts val="600"/>
              </a:spcBef>
            </a:pPr>
            <a:r>
              <a:rPr lang="en-NZ" sz="3800" dirty="0"/>
              <a:t>OT anticipates Him</a:t>
            </a:r>
          </a:p>
          <a:p>
            <a:pPr>
              <a:lnSpc>
                <a:spcPct val="80000"/>
              </a:lnSpc>
              <a:spcBef>
                <a:spcPts val="600"/>
              </a:spcBef>
            </a:pPr>
            <a:r>
              <a:rPr lang="en-NZ" sz="3800" dirty="0"/>
              <a:t>Gospels reveal Him</a:t>
            </a:r>
          </a:p>
          <a:p>
            <a:pPr>
              <a:lnSpc>
                <a:spcPct val="80000"/>
              </a:lnSpc>
              <a:spcBef>
                <a:spcPts val="600"/>
              </a:spcBef>
            </a:pPr>
            <a:r>
              <a:rPr lang="en-NZ" sz="3800" dirty="0"/>
              <a:t>Acts preaches Him</a:t>
            </a:r>
          </a:p>
          <a:p>
            <a:pPr>
              <a:lnSpc>
                <a:spcPct val="80000"/>
              </a:lnSpc>
              <a:spcBef>
                <a:spcPts val="600"/>
              </a:spcBef>
            </a:pPr>
            <a:r>
              <a:rPr lang="en-NZ" sz="3800" dirty="0"/>
              <a:t>Letters teach Him</a:t>
            </a:r>
          </a:p>
        </p:txBody>
      </p:sp>
      <p:pic>
        <p:nvPicPr>
          <p:cNvPr id="10242" name="Picture 2" descr="Top 10 Gospels You Won't Find In The Bible - Listverse">
            <a:extLst>
              <a:ext uri="{FF2B5EF4-FFF2-40B4-BE49-F238E27FC236}">
                <a16:creationId xmlns:a16="http://schemas.microsoft.com/office/drawing/2014/main" id="{099E0F80-8C88-4635-B8A4-396C51F77B0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13" r="18265"/>
          <a:stretch/>
        </p:blipFill>
        <p:spPr bwMode="auto">
          <a:xfrm>
            <a:off x="4412973" y="1878386"/>
            <a:ext cx="4232213" cy="31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5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a:t>Christ’s Mind—How do we know?</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74F2271-4148-46AF-A9C3-40D8C8504144}"/>
              </a:ext>
            </a:extLst>
          </p:cNvPr>
          <p:cNvSpPr>
            <a:spLocks noGrp="1"/>
          </p:cNvSpPr>
          <p:nvPr>
            <p:ph sz="half" idx="1"/>
          </p:nvPr>
        </p:nvSpPr>
        <p:spPr>
          <a:xfrm>
            <a:off x="266396" y="2151687"/>
            <a:ext cx="4248454" cy="4359900"/>
          </a:xfrm>
        </p:spPr>
        <p:txBody>
          <a:bodyPr>
            <a:noAutofit/>
          </a:bodyPr>
          <a:lstStyle/>
          <a:p>
            <a:pPr marL="0" indent="0">
              <a:lnSpc>
                <a:spcPct val="80000"/>
              </a:lnSpc>
              <a:spcBef>
                <a:spcPts val="600"/>
              </a:spcBef>
              <a:buNone/>
            </a:pPr>
            <a:r>
              <a:rPr lang="en-NZ" sz="3800"/>
              <a:t>1. He has left a Witness—The Bible</a:t>
            </a:r>
          </a:p>
          <a:p>
            <a:pPr>
              <a:lnSpc>
                <a:spcPct val="80000"/>
              </a:lnSpc>
              <a:spcBef>
                <a:spcPts val="600"/>
              </a:spcBef>
            </a:pPr>
            <a:r>
              <a:rPr lang="en-NZ" sz="3800"/>
              <a:t>OT anticipates Him</a:t>
            </a:r>
          </a:p>
          <a:p>
            <a:pPr>
              <a:lnSpc>
                <a:spcPct val="80000"/>
              </a:lnSpc>
              <a:spcBef>
                <a:spcPts val="600"/>
              </a:spcBef>
            </a:pPr>
            <a:r>
              <a:rPr lang="en-NZ" sz="3800"/>
              <a:t>Gospels reveal Him</a:t>
            </a:r>
          </a:p>
          <a:p>
            <a:pPr>
              <a:lnSpc>
                <a:spcPct val="80000"/>
              </a:lnSpc>
              <a:spcBef>
                <a:spcPts val="600"/>
              </a:spcBef>
            </a:pPr>
            <a:r>
              <a:rPr lang="en-NZ" sz="3800"/>
              <a:t>Acts preaches Him</a:t>
            </a:r>
          </a:p>
          <a:p>
            <a:pPr>
              <a:lnSpc>
                <a:spcPct val="80000"/>
              </a:lnSpc>
              <a:spcBef>
                <a:spcPts val="600"/>
              </a:spcBef>
            </a:pPr>
            <a:r>
              <a:rPr lang="en-NZ" sz="3800"/>
              <a:t>Letters teach Him</a:t>
            </a:r>
          </a:p>
          <a:p>
            <a:pPr>
              <a:lnSpc>
                <a:spcPct val="80000"/>
              </a:lnSpc>
              <a:spcBef>
                <a:spcPts val="600"/>
              </a:spcBef>
            </a:pPr>
            <a:r>
              <a:rPr lang="en-NZ" sz="3800"/>
              <a:t>Revelation glorifies Him</a:t>
            </a:r>
            <a:endParaRPr lang="en-NZ" sz="3800" dirty="0"/>
          </a:p>
        </p:txBody>
      </p:sp>
      <p:pic>
        <p:nvPicPr>
          <p:cNvPr id="11266" name="Picture 2" descr="Revelation Ch 1 - Introduction &amp; Jesus in the midst of 7 Lamp Stands">
            <a:extLst>
              <a:ext uri="{FF2B5EF4-FFF2-40B4-BE49-F238E27FC236}">
                <a16:creationId xmlns:a16="http://schemas.microsoft.com/office/drawing/2014/main" id="{9A980F87-858A-4806-BE92-9AF774E3A7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06526" y="736589"/>
            <a:ext cx="3823012" cy="538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6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3506E60-E205-48BF-A4CA-A88D275E05F5}"/>
              </a:ext>
            </a:extLst>
          </p:cNvPr>
          <p:cNvSpPr>
            <a:spLocks noGrp="1"/>
          </p:cNvSpPr>
          <p:nvPr>
            <p:ph type="title"/>
          </p:nvPr>
        </p:nvSpPr>
        <p:spPr>
          <a:xfrm>
            <a:off x="251790" y="365126"/>
            <a:ext cx="3020730" cy="794440"/>
          </a:xfrm>
        </p:spPr>
        <p:txBody>
          <a:bodyPr vert="horz" lIns="91440" tIns="45720" rIns="91440" bIns="45720" rtlCol="0" anchor="ctr">
            <a:normAutofit/>
          </a:bodyPr>
          <a:lstStyle/>
          <a:p>
            <a:r>
              <a:rPr lang="en-US" sz="4000" dirty="0"/>
              <a:t>Christ’s Mind</a:t>
            </a:r>
          </a:p>
        </p:txBody>
      </p:sp>
      <p:sp>
        <p:nvSpPr>
          <p:cNvPr id="3" name="Content Placeholder 2">
            <a:extLst>
              <a:ext uri="{FF2B5EF4-FFF2-40B4-BE49-F238E27FC236}">
                <a16:creationId xmlns:a16="http://schemas.microsoft.com/office/drawing/2014/main" id="{0CFC31D2-526D-4655-9D60-A53517612846}"/>
              </a:ext>
            </a:extLst>
          </p:cNvPr>
          <p:cNvSpPr>
            <a:spLocks noGrp="1"/>
          </p:cNvSpPr>
          <p:nvPr>
            <p:ph sz="half" idx="1"/>
          </p:nvPr>
        </p:nvSpPr>
        <p:spPr>
          <a:xfrm>
            <a:off x="238537" y="1378226"/>
            <a:ext cx="3224819" cy="5261113"/>
          </a:xfrm>
        </p:spPr>
        <p:txBody>
          <a:bodyPr vert="horz" lIns="91440" tIns="45720" rIns="91440" bIns="45720" rtlCol="0">
            <a:normAutofit/>
          </a:bodyPr>
          <a:lstStyle/>
          <a:p>
            <a:pPr marL="0" indent="0" algn="ctr">
              <a:buNone/>
            </a:pPr>
            <a:r>
              <a:rPr lang="en-US" sz="4000" dirty="0"/>
              <a:t>Obedient </a:t>
            </a:r>
          </a:p>
          <a:p>
            <a:pPr marL="0" indent="0" algn="ctr">
              <a:buNone/>
            </a:pPr>
            <a:r>
              <a:rPr lang="en-US" sz="4000" dirty="0"/>
              <a:t>to the </a:t>
            </a:r>
          </a:p>
          <a:p>
            <a:pPr marL="0" indent="0" algn="ctr">
              <a:buNone/>
            </a:pPr>
            <a:r>
              <a:rPr lang="en-US" sz="4000" dirty="0"/>
              <a:t>will </a:t>
            </a:r>
          </a:p>
          <a:p>
            <a:pPr marL="0" indent="0" algn="ctr">
              <a:buNone/>
            </a:pPr>
            <a:r>
              <a:rPr lang="en-US" sz="4000" dirty="0"/>
              <a:t>of the father to secure </a:t>
            </a:r>
          </a:p>
          <a:p>
            <a:pPr marL="0" indent="0" algn="ctr">
              <a:buNone/>
            </a:pPr>
            <a:r>
              <a:rPr lang="en-US" sz="4000" dirty="0"/>
              <a:t>our righteousness</a:t>
            </a:r>
          </a:p>
        </p:txBody>
      </p:sp>
      <p:sp>
        <p:nvSpPr>
          <p:cNvPr id="7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8861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may contain: text">
            <a:extLst>
              <a:ext uri="{FF2B5EF4-FFF2-40B4-BE49-F238E27FC236}">
                <a16:creationId xmlns:a16="http://schemas.microsoft.com/office/drawing/2014/main" id="{CB32FC0D-1B3F-46C6-93AE-2273EB0E549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73" r="1665" b="5"/>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2082A9-CD29-48B4-90E4-3B5EF7EB50C1}"/>
              </a:ext>
            </a:extLst>
          </p:cNvPr>
          <p:cNvSpPr txBox="1"/>
          <p:nvPr/>
        </p:nvSpPr>
        <p:spPr>
          <a:xfrm>
            <a:off x="4202779" y="1161473"/>
            <a:ext cx="422914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NZ" sz="3200" b="0" i="0" dirty="0">
                <a:solidFill>
                  <a:srgbClr val="000000"/>
                </a:solidFill>
                <a:effectLst/>
                <a:latin typeface="Helvetica Neue"/>
              </a:rPr>
              <a:t>Romans 5:19—</a:t>
            </a:r>
            <a:r>
              <a:rPr lang="en-NZ" sz="3200" b="1" i="0" baseline="30000" dirty="0">
                <a:solidFill>
                  <a:srgbClr val="000000"/>
                </a:solidFill>
                <a:effectLst/>
                <a:latin typeface="Arial" panose="020B0604020202020204" pitchFamily="34" charset="0"/>
              </a:rPr>
              <a:t>19</a:t>
            </a:r>
            <a:r>
              <a:rPr lang="en-NZ" sz="3200" b="0" i="0" dirty="0">
                <a:solidFill>
                  <a:srgbClr val="000000"/>
                </a:solidFill>
                <a:effectLst/>
                <a:latin typeface="Helvetica Neue"/>
              </a:rPr>
              <a:t>For as through the one man’s disobedience the many were made sinners, even so through the obedience of the One the many will be made righteous. </a:t>
            </a:r>
            <a:r>
              <a:rPr lang="en-NZ" b="0" i="0" dirty="0">
                <a:solidFill>
                  <a:srgbClr val="000000"/>
                </a:solidFill>
                <a:effectLst/>
                <a:latin typeface="Helvetica Neue"/>
              </a:rPr>
              <a:t>(NASB95)</a:t>
            </a:r>
          </a:p>
        </p:txBody>
      </p:sp>
    </p:spTree>
    <p:extLst>
      <p:ext uri="{BB962C8B-B14F-4D97-AF65-F5344CB8AC3E}">
        <p14:creationId xmlns:p14="http://schemas.microsoft.com/office/powerpoint/2010/main" val="152534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3506E60-E205-48BF-A4CA-A88D275E05F5}"/>
              </a:ext>
            </a:extLst>
          </p:cNvPr>
          <p:cNvSpPr>
            <a:spLocks noGrp="1"/>
          </p:cNvSpPr>
          <p:nvPr>
            <p:ph type="title"/>
          </p:nvPr>
        </p:nvSpPr>
        <p:spPr>
          <a:xfrm>
            <a:off x="251790" y="365126"/>
            <a:ext cx="3020730" cy="794440"/>
          </a:xfrm>
        </p:spPr>
        <p:txBody>
          <a:bodyPr vert="horz" lIns="91440" tIns="45720" rIns="91440" bIns="45720" rtlCol="0" anchor="ctr">
            <a:normAutofit/>
          </a:bodyPr>
          <a:lstStyle/>
          <a:p>
            <a:r>
              <a:rPr lang="en-US" sz="4000" dirty="0"/>
              <a:t>Christ’s Mind</a:t>
            </a:r>
          </a:p>
        </p:txBody>
      </p:sp>
      <p:sp>
        <p:nvSpPr>
          <p:cNvPr id="3" name="Content Placeholder 2">
            <a:extLst>
              <a:ext uri="{FF2B5EF4-FFF2-40B4-BE49-F238E27FC236}">
                <a16:creationId xmlns:a16="http://schemas.microsoft.com/office/drawing/2014/main" id="{0CFC31D2-526D-4655-9D60-A53517612846}"/>
              </a:ext>
            </a:extLst>
          </p:cNvPr>
          <p:cNvSpPr>
            <a:spLocks noGrp="1"/>
          </p:cNvSpPr>
          <p:nvPr>
            <p:ph sz="half" idx="1"/>
          </p:nvPr>
        </p:nvSpPr>
        <p:spPr>
          <a:xfrm>
            <a:off x="251791" y="1378226"/>
            <a:ext cx="2777159" cy="5261113"/>
          </a:xfrm>
        </p:spPr>
        <p:txBody>
          <a:bodyPr vert="horz" lIns="91440" tIns="45720" rIns="91440" bIns="45720" rtlCol="0">
            <a:normAutofit/>
          </a:bodyPr>
          <a:lstStyle/>
          <a:p>
            <a:pPr marL="0" indent="0" algn="ctr">
              <a:buNone/>
            </a:pPr>
            <a:r>
              <a:rPr lang="en-US" sz="4000" dirty="0"/>
              <a:t>A </a:t>
            </a:r>
          </a:p>
          <a:p>
            <a:pPr marL="0" indent="0" algn="ctr">
              <a:buNone/>
            </a:pPr>
            <a:r>
              <a:rPr lang="en-US" sz="4000" dirty="0"/>
              <a:t>Spiritual mindset </a:t>
            </a:r>
          </a:p>
          <a:p>
            <a:pPr marL="0" indent="0" algn="ctr">
              <a:buNone/>
            </a:pPr>
            <a:r>
              <a:rPr lang="en-US" sz="4000" dirty="0"/>
              <a:t>is a </a:t>
            </a:r>
          </a:p>
          <a:p>
            <a:pPr marL="0" indent="0" algn="ctr">
              <a:buNone/>
            </a:pPr>
            <a:r>
              <a:rPr lang="en-US" sz="4000" dirty="0"/>
              <a:t>Mind Set </a:t>
            </a:r>
          </a:p>
          <a:p>
            <a:pPr marL="0" indent="0" algn="ctr">
              <a:buNone/>
            </a:pPr>
            <a:r>
              <a:rPr lang="en-US" sz="4000" dirty="0"/>
              <a:t>in only </a:t>
            </a:r>
          </a:p>
          <a:p>
            <a:pPr marL="0" indent="0" algn="ctr">
              <a:buNone/>
            </a:pPr>
            <a:r>
              <a:rPr lang="en-US" sz="4000" dirty="0"/>
              <a:t>One direction</a:t>
            </a:r>
          </a:p>
        </p:txBody>
      </p:sp>
      <p:sp>
        <p:nvSpPr>
          <p:cNvPr id="7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8861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may contain: text">
            <a:extLst>
              <a:ext uri="{FF2B5EF4-FFF2-40B4-BE49-F238E27FC236}">
                <a16:creationId xmlns:a16="http://schemas.microsoft.com/office/drawing/2014/main" id="{CB32FC0D-1B3F-46C6-93AE-2273EB0E549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73" r="1665" b="5"/>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2082A9-CD29-48B4-90E4-3B5EF7EB50C1}"/>
              </a:ext>
            </a:extLst>
          </p:cNvPr>
          <p:cNvSpPr txBox="1"/>
          <p:nvPr/>
        </p:nvSpPr>
        <p:spPr>
          <a:xfrm>
            <a:off x="4202778" y="1269266"/>
            <a:ext cx="422914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NZ" sz="2800" b="0" i="0" dirty="0">
                <a:solidFill>
                  <a:srgbClr val="000000"/>
                </a:solidFill>
                <a:effectLst/>
                <a:latin typeface="Helvetica Neue"/>
              </a:rPr>
              <a:t>Colossians 3:1-2— </a:t>
            </a:r>
          </a:p>
          <a:p>
            <a:pPr algn="l"/>
            <a:r>
              <a:rPr lang="en-NZ" sz="2800" b="0" i="0" dirty="0">
                <a:solidFill>
                  <a:srgbClr val="000000"/>
                </a:solidFill>
                <a:effectLst/>
                <a:latin typeface="Helvetica Neue"/>
              </a:rPr>
              <a:t>Therefore if you have been raised up with Christ, keep seeking the things above, where Christ is, seated at the right hand of God. </a:t>
            </a:r>
            <a:r>
              <a:rPr lang="en-NZ" sz="2800" b="1" i="0" baseline="30000" dirty="0">
                <a:solidFill>
                  <a:srgbClr val="000000"/>
                </a:solidFill>
                <a:effectLst/>
                <a:latin typeface="Arial" panose="020B0604020202020204" pitchFamily="34" charset="0"/>
              </a:rPr>
              <a:t>2</a:t>
            </a:r>
            <a:r>
              <a:rPr lang="en-NZ" sz="2800" b="0" i="0" dirty="0">
                <a:solidFill>
                  <a:srgbClr val="000000"/>
                </a:solidFill>
                <a:effectLst/>
                <a:latin typeface="Helvetica Neue"/>
              </a:rPr>
              <a:t>Set your mind on the things above, not on the things that are on earth.</a:t>
            </a:r>
            <a:r>
              <a:rPr lang="en-NZ" b="0" i="0" dirty="0">
                <a:solidFill>
                  <a:srgbClr val="000000"/>
                </a:solidFill>
                <a:effectLst/>
                <a:latin typeface="Helvetica Neue"/>
              </a:rPr>
              <a:t> (NASB95)</a:t>
            </a:r>
          </a:p>
        </p:txBody>
      </p:sp>
    </p:spTree>
    <p:extLst>
      <p:ext uri="{BB962C8B-B14F-4D97-AF65-F5344CB8AC3E}">
        <p14:creationId xmlns:p14="http://schemas.microsoft.com/office/powerpoint/2010/main" val="202712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E068-8043-492E-8FF5-27E0B0680046}"/>
              </a:ext>
            </a:extLst>
          </p:cNvPr>
          <p:cNvSpPr>
            <a:spLocks noGrp="1"/>
          </p:cNvSpPr>
          <p:nvPr>
            <p:ph type="title"/>
          </p:nvPr>
        </p:nvSpPr>
        <p:spPr>
          <a:xfrm>
            <a:off x="628650" y="365126"/>
            <a:ext cx="7886700" cy="761309"/>
          </a:xfrm>
        </p:spPr>
        <p:txBody>
          <a:bodyPr/>
          <a:lstStyle/>
          <a:p>
            <a:r>
              <a:rPr lang="en-NZ" b="1" dirty="0">
                <a:latin typeface="Open Sans"/>
              </a:rPr>
              <a:t>Your Spiritual Battles</a:t>
            </a:r>
            <a:endParaRPr lang="en-NZ" dirty="0"/>
          </a:p>
        </p:txBody>
      </p:sp>
      <p:sp>
        <p:nvSpPr>
          <p:cNvPr id="3" name="Content Placeholder 2">
            <a:extLst>
              <a:ext uri="{FF2B5EF4-FFF2-40B4-BE49-F238E27FC236}">
                <a16:creationId xmlns:a16="http://schemas.microsoft.com/office/drawing/2014/main" id="{4CAEFD74-7B7F-4428-8098-F3B77C2648BE}"/>
              </a:ext>
            </a:extLst>
          </p:cNvPr>
          <p:cNvSpPr>
            <a:spLocks noGrp="1"/>
          </p:cNvSpPr>
          <p:nvPr>
            <p:ph sz="half" idx="1"/>
          </p:nvPr>
        </p:nvSpPr>
        <p:spPr>
          <a:xfrm>
            <a:off x="628650" y="1253331"/>
            <a:ext cx="7886700" cy="456199"/>
          </a:xfrm>
        </p:spPr>
        <p:txBody>
          <a:bodyPr>
            <a:normAutofit lnSpcReduction="10000"/>
          </a:bodyPr>
          <a:lstStyle/>
          <a:p>
            <a:pPr marL="0" indent="0">
              <a:buNone/>
            </a:pPr>
            <a:r>
              <a:rPr lang="en-NZ" b="1" dirty="0">
                <a:latin typeface="Open Sans"/>
              </a:rPr>
              <a:t>Are won or lost in your mind.</a:t>
            </a:r>
            <a:endParaRPr lang="en-NZ" dirty="0"/>
          </a:p>
        </p:txBody>
      </p:sp>
      <p:sp>
        <p:nvSpPr>
          <p:cNvPr id="4" name="Content Placeholder 3">
            <a:extLst>
              <a:ext uri="{FF2B5EF4-FFF2-40B4-BE49-F238E27FC236}">
                <a16:creationId xmlns:a16="http://schemas.microsoft.com/office/drawing/2014/main" id="{189E8B83-6E28-43DD-8381-7691C5CA6D10}"/>
              </a:ext>
            </a:extLst>
          </p:cNvPr>
          <p:cNvSpPr>
            <a:spLocks noGrp="1"/>
          </p:cNvSpPr>
          <p:nvPr>
            <p:ph sz="half" idx="2"/>
          </p:nvPr>
        </p:nvSpPr>
        <p:spPr>
          <a:xfrm>
            <a:off x="628650" y="1825625"/>
            <a:ext cx="7886700" cy="4351338"/>
          </a:xfrm>
        </p:spPr>
        <p:txBody>
          <a:bodyPr>
            <a:normAutofit lnSpcReduction="10000"/>
          </a:bodyPr>
          <a:lstStyle/>
          <a:p>
            <a:r>
              <a:rPr lang="en-NZ" dirty="0">
                <a:solidFill>
                  <a:srgbClr val="2B2A2A"/>
                </a:solidFill>
                <a:latin typeface="Open Sans"/>
              </a:rPr>
              <a:t>Defeat or victory is determined almost always in your mindset. </a:t>
            </a:r>
          </a:p>
          <a:p>
            <a:r>
              <a:rPr lang="en-NZ" dirty="0">
                <a:solidFill>
                  <a:srgbClr val="2B2A2A"/>
                </a:solidFill>
                <a:latin typeface="Open Sans"/>
              </a:rPr>
              <a:t>Your battles with sin and Satan are won or lost in your mind.</a:t>
            </a:r>
          </a:p>
          <a:p>
            <a:r>
              <a:rPr lang="en-NZ" dirty="0">
                <a:solidFill>
                  <a:srgbClr val="2B2A2A"/>
                </a:solidFill>
                <a:latin typeface="Open Sans"/>
              </a:rPr>
              <a:t>Sin never begins as an action...it begins as a thought. </a:t>
            </a:r>
          </a:p>
          <a:p>
            <a:pPr lvl="1"/>
            <a:r>
              <a:rPr lang="en-NZ" dirty="0">
                <a:solidFill>
                  <a:srgbClr val="2B2A2A"/>
                </a:solidFill>
                <a:latin typeface="Open Sans"/>
              </a:rPr>
              <a:t>James 1:14-15—</a:t>
            </a:r>
          </a:p>
          <a:p>
            <a:pPr lvl="1"/>
            <a:r>
              <a:rPr lang="en-NZ" b="1" i="0" baseline="30000" dirty="0">
                <a:solidFill>
                  <a:srgbClr val="000000"/>
                </a:solidFill>
                <a:effectLst/>
                <a:latin typeface="Arial" panose="020B0604020202020204" pitchFamily="34" charset="0"/>
              </a:rPr>
              <a:t>14 </a:t>
            </a:r>
            <a:r>
              <a:rPr lang="en-NZ" b="0" i="0" dirty="0">
                <a:solidFill>
                  <a:srgbClr val="000000"/>
                </a:solidFill>
                <a:effectLst/>
                <a:latin typeface="Helvetica Neue"/>
              </a:rPr>
              <a:t>But each one is tempted when he is carried away and enticed by his own lust. </a:t>
            </a:r>
            <a:r>
              <a:rPr lang="en-NZ" b="1" i="0" baseline="30000" dirty="0">
                <a:solidFill>
                  <a:srgbClr val="000000"/>
                </a:solidFill>
                <a:effectLst/>
                <a:latin typeface="Arial" panose="020B0604020202020204" pitchFamily="34" charset="0"/>
              </a:rPr>
              <a:t>15 </a:t>
            </a:r>
            <a:r>
              <a:rPr lang="en-NZ" b="0" i="0" dirty="0">
                <a:solidFill>
                  <a:srgbClr val="000000"/>
                </a:solidFill>
                <a:effectLst/>
                <a:latin typeface="Helvetica Neue"/>
              </a:rPr>
              <a:t>Then when lust has conceived, it gives birth to sin; and when sin is accomplished, it brings forth death.</a:t>
            </a:r>
            <a:endParaRPr lang="en-NZ" dirty="0"/>
          </a:p>
        </p:txBody>
      </p:sp>
    </p:spTree>
    <p:extLst>
      <p:ext uri="{BB962C8B-B14F-4D97-AF65-F5344CB8AC3E}">
        <p14:creationId xmlns:p14="http://schemas.microsoft.com/office/powerpoint/2010/main" val="10355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0664-DAAD-4961-8F05-9A3CFF742FFE}"/>
              </a:ext>
            </a:extLst>
          </p:cNvPr>
          <p:cNvSpPr>
            <a:spLocks noGrp="1"/>
          </p:cNvSpPr>
          <p:nvPr>
            <p:ph type="title"/>
          </p:nvPr>
        </p:nvSpPr>
        <p:spPr>
          <a:xfrm>
            <a:off x="628650" y="365127"/>
            <a:ext cx="7886700" cy="880578"/>
          </a:xfrm>
        </p:spPr>
        <p:txBody>
          <a:bodyPr/>
          <a:lstStyle/>
          <a:p>
            <a:r>
              <a:rPr lang="en-NZ" dirty="0">
                <a:solidFill>
                  <a:srgbClr val="2B2A2A"/>
                </a:solidFill>
                <a:latin typeface="Open Sans"/>
              </a:rPr>
              <a:t>We have the mind of Christ</a:t>
            </a:r>
            <a:endParaRPr lang="en-NZ" dirty="0"/>
          </a:p>
        </p:txBody>
      </p:sp>
      <p:sp>
        <p:nvSpPr>
          <p:cNvPr id="3" name="Content Placeholder 2">
            <a:extLst>
              <a:ext uri="{FF2B5EF4-FFF2-40B4-BE49-F238E27FC236}">
                <a16:creationId xmlns:a16="http://schemas.microsoft.com/office/drawing/2014/main" id="{9D0AB649-F500-4A11-B12D-C704E8C09A10}"/>
              </a:ext>
            </a:extLst>
          </p:cNvPr>
          <p:cNvSpPr>
            <a:spLocks noGrp="1"/>
          </p:cNvSpPr>
          <p:nvPr>
            <p:ph sz="half" idx="1"/>
          </p:nvPr>
        </p:nvSpPr>
        <p:spPr>
          <a:xfrm>
            <a:off x="628649" y="1245705"/>
            <a:ext cx="5573367" cy="477078"/>
          </a:xfrm>
        </p:spPr>
        <p:txBody>
          <a:bodyPr>
            <a:normAutofit/>
          </a:bodyPr>
          <a:lstStyle/>
          <a:p>
            <a:pPr marL="0" indent="0">
              <a:buNone/>
            </a:pPr>
            <a:r>
              <a:rPr lang="en-NZ" b="1" dirty="0">
                <a:solidFill>
                  <a:srgbClr val="2B2A2A"/>
                </a:solidFill>
                <a:latin typeface="Open Sans"/>
              </a:rPr>
              <a:t>Operating in us—in every:</a:t>
            </a:r>
            <a:endParaRPr lang="en-NZ" dirty="0"/>
          </a:p>
        </p:txBody>
      </p:sp>
      <p:sp>
        <p:nvSpPr>
          <p:cNvPr id="4" name="Content Placeholder 3">
            <a:extLst>
              <a:ext uri="{FF2B5EF4-FFF2-40B4-BE49-F238E27FC236}">
                <a16:creationId xmlns:a16="http://schemas.microsoft.com/office/drawing/2014/main" id="{8CEEEDA4-2B0D-463C-BCF6-C3DE7DD89537}"/>
              </a:ext>
            </a:extLst>
          </p:cNvPr>
          <p:cNvSpPr>
            <a:spLocks noGrp="1"/>
          </p:cNvSpPr>
          <p:nvPr>
            <p:ph sz="half" idx="2"/>
          </p:nvPr>
        </p:nvSpPr>
        <p:spPr>
          <a:xfrm>
            <a:off x="685800" y="1931643"/>
            <a:ext cx="7829550" cy="4351338"/>
          </a:xfrm>
        </p:spPr>
        <p:txBody>
          <a:bodyPr>
            <a:normAutofit/>
          </a:bodyPr>
          <a:lstStyle/>
          <a:p>
            <a:r>
              <a:rPr lang="en-NZ" dirty="0">
                <a:solidFill>
                  <a:srgbClr val="2B2A2A"/>
                </a:solidFill>
                <a:latin typeface="Open Sans"/>
              </a:rPr>
              <a:t>Decision we make.</a:t>
            </a:r>
          </a:p>
          <a:p>
            <a:r>
              <a:rPr lang="en-NZ" dirty="0">
                <a:solidFill>
                  <a:srgbClr val="2B2A2A"/>
                </a:solidFill>
                <a:latin typeface="Open Sans"/>
              </a:rPr>
              <a:t>In Every Attitude we embrace.</a:t>
            </a:r>
          </a:p>
          <a:p>
            <a:r>
              <a:rPr lang="en-NZ" dirty="0">
                <a:solidFill>
                  <a:srgbClr val="2B2A2A"/>
                </a:solidFill>
                <a:latin typeface="Open Sans"/>
              </a:rPr>
              <a:t>In Every Prayer we pray.</a:t>
            </a:r>
          </a:p>
          <a:p>
            <a:r>
              <a:rPr lang="en-NZ" dirty="0">
                <a:solidFill>
                  <a:srgbClr val="2B2A2A"/>
                </a:solidFill>
                <a:latin typeface="Open Sans"/>
              </a:rPr>
              <a:t>In Every Observation we make.</a:t>
            </a:r>
          </a:p>
          <a:p>
            <a:r>
              <a:rPr lang="en-NZ" dirty="0">
                <a:solidFill>
                  <a:srgbClr val="2B2A2A"/>
                </a:solidFill>
                <a:latin typeface="Open Sans"/>
              </a:rPr>
              <a:t>In Every Belief we adopt.</a:t>
            </a:r>
          </a:p>
          <a:p>
            <a:r>
              <a:rPr lang="en-NZ" dirty="0">
                <a:solidFill>
                  <a:srgbClr val="2B2A2A"/>
                </a:solidFill>
                <a:latin typeface="Open Sans"/>
              </a:rPr>
              <a:t>This is what it means to have the Mind of Christ.</a:t>
            </a:r>
            <a:endParaRPr lang="en-NZ" dirty="0"/>
          </a:p>
        </p:txBody>
      </p:sp>
    </p:spTree>
    <p:extLst>
      <p:ext uri="{BB962C8B-B14F-4D97-AF65-F5344CB8AC3E}">
        <p14:creationId xmlns:p14="http://schemas.microsoft.com/office/powerpoint/2010/main" val="417312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46344"/>
          </a:xfrm>
        </p:spPr>
        <p:txBody>
          <a:bodyPr>
            <a:noAutofit/>
          </a:bodyPr>
          <a:lstStyle/>
          <a:p>
            <a:r>
              <a:rPr lang="en-US" sz="2400" b="1" dirty="0"/>
              <a:t>Matthew 28:19-20—</a:t>
            </a:r>
            <a:r>
              <a:rPr lang="en-US" sz="2400" b="1" baseline="30000" dirty="0"/>
              <a:t>19 </a:t>
            </a:r>
            <a:r>
              <a:rPr lang="en-US" sz="2400" b="1" dirty="0"/>
              <a:t>Therefore go and make disciples of all nations, baptizing them in the name of the Father and of the Son and of the Holy Spirit, </a:t>
            </a:r>
            <a:r>
              <a:rPr lang="en-US" sz="2400" b="1" baseline="30000" dirty="0"/>
              <a:t>20 </a:t>
            </a:r>
            <a:r>
              <a:rPr lang="en-US" sz="2400" b="1" dirty="0"/>
              <a:t>and teaching them to obey everything I have commanded you. And surely I am with you always, to the very end of the age.” </a:t>
            </a:r>
            <a:endParaRPr lang="en-NZ" sz="2400" b="1"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6345"/>
            <a:ext cx="9144000" cy="5133973"/>
          </a:xfrm>
          <a:prstGeom prst="rect">
            <a:avLst/>
          </a:prstGeom>
        </p:spPr>
      </p:pic>
    </p:spTree>
    <p:extLst>
      <p:ext uri="{BB962C8B-B14F-4D97-AF65-F5344CB8AC3E}">
        <p14:creationId xmlns:p14="http://schemas.microsoft.com/office/powerpoint/2010/main" val="382241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A34564-9BDA-43AC-9F79-50CFAF3BC5BF}"/>
              </a:ext>
            </a:extLst>
          </p:cNvPr>
          <p:cNvSpPr>
            <a:spLocks noGrp="1"/>
          </p:cNvSpPr>
          <p:nvPr>
            <p:ph sz="half" idx="2"/>
          </p:nvPr>
        </p:nvSpPr>
        <p:spPr>
          <a:xfrm>
            <a:off x="92765" y="0"/>
            <a:ext cx="9051235"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000" dirty="0"/>
              <a:t>Philippians 2:5-8—</a:t>
            </a:r>
          </a:p>
          <a:p>
            <a:r>
              <a:rPr lang="en-US" sz="4000" b="1" baseline="30000" dirty="0"/>
              <a:t>5</a:t>
            </a:r>
            <a:r>
              <a:rPr lang="en-US" sz="4000" dirty="0"/>
              <a:t>Have this attitude </a:t>
            </a:r>
            <a:r>
              <a:rPr lang="en-US" sz="4000" baseline="30000" dirty="0"/>
              <a:t>[a]</a:t>
            </a:r>
            <a:r>
              <a:rPr lang="en-US" sz="4000" dirty="0"/>
              <a:t>in yourselves which was also in Christ Jesus, </a:t>
            </a:r>
            <a:r>
              <a:rPr lang="en-US" sz="4000" b="1" baseline="30000" dirty="0"/>
              <a:t>6</a:t>
            </a:r>
            <a:r>
              <a:rPr lang="en-US" sz="4000" dirty="0"/>
              <a:t>who, although He existed in the form of God, did not regard equality with God a thing to be </a:t>
            </a:r>
            <a:r>
              <a:rPr lang="en-US" sz="4000" baseline="30000" dirty="0"/>
              <a:t>[b]</a:t>
            </a:r>
            <a:r>
              <a:rPr lang="en-US" sz="4000" dirty="0"/>
              <a:t>grasped, </a:t>
            </a:r>
            <a:r>
              <a:rPr lang="en-US" sz="4000" b="1" baseline="30000" dirty="0"/>
              <a:t>7</a:t>
            </a:r>
            <a:r>
              <a:rPr lang="en-US" sz="4000" dirty="0"/>
              <a:t>but </a:t>
            </a:r>
            <a:r>
              <a:rPr lang="en-US" sz="4000" baseline="30000" dirty="0"/>
              <a:t>[c]</a:t>
            </a:r>
            <a:r>
              <a:rPr lang="en-US" sz="4000" dirty="0"/>
              <a:t>emptied Himself, taking the form of a bond-servant, </a:t>
            </a:r>
            <a:r>
              <a:rPr lang="en-US" sz="4000" i="1" dirty="0"/>
              <a:t>and </a:t>
            </a:r>
            <a:r>
              <a:rPr lang="en-US" sz="4000" dirty="0"/>
              <a:t>being made in the likeness of men. </a:t>
            </a:r>
            <a:r>
              <a:rPr lang="en-US" sz="4000" b="1" baseline="30000" dirty="0"/>
              <a:t>8</a:t>
            </a:r>
            <a:r>
              <a:rPr lang="en-US" sz="4000" dirty="0"/>
              <a:t>Being found in appearance as a man, He humbled Himself by becoming obedient to the point of death, even death </a:t>
            </a:r>
            <a:r>
              <a:rPr lang="en-US" sz="4000" baseline="30000" dirty="0"/>
              <a:t>[d]</a:t>
            </a:r>
            <a:r>
              <a:rPr lang="en-US" sz="4000" dirty="0"/>
              <a:t>on a cross. </a:t>
            </a:r>
            <a:r>
              <a:rPr lang="en-US" sz="1600" dirty="0"/>
              <a:t>(NASB95) [a]Or </a:t>
            </a:r>
            <a:r>
              <a:rPr lang="en-US" sz="1600" i="1" dirty="0"/>
              <a:t>among</a:t>
            </a:r>
            <a:r>
              <a:rPr lang="en-US" sz="1600" dirty="0"/>
              <a:t> [b]I.e. utilized or asserted [c]I.e. laid aside His privileges [d]Lit </a:t>
            </a:r>
            <a:r>
              <a:rPr lang="en-US" sz="1600" i="1" dirty="0"/>
              <a:t>of</a:t>
            </a:r>
            <a:endParaRPr lang="en-US" sz="1600" dirty="0"/>
          </a:p>
        </p:txBody>
      </p:sp>
    </p:spTree>
    <p:extLst>
      <p:ext uri="{BB962C8B-B14F-4D97-AF65-F5344CB8AC3E}">
        <p14:creationId xmlns:p14="http://schemas.microsoft.com/office/powerpoint/2010/main" val="397430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318052" y="1825625"/>
            <a:ext cx="4196798" cy="4351338"/>
          </a:xfrm>
        </p:spPr>
        <p:txBody>
          <a:bodyPr>
            <a:noAutofit/>
          </a:bodyPr>
          <a:lstStyle/>
          <a:p>
            <a:pPr marL="0" indent="0">
              <a:buNone/>
            </a:pPr>
            <a:r>
              <a:rPr lang="en-NZ" sz="3600" dirty="0"/>
              <a:t>Humble—</a:t>
            </a:r>
          </a:p>
          <a:p>
            <a:pPr lvl="1"/>
            <a:r>
              <a:rPr lang="en-NZ" sz="3600" dirty="0"/>
              <a:t>Emptied Himself</a:t>
            </a:r>
          </a:p>
          <a:p>
            <a:pPr lvl="1"/>
            <a:r>
              <a:rPr lang="en-NZ" sz="3600" dirty="0"/>
              <a:t>Servant</a:t>
            </a:r>
          </a:p>
          <a:p>
            <a:pPr lvl="1"/>
            <a:r>
              <a:rPr lang="en-NZ" sz="3600" dirty="0"/>
              <a:t>Son of Man</a:t>
            </a:r>
          </a:p>
          <a:p>
            <a:pPr lvl="1"/>
            <a:r>
              <a:rPr lang="en-NZ" sz="3600" dirty="0"/>
              <a:t>Obedient—cross</a:t>
            </a:r>
          </a:p>
          <a:p>
            <a:pPr lvl="1"/>
            <a:r>
              <a:rPr lang="en-NZ" sz="3600" dirty="0"/>
              <a:t>Saviour </a:t>
            </a:r>
          </a:p>
        </p:txBody>
      </p:sp>
      <p:sp>
        <p:nvSpPr>
          <p:cNvPr id="7" name="Title 1">
            <a:extLst>
              <a:ext uri="{FF2B5EF4-FFF2-40B4-BE49-F238E27FC236}">
                <a16:creationId xmlns:a16="http://schemas.microsoft.com/office/drawing/2014/main" id="{79D7D0F3-F3A1-44EF-AA00-6814D5A73638}"/>
              </a:ext>
            </a:extLst>
          </p:cNvPr>
          <p:cNvSpPr>
            <a:spLocks noGrp="1"/>
          </p:cNvSpPr>
          <p:nvPr>
            <p:ph type="title"/>
          </p:nvPr>
        </p:nvSpPr>
        <p:spPr>
          <a:xfrm>
            <a:off x="628650" y="365127"/>
            <a:ext cx="7886700" cy="695048"/>
          </a:xfrm>
        </p:spPr>
        <p:txBody>
          <a:bodyPr/>
          <a:lstStyle/>
          <a:p>
            <a:r>
              <a:rPr lang="en-NZ" dirty="0"/>
              <a:t>Christ’s Mind</a:t>
            </a:r>
          </a:p>
        </p:txBody>
      </p:sp>
      <p:pic>
        <p:nvPicPr>
          <p:cNvPr id="17410" name="Picture 2" descr="Jesus On The Cross With Sunset Background / Stock Photo - Our ...">
            <a:extLst>
              <a:ext uri="{FF2B5EF4-FFF2-40B4-BE49-F238E27FC236}">
                <a16:creationId xmlns:a16="http://schemas.microsoft.com/office/drawing/2014/main" id="{5EDAA834-F76B-49C3-936E-43A0003B63D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036" r="24403"/>
          <a:stretch/>
        </p:blipFill>
        <p:spPr bwMode="auto">
          <a:xfrm>
            <a:off x="4572000" y="1638433"/>
            <a:ext cx="3716354" cy="453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1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76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1C59366E-F52A-44B5-BB46-C408371F5F07}"/>
              </a:ext>
            </a:extLst>
          </p:cNvPr>
          <p:cNvSpPr txBox="1">
            <a:spLocks/>
          </p:cNvSpPr>
          <p:nvPr/>
        </p:nvSpPr>
        <p:spPr>
          <a:xfrm>
            <a:off x="266396" y="2151687"/>
            <a:ext cx="4248454" cy="435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800" dirty="0"/>
              <a:t>1. </a:t>
            </a:r>
            <a:r>
              <a:rPr lang="en-US" sz="3600" dirty="0"/>
              <a:t>It is in you—</a:t>
            </a:r>
          </a:p>
          <a:p>
            <a:pPr marL="742950" indent="-742950">
              <a:buAutoNum type="alphaLcPeriod"/>
            </a:pPr>
            <a:endParaRPr lang="en-US" sz="3600" dirty="0"/>
          </a:p>
        </p:txBody>
      </p:sp>
    </p:spTree>
    <p:extLst>
      <p:ext uri="{BB962C8B-B14F-4D97-AF65-F5344CB8AC3E}">
        <p14:creationId xmlns:p14="http://schemas.microsoft.com/office/powerpoint/2010/main" val="426793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1C59366E-F52A-44B5-BB46-C408371F5F07}"/>
              </a:ext>
            </a:extLst>
          </p:cNvPr>
          <p:cNvSpPr txBox="1">
            <a:spLocks/>
          </p:cNvSpPr>
          <p:nvPr/>
        </p:nvSpPr>
        <p:spPr>
          <a:xfrm>
            <a:off x="266396" y="2151687"/>
            <a:ext cx="4248454" cy="435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800" dirty="0"/>
              <a:t>1. </a:t>
            </a:r>
            <a:r>
              <a:rPr lang="en-US" sz="3600" dirty="0"/>
              <a:t>It is in you—</a:t>
            </a:r>
          </a:p>
          <a:p>
            <a:pPr marL="742950" indent="-742950">
              <a:buAutoNum type="alphaLcPeriod"/>
            </a:pPr>
            <a:r>
              <a:rPr lang="en-US" sz="3600" dirty="0"/>
              <a:t>If you are a Christian</a:t>
            </a:r>
          </a:p>
          <a:p>
            <a:pPr marL="742950" indent="-742950">
              <a:buAutoNum type="alphaLcPeriod"/>
            </a:pPr>
            <a:endParaRPr lang="en-US" sz="3600" dirty="0"/>
          </a:p>
        </p:txBody>
      </p:sp>
    </p:spTree>
    <p:extLst>
      <p:ext uri="{BB962C8B-B14F-4D97-AF65-F5344CB8AC3E}">
        <p14:creationId xmlns:p14="http://schemas.microsoft.com/office/powerpoint/2010/main" val="375418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AC9CA292-46BE-40E9-AE50-BBA15B860EE9}"/>
              </a:ext>
            </a:extLst>
          </p:cNvPr>
          <p:cNvSpPr txBox="1">
            <a:spLocks/>
          </p:cNvSpPr>
          <p:nvPr/>
        </p:nvSpPr>
        <p:spPr>
          <a:xfrm>
            <a:off x="266396" y="2151687"/>
            <a:ext cx="4248454" cy="435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800" dirty="0"/>
              <a:t>1. </a:t>
            </a:r>
            <a:r>
              <a:rPr lang="en-US" sz="3600" dirty="0"/>
              <a:t>It is in you—</a:t>
            </a:r>
          </a:p>
          <a:p>
            <a:pPr marL="742950" indent="-742950">
              <a:buAutoNum type="alphaLcPeriod"/>
            </a:pPr>
            <a:r>
              <a:rPr lang="en-US" sz="3600" dirty="0"/>
              <a:t>If you are a Christian</a:t>
            </a:r>
          </a:p>
          <a:p>
            <a:pPr marL="742950" indent="-742950">
              <a:buAutoNum type="alphaLcPeriod"/>
            </a:pPr>
            <a:r>
              <a:rPr lang="en-US" sz="3600" dirty="0"/>
              <a:t>If you let it be</a:t>
            </a:r>
          </a:p>
        </p:txBody>
      </p:sp>
    </p:spTree>
    <p:extLst>
      <p:ext uri="{BB962C8B-B14F-4D97-AF65-F5344CB8AC3E}">
        <p14:creationId xmlns:p14="http://schemas.microsoft.com/office/powerpoint/2010/main" val="386395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C582D-0C44-4C17-AE64-B974B4F45150}"/>
              </a:ext>
            </a:extLst>
          </p:cNvPr>
          <p:cNvSpPr>
            <a:spLocks noGrp="1"/>
          </p:cNvSpPr>
          <p:nvPr>
            <p:ph type="title"/>
          </p:nvPr>
        </p:nvSpPr>
        <p:spPr>
          <a:xfrm>
            <a:off x="442170" y="346413"/>
            <a:ext cx="3822186" cy="1637835"/>
          </a:xfrm>
        </p:spPr>
        <p:txBody>
          <a:bodyPr vert="horz" lIns="91440" tIns="45720" rIns="91440" bIns="45720" rtlCol="0" anchor="ctr">
            <a:noAutofit/>
          </a:bodyPr>
          <a:lstStyle/>
          <a:p>
            <a:pPr algn="ctr"/>
            <a:r>
              <a:rPr lang="en-US" sz="4000" dirty="0"/>
              <a:t>Christ’s Mind—It’s impact upon you!</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A6B93-30AA-4D40-92C3-2B7EF8195473}"/>
              </a:ext>
            </a:extLst>
          </p:cNvPr>
          <p:cNvSpPr>
            <a:spLocks noGrp="1"/>
          </p:cNvSpPr>
          <p:nvPr>
            <p:ph sz="half" idx="1"/>
          </p:nvPr>
        </p:nvSpPr>
        <p:spPr>
          <a:xfrm>
            <a:off x="443039" y="2330505"/>
            <a:ext cx="3821317" cy="4181082"/>
          </a:xfrm>
        </p:spPr>
        <p:txBody>
          <a:bodyPr vert="horz" lIns="91440" tIns="45720" rIns="91440" bIns="45720" rtlCol="0" anchor="ctr">
            <a:normAutofit/>
          </a:bodyPr>
          <a:lstStyle/>
          <a:p>
            <a:pPr marL="0" indent="0">
              <a:buNone/>
            </a:pPr>
            <a:endParaRPr lang="en-US" sz="1700" dirty="0"/>
          </a:p>
          <a:p>
            <a:r>
              <a:rPr lang="en-US" sz="4000" dirty="0"/>
              <a:t>We Think His thoughts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83107DBC-FD24-4087-8C49-4FB930A5CBD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86" t="25074" r="10544" b="17682"/>
          <a:stretch/>
        </p:blipFill>
        <p:spPr bwMode="auto">
          <a:xfrm>
            <a:off x="4483340" y="3204678"/>
            <a:ext cx="4108546" cy="3010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a:extLst>
              <a:ext uri="{FF2B5EF4-FFF2-40B4-BE49-F238E27FC236}">
                <a16:creationId xmlns:a16="http://schemas.microsoft.com/office/drawing/2014/main" id="{537EEB72-9F08-446B-9332-BD7B55FED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9" b="19227"/>
          <a:stretch/>
        </p:blipFill>
        <p:spPr bwMode="auto">
          <a:xfrm>
            <a:off x="4483340" y="652405"/>
            <a:ext cx="4108546" cy="26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01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816</Words>
  <Application>Microsoft Office PowerPoint</Application>
  <PresentationFormat>On-screen Show (4:3)</PresentationFormat>
  <Paragraphs>112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 Neue</vt:lpstr>
      <vt:lpstr>Open Sans</vt:lpstr>
      <vt:lpstr>Office Theme</vt:lpstr>
      <vt:lpstr>PowerPoint Presentation</vt:lpstr>
      <vt:lpstr>The Mind of Christ </vt:lpstr>
      <vt:lpstr>PowerPoint Presentation</vt:lpstr>
      <vt:lpstr>Christ’s Mind</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Mind—It’s impact upon you!</vt:lpstr>
      <vt:lpstr>Christ’s Mind—How do we know?</vt:lpstr>
      <vt:lpstr>Christ’s Mind—How do we know?</vt:lpstr>
      <vt:lpstr>Christ’s Mind—How do we know?</vt:lpstr>
      <vt:lpstr>Christ’s Mind—How do we know?</vt:lpstr>
      <vt:lpstr>Christ’s Mind—How do we know?</vt:lpstr>
      <vt:lpstr>Christ’s Mind—How do we know?</vt:lpstr>
      <vt:lpstr>Christ’s Mind—How do we know?</vt:lpstr>
      <vt:lpstr>Christ’s Mind—How do we know?</vt:lpstr>
      <vt:lpstr>Christ’s Mind</vt:lpstr>
      <vt:lpstr>Christ’s Mind</vt:lpstr>
      <vt:lpstr>Your Spiritual Battles</vt:lpstr>
      <vt:lpstr>We have the mind of Christ</vt:lpstr>
      <vt:lpstr>Matthew 28:19-20—19 Therefore go and make disciples of all nations, baptizing them in the name of the Father and of the Son and of the Holy Spirit, 20 and teaching them to obey everything I have commanded you. And surely I am with you always, to the very end of the 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11</cp:revision>
  <dcterms:created xsi:type="dcterms:W3CDTF">2020-06-27T19:38:36Z</dcterms:created>
  <dcterms:modified xsi:type="dcterms:W3CDTF">2020-06-27T22:54:16Z</dcterms:modified>
</cp:coreProperties>
</file>