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6" r:id="rId3"/>
    <p:sldId id="490" r:id="rId4"/>
    <p:sldId id="503" r:id="rId5"/>
    <p:sldId id="533" r:id="rId6"/>
    <p:sldId id="524" r:id="rId7"/>
    <p:sldId id="526" r:id="rId8"/>
    <p:sldId id="527" r:id="rId9"/>
    <p:sldId id="528" r:id="rId10"/>
    <p:sldId id="529" r:id="rId11"/>
    <p:sldId id="530" r:id="rId12"/>
    <p:sldId id="531" r:id="rId13"/>
    <p:sldId id="534" r:id="rId14"/>
    <p:sldId id="535" r:id="rId15"/>
    <p:sldId id="538" r:id="rId16"/>
    <p:sldId id="537" r:id="rId17"/>
    <p:sldId id="536" r:id="rId18"/>
    <p:sldId id="539" r:id="rId19"/>
    <p:sldId id="540" r:id="rId20"/>
    <p:sldId id="541" r:id="rId21"/>
    <p:sldId id="553" r:id="rId22"/>
    <p:sldId id="542" r:id="rId23"/>
    <p:sldId id="543" r:id="rId24"/>
    <p:sldId id="544" r:id="rId25"/>
    <p:sldId id="545" r:id="rId26"/>
    <p:sldId id="546" r:id="rId27"/>
    <p:sldId id="547" r:id="rId28"/>
    <p:sldId id="554" r:id="rId29"/>
    <p:sldId id="549" r:id="rId30"/>
    <p:sldId id="552" r:id="rId31"/>
    <p:sldId id="556" r:id="rId32"/>
    <p:sldId id="555" r:id="rId33"/>
    <p:sldId id="557" r:id="rId34"/>
    <p:sldId id="558" r:id="rId35"/>
    <p:sldId id="559" r:id="rId36"/>
    <p:sldId id="560" r:id="rId37"/>
    <p:sldId id="561" r:id="rId38"/>
    <p:sldId id="562" r:id="rId39"/>
    <p:sldId id="563" r:id="rId40"/>
    <p:sldId id="564" r:id="rId41"/>
    <p:sldId id="565" r:id="rId42"/>
    <p:sldId id="566" r:id="rId43"/>
    <p:sldId id="567" r:id="rId44"/>
    <p:sldId id="568" r:id="rId45"/>
    <p:sldId id="570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2AB8-F126-4465-9EFA-90AF7C9CF1B3}" type="datetimeFigureOut">
              <a:rPr lang="en-NZ" smtClean="0"/>
              <a:t>5/07/2020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0F38-70EC-412C-9CF5-26B472B660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7415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2AB8-F126-4465-9EFA-90AF7C9CF1B3}" type="datetimeFigureOut">
              <a:rPr lang="en-NZ" smtClean="0"/>
              <a:t>5/07/2020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0F38-70EC-412C-9CF5-26B472B660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2817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2AB8-F126-4465-9EFA-90AF7C9CF1B3}" type="datetimeFigureOut">
              <a:rPr lang="en-NZ" smtClean="0"/>
              <a:t>5/07/2020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0F38-70EC-412C-9CF5-26B472B660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2289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2AB8-F126-4465-9EFA-90AF7C9CF1B3}" type="datetimeFigureOut">
              <a:rPr lang="en-NZ" smtClean="0"/>
              <a:t>5/07/2020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0F38-70EC-412C-9CF5-26B472B660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5939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2AB8-F126-4465-9EFA-90AF7C9CF1B3}" type="datetimeFigureOut">
              <a:rPr lang="en-NZ" smtClean="0"/>
              <a:t>5/07/2020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0F38-70EC-412C-9CF5-26B472B660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2245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2AB8-F126-4465-9EFA-90AF7C9CF1B3}" type="datetimeFigureOut">
              <a:rPr lang="en-NZ" smtClean="0"/>
              <a:t>5/07/2020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0F38-70EC-412C-9CF5-26B472B660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9748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2AB8-F126-4465-9EFA-90AF7C9CF1B3}" type="datetimeFigureOut">
              <a:rPr lang="en-NZ" smtClean="0"/>
              <a:t>5/07/2020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0F38-70EC-412C-9CF5-26B472B660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837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2AB8-F126-4465-9EFA-90AF7C9CF1B3}" type="datetimeFigureOut">
              <a:rPr lang="en-NZ" smtClean="0"/>
              <a:t>5/07/2020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0F38-70EC-412C-9CF5-26B472B660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777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2AB8-F126-4465-9EFA-90AF7C9CF1B3}" type="datetimeFigureOut">
              <a:rPr lang="en-NZ" smtClean="0"/>
              <a:t>5/07/2020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0F38-70EC-412C-9CF5-26B472B660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1528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2AB8-F126-4465-9EFA-90AF7C9CF1B3}" type="datetimeFigureOut">
              <a:rPr lang="en-NZ" smtClean="0"/>
              <a:t>5/07/2020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0F38-70EC-412C-9CF5-26B472B660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924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2AB8-F126-4465-9EFA-90AF7C9CF1B3}" type="datetimeFigureOut">
              <a:rPr lang="en-NZ" smtClean="0"/>
              <a:t>5/07/2020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0F38-70EC-412C-9CF5-26B472B660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188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32AB8-F126-4465-9EFA-90AF7C9CF1B3}" type="datetimeFigureOut">
              <a:rPr lang="en-NZ" smtClean="0"/>
              <a:t>5/07/2020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70F38-70EC-412C-9CF5-26B472B660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5439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Matthew+15%3A5&amp;version=NASB#fen-NASB-23639a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51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C582D-0C44-4C17-AE64-B974B4F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346413"/>
            <a:ext cx="3822186" cy="16378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dirty="0"/>
              <a:t>Traditions of the Elders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6D14A5-89B0-47DE-9D38-2466D84B5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8052" y="2224321"/>
            <a:ext cx="3822186" cy="4287266"/>
          </a:xfrm>
        </p:spPr>
        <p:txBody>
          <a:bodyPr>
            <a:noAutofit/>
          </a:bodyPr>
          <a:lstStyle/>
          <a:p>
            <a:r>
              <a:rPr lang="en-NZ" sz="3600" dirty="0"/>
              <a:t>Moses</a:t>
            </a:r>
          </a:p>
          <a:p>
            <a:r>
              <a:rPr lang="en-NZ" sz="3600" dirty="0"/>
              <a:t>Aaron</a:t>
            </a:r>
          </a:p>
          <a:p>
            <a:r>
              <a:rPr lang="en-NZ" sz="3600" dirty="0"/>
              <a:t>Priests</a:t>
            </a:r>
          </a:p>
          <a:p>
            <a:r>
              <a:rPr lang="en-NZ" sz="3600" dirty="0"/>
              <a:t>70 Elders</a:t>
            </a:r>
          </a:p>
          <a:p>
            <a:endParaRPr lang="en-NZ" sz="800" dirty="0"/>
          </a:p>
          <a:p>
            <a:r>
              <a:rPr lang="en-NZ" sz="3600" dirty="0"/>
              <a:t>Tribes of Israel</a:t>
            </a:r>
          </a:p>
        </p:txBody>
      </p:sp>
      <p:pic>
        <p:nvPicPr>
          <p:cNvPr id="1026" name="Picture 2" descr="bible deuteronomy - Google Search | Ancient roman clothing, Bible ...">
            <a:extLst>
              <a:ext uri="{FF2B5EF4-FFF2-40B4-BE49-F238E27FC236}">
                <a16:creationId xmlns:a16="http://schemas.microsoft.com/office/drawing/2014/main" id="{F0E1F5B3-054D-4D67-91EF-ACF75DDCC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886" y="685296"/>
            <a:ext cx="3964979" cy="550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18C17686-7CE8-4812-BC67-2233B3155618}"/>
              </a:ext>
            </a:extLst>
          </p:cNvPr>
          <p:cNvSpPr/>
          <p:nvPr/>
        </p:nvSpPr>
        <p:spPr>
          <a:xfrm>
            <a:off x="662135" y="4549393"/>
            <a:ext cx="742121" cy="4265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90438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C582D-0C44-4C17-AE64-B974B4F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346413"/>
            <a:ext cx="3822186" cy="16378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dirty="0"/>
              <a:t>Traditions of the Elders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6D14A5-89B0-47DE-9D38-2466D84B5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8052" y="2224321"/>
            <a:ext cx="3822186" cy="4287266"/>
          </a:xfrm>
        </p:spPr>
        <p:txBody>
          <a:bodyPr>
            <a:noAutofit/>
          </a:bodyPr>
          <a:lstStyle/>
          <a:p>
            <a:r>
              <a:rPr lang="en-NZ" sz="3600" dirty="0"/>
              <a:t>Moses</a:t>
            </a:r>
          </a:p>
          <a:p>
            <a:r>
              <a:rPr lang="en-NZ" sz="3600" dirty="0"/>
              <a:t>Aaron</a:t>
            </a:r>
          </a:p>
          <a:p>
            <a:r>
              <a:rPr lang="en-NZ" sz="3600" dirty="0"/>
              <a:t>Priests</a:t>
            </a:r>
          </a:p>
          <a:p>
            <a:r>
              <a:rPr lang="en-NZ" sz="3600" dirty="0"/>
              <a:t>70 Elders</a:t>
            </a:r>
          </a:p>
          <a:p>
            <a:r>
              <a:rPr lang="en-NZ" sz="3600" dirty="0"/>
              <a:t>Tribes of Israel</a:t>
            </a:r>
          </a:p>
          <a:p>
            <a:endParaRPr lang="en-NZ" sz="800" dirty="0"/>
          </a:p>
          <a:p>
            <a:r>
              <a:rPr lang="en-NZ" sz="3600" dirty="0"/>
              <a:t>Synagogues</a:t>
            </a:r>
          </a:p>
        </p:txBody>
      </p:sp>
      <p:pic>
        <p:nvPicPr>
          <p:cNvPr id="1026" name="Picture 2" descr="bible deuteronomy - Google Search | Ancient roman clothing, Bible ...">
            <a:extLst>
              <a:ext uri="{FF2B5EF4-FFF2-40B4-BE49-F238E27FC236}">
                <a16:creationId xmlns:a16="http://schemas.microsoft.com/office/drawing/2014/main" id="{F0E1F5B3-054D-4D67-91EF-ACF75DDCC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886" y="685296"/>
            <a:ext cx="3964979" cy="550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18C17686-7CE8-4812-BC67-2233B3155618}"/>
              </a:ext>
            </a:extLst>
          </p:cNvPr>
          <p:cNvSpPr/>
          <p:nvPr/>
        </p:nvSpPr>
        <p:spPr>
          <a:xfrm>
            <a:off x="662135" y="5225254"/>
            <a:ext cx="742121" cy="4265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6513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C582D-0C44-4C17-AE64-B974B4F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346413"/>
            <a:ext cx="3822186" cy="16378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dirty="0"/>
              <a:t>Traditions of the Elders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6D14A5-89B0-47DE-9D38-2466D84B5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8052" y="2224321"/>
            <a:ext cx="3822186" cy="4440594"/>
          </a:xfrm>
        </p:spPr>
        <p:txBody>
          <a:bodyPr>
            <a:noAutofit/>
          </a:bodyPr>
          <a:lstStyle/>
          <a:p>
            <a:r>
              <a:rPr lang="en-NZ" sz="3600" dirty="0"/>
              <a:t>Moses</a:t>
            </a:r>
          </a:p>
          <a:p>
            <a:r>
              <a:rPr lang="en-NZ" sz="3600" dirty="0"/>
              <a:t>Aaron</a:t>
            </a:r>
          </a:p>
          <a:p>
            <a:r>
              <a:rPr lang="en-NZ" sz="3600" dirty="0"/>
              <a:t>Priests</a:t>
            </a:r>
          </a:p>
          <a:p>
            <a:r>
              <a:rPr lang="en-NZ" sz="3600" dirty="0"/>
              <a:t>70 Elders</a:t>
            </a:r>
          </a:p>
          <a:p>
            <a:r>
              <a:rPr lang="en-NZ" sz="3600" dirty="0"/>
              <a:t>Tribes of Israel</a:t>
            </a:r>
          </a:p>
          <a:p>
            <a:r>
              <a:rPr lang="en-NZ" sz="3600" dirty="0"/>
              <a:t>Synagogues</a:t>
            </a:r>
          </a:p>
          <a:p>
            <a:endParaRPr lang="en-NZ" sz="800" dirty="0"/>
          </a:p>
          <a:p>
            <a:r>
              <a:rPr lang="en-NZ" sz="3600" dirty="0"/>
              <a:t>Themselves</a:t>
            </a:r>
          </a:p>
        </p:txBody>
      </p:sp>
      <p:pic>
        <p:nvPicPr>
          <p:cNvPr id="1026" name="Picture 2" descr="bible deuteronomy - Google Search | Ancient roman clothing, Bible ...">
            <a:extLst>
              <a:ext uri="{FF2B5EF4-FFF2-40B4-BE49-F238E27FC236}">
                <a16:creationId xmlns:a16="http://schemas.microsoft.com/office/drawing/2014/main" id="{F0E1F5B3-054D-4D67-91EF-ACF75DDCC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886" y="685296"/>
            <a:ext cx="3964979" cy="550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18C17686-7CE8-4812-BC67-2233B3155618}"/>
              </a:ext>
            </a:extLst>
          </p:cNvPr>
          <p:cNvSpPr/>
          <p:nvPr/>
        </p:nvSpPr>
        <p:spPr>
          <a:xfrm>
            <a:off x="662135" y="5872024"/>
            <a:ext cx="742121" cy="4265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6933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C582D-0C44-4C17-AE64-B974B4F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346413"/>
            <a:ext cx="3822186" cy="16378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dirty="0"/>
              <a:t>Washing of Hands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6D14A5-89B0-47DE-9D38-2466D84B5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8052" y="2224321"/>
            <a:ext cx="3822186" cy="4440594"/>
          </a:xfrm>
        </p:spPr>
        <p:txBody>
          <a:bodyPr>
            <a:noAutofit/>
          </a:bodyPr>
          <a:lstStyle/>
          <a:p>
            <a:r>
              <a:rPr lang="en-NZ" sz="3600" dirty="0"/>
              <a:t>Yes, the priests during sacrifices were commanded to wash their hands, but…</a:t>
            </a:r>
          </a:p>
        </p:txBody>
      </p:sp>
      <p:pic>
        <p:nvPicPr>
          <p:cNvPr id="4098" name="Picture 2" descr="Exodus | Reading the Bible Chronologically in 365 days | Page 2 ...">
            <a:extLst>
              <a:ext uri="{FF2B5EF4-FFF2-40B4-BE49-F238E27FC236}">
                <a16:creationId xmlns:a16="http://schemas.microsoft.com/office/drawing/2014/main" id="{3F706A9D-08CA-4F92-80C7-2866A296BA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81"/>
          <a:stretch/>
        </p:blipFill>
        <p:spPr bwMode="auto">
          <a:xfrm>
            <a:off x="4194805" y="1305509"/>
            <a:ext cx="4507025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565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C582D-0C44-4C17-AE64-B974B4F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346413"/>
            <a:ext cx="3822186" cy="16378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dirty="0"/>
              <a:t>Washing of Hands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6D14A5-89B0-47DE-9D38-2466D84B5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8052" y="2224321"/>
            <a:ext cx="3822186" cy="4440594"/>
          </a:xfrm>
        </p:spPr>
        <p:txBody>
          <a:bodyPr>
            <a:noAutofit/>
          </a:bodyPr>
          <a:lstStyle/>
          <a:p>
            <a:r>
              <a:rPr lang="en-NZ" sz="3600" dirty="0"/>
              <a:t>…The average Israelite was never commanded directly to do so before eating.</a:t>
            </a:r>
          </a:p>
        </p:txBody>
      </p:sp>
      <p:pic>
        <p:nvPicPr>
          <p:cNvPr id="3074" name="Picture 2" descr="To The Remnant: Beware the Leaven of the Pharisees">
            <a:extLst>
              <a:ext uri="{FF2B5EF4-FFF2-40B4-BE49-F238E27FC236}">
                <a16:creationId xmlns:a16="http://schemas.microsoft.com/office/drawing/2014/main" id="{A0281277-DDBC-48E3-BED5-CEBAD440E0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3" r="18187"/>
          <a:stretch/>
        </p:blipFill>
        <p:spPr bwMode="auto">
          <a:xfrm>
            <a:off x="4606989" y="831692"/>
            <a:ext cx="3971729" cy="538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532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4" descr="THE AUTHORITY OF JESUS QUESTIONED | A CHRISTIAN PILGRIMAGE">
            <a:extLst>
              <a:ext uri="{FF2B5EF4-FFF2-40B4-BE49-F238E27FC236}">
                <a16:creationId xmlns:a16="http://schemas.microsoft.com/office/drawing/2014/main" id="{5E83E033-93EC-410A-B4B9-E724C60D2E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7" r="373" b="-1"/>
          <a:stretch/>
        </p:blipFill>
        <p:spPr bwMode="auto">
          <a:xfrm>
            <a:off x="20" y="1"/>
            <a:ext cx="9143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EC582D-0C44-4C17-AE64-B974B4F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709145"/>
            <a:ext cx="6858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</a:rPr>
              <a:t>Broken Commandments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6D14A5-89B0-47DE-9D38-2466D84B5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4159404"/>
            <a:ext cx="6858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0919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A34564-9BDA-43AC-9F79-50CFAF3BC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765" y="0"/>
            <a:ext cx="9051235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l">
              <a:buNone/>
            </a:pPr>
            <a:endParaRPr lang="en-NZ" sz="4000" b="0" i="0" dirty="0">
              <a:solidFill>
                <a:schemeClr val="bg1"/>
              </a:solidFill>
              <a:effectLst/>
              <a:latin typeface="Helvetica Neue"/>
            </a:endParaRPr>
          </a:p>
          <a:p>
            <a:pPr marL="0" indent="0" algn="ctr">
              <a:buNone/>
            </a:pPr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Broken Commandments</a:t>
            </a:r>
          </a:p>
          <a:p>
            <a:r>
              <a:rPr lang="en-NZ" sz="4000" dirty="0">
                <a:solidFill>
                  <a:schemeClr val="bg1"/>
                </a:solidFill>
                <a:latin typeface="Helvetica Neue"/>
              </a:rPr>
              <a:t>Matthew 15:1-3—</a:t>
            </a:r>
            <a:endParaRPr lang="en-NZ" sz="4000" b="0" i="0" dirty="0">
              <a:solidFill>
                <a:schemeClr val="bg1"/>
              </a:solidFill>
              <a:effectLst/>
              <a:latin typeface="Helvetica Neue"/>
            </a:endParaRPr>
          </a:p>
          <a:p>
            <a:pPr algn="l"/>
            <a:r>
              <a:rPr lang="en-NZ" sz="4000" b="1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3 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And He answered and said to them, “Why do you yourselves transgress the commandment of God for the sake of your tradition?</a:t>
            </a:r>
            <a:r>
              <a:rPr lang="en-NZ" sz="2800" b="0" i="0" dirty="0">
                <a:solidFill>
                  <a:schemeClr val="bg1"/>
                </a:solidFill>
                <a:effectLst/>
                <a:latin typeface="Helvetica Neue"/>
              </a:rPr>
              <a:t> </a:t>
            </a:r>
            <a:r>
              <a:rPr lang="en-US" sz="1600" dirty="0"/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1637936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C582D-0C44-4C17-AE64-B974B4F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346413"/>
            <a:ext cx="3822186" cy="16378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dirty="0"/>
              <a:t>Broken Commandments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6D14A5-89B0-47DE-9D38-2466D84B5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8052" y="2224321"/>
            <a:ext cx="3822186" cy="4440594"/>
          </a:xfrm>
        </p:spPr>
        <p:txBody>
          <a:bodyPr>
            <a:noAutofit/>
          </a:bodyPr>
          <a:lstStyle/>
          <a:p>
            <a:r>
              <a:rPr lang="en-NZ" sz="3600" dirty="0"/>
              <a:t>Jesus locks in the inevitable consequences of religious traditions becoming law.</a:t>
            </a:r>
          </a:p>
        </p:txBody>
      </p:sp>
      <p:pic>
        <p:nvPicPr>
          <p:cNvPr id="12292" name="Picture 4" descr="THE AUTHORITY OF JESUS QUESTIONED | A CHRISTIAN PILGRIMAGE">
            <a:extLst>
              <a:ext uri="{FF2B5EF4-FFF2-40B4-BE49-F238E27FC236}">
                <a16:creationId xmlns:a16="http://schemas.microsoft.com/office/drawing/2014/main" id="{5E83E033-93EC-410A-B4B9-E724C60D2E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6" r="30290"/>
          <a:stretch/>
        </p:blipFill>
        <p:spPr bwMode="auto">
          <a:xfrm>
            <a:off x="4601220" y="1079905"/>
            <a:ext cx="3964470" cy="500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314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C582D-0C44-4C17-AE64-B974B4F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346413"/>
            <a:ext cx="3822186" cy="16378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dirty="0"/>
              <a:t>Broken Commandments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6D14A5-89B0-47DE-9D38-2466D84B5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8052" y="2224321"/>
            <a:ext cx="3822186" cy="44405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600" dirty="0"/>
              <a:t>V.4—The Fifth Commandment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73C590-B31A-4051-BD85-DF23C27189A5}"/>
              </a:ext>
            </a:extLst>
          </p:cNvPr>
          <p:cNvSpPr txBox="1"/>
          <p:nvPr/>
        </p:nvSpPr>
        <p:spPr>
          <a:xfrm>
            <a:off x="4582408" y="781803"/>
            <a:ext cx="3832595" cy="5293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NZ" sz="3600" b="0" i="0" dirty="0">
                <a:solidFill>
                  <a:schemeClr val="bg1"/>
                </a:solidFill>
                <a:effectLst/>
                <a:latin typeface="Helvetica Neue"/>
              </a:rPr>
              <a:t>Matthew 15:4</a:t>
            </a:r>
          </a:p>
          <a:p>
            <a:pPr algn="l"/>
            <a:r>
              <a:rPr lang="en-NZ" sz="3600" b="1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en-NZ" sz="3600" b="0" i="0" dirty="0">
                <a:solidFill>
                  <a:schemeClr val="bg1"/>
                </a:solidFill>
                <a:effectLst/>
                <a:latin typeface="Helvetica Neue"/>
              </a:rPr>
              <a:t>For God said, ‘</a:t>
            </a:r>
            <a:r>
              <a:rPr lang="en-NZ" sz="3600" b="0" i="0" cap="small" dirty="0">
                <a:solidFill>
                  <a:schemeClr val="bg1"/>
                </a:solidFill>
                <a:effectLst/>
                <a:latin typeface="Helvetica Neue"/>
              </a:rPr>
              <a:t>Honour your father and mother</a:t>
            </a:r>
            <a:r>
              <a:rPr lang="en-NZ" sz="3600" b="0" i="0" dirty="0">
                <a:solidFill>
                  <a:schemeClr val="bg1"/>
                </a:solidFill>
                <a:effectLst/>
                <a:latin typeface="Helvetica Neue"/>
              </a:rPr>
              <a:t>,’ and, ‘</a:t>
            </a:r>
            <a:r>
              <a:rPr lang="en-NZ" sz="3600" b="0" i="0" cap="small" dirty="0">
                <a:solidFill>
                  <a:schemeClr val="bg1"/>
                </a:solidFill>
                <a:effectLst/>
                <a:latin typeface="Helvetica Neue"/>
              </a:rPr>
              <a:t>He who speaks evil of father or mother is to</a:t>
            </a:r>
            <a:r>
              <a:rPr lang="en-NZ" sz="3600" b="0" i="0" dirty="0">
                <a:solidFill>
                  <a:schemeClr val="bg1"/>
                </a:solidFill>
                <a:effectLst/>
                <a:latin typeface="Helvetica Neue"/>
              </a:rPr>
              <a:t> </a:t>
            </a:r>
            <a:r>
              <a:rPr lang="en-NZ" sz="3600" b="0" i="0" baseline="30000" dirty="0">
                <a:solidFill>
                  <a:schemeClr val="bg1"/>
                </a:solidFill>
                <a:effectLst/>
                <a:latin typeface="Helvetica Neue"/>
              </a:rPr>
              <a:t>[</a:t>
            </a:r>
            <a:r>
              <a:rPr lang="en-NZ" sz="3600" baseline="30000" dirty="0">
                <a:solidFill>
                  <a:schemeClr val="bg1"/>
                </a:solidFill>
                <a:latin typeface="Helvetica Neue"/>
              </a:rPr>
              <a:t>a</a:t>
            </a:r>
            <a:r>
              <a:rPr lang="en-NZ" sz="3600" b="0" i="0" baseline="30000" dirty="0">
                <a:solidFill>
                  <a:schemeClr val="bg1"/>
                </a:solidFill>
                <a:effectLst/>
                <a:latin typeface="Helvetica Neue"/>
              </a:rPr>
              <a:t>]</a:t>
            </a:r>
            <a:r>
              <a:rPr lang="en-NZ" sz="3600" b="0" i="0" cap="small" dirty="0">
                <a:solidFill>
                  <a:schemeClr val="bg1"/>
                </a:solidFill>
                <a:effectLst/>
                <a:latin typeface="Helvetica Neue"/>
              </a:rPr>
              <a:t>be put to death</a:t>
            </a:r>
            <a:r>
              <a:rPr lang="en-NZ" sz="3600" b="0" i="0" dirty="0">
                <a:solidFill>
                  <a:schemeClr val="bg1"/>
                </a:solidFill>
                <a:effectLst/>
                <a:latin typeface="Helvetica Neue"/>
              </a:rPr>
              <a:t>.’ </a:t>
            </a:r>
            <a:r>
              <a:rPr lang="en-NZ" sz="1400" b="0" i="0" dirty="0">
                <a:solidFill>
                  <a:schemeClr val="bg1"/>
                </a:solidFill>
                <a:effectLst/>
                <a:latin typeface="Helvetica Neue"/>
              </a:rPr>
              <a:t>(NASB95) [a]Lit </a:t>
            </a:r>
            <a:r>
              <a:rPr lang="en-NZ" sz="1400" b="0" i="1" dirty="0">
                <a:solidFill>
                  <a:schemeClr val="bg1"/>
                </a:solidFill>
                <a:effectLst/>
                <a:latin typeface="Helvetica Neue"/>
              </a:rPr>
              <a:t>die the death</a:t>
            </a:r>
            <a:endParaRPr lang="en-NZ" sz="1400" b="0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pic>
        <p:nvPicPr>
          <p:cNvPr id="25602" name="Picture 2" descr="The Ten Commandments - as Found in God's Word">
            <a:extLst>
              <a:ext uri="{FF2B5EF4-FFF2-40B4-BE49-F238E27FC236}">
                <a16:creationId xmlns:a16="http://schemas.microsoft.com/office/drawing/2014/main" id="{29D9AAC9-4A19-498F-AC2D-C3100FEC6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5" y="3573239"/>
            <a:ext cx="3676236" cy="309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896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C582D-0C44-4C17-AE64-B974B4F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346413"/>
            <a:ext cx="3822186" cy="16378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dirty="0"/>
              <a:t>Broken Commandments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6D14A5-89B0-47DE-9D38-2466D84B5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8052" y="2224321"/>
            <a:ext cx="3822186" cy="44405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600" dirty="0"/>
              <a:t>V.4—The Fifth Commandment</a:t>
            </a:r>
          </a:p>
          <a:p>
            <a:pPr marL="0" indent="0">
              <a:buNone/>
            </a:pPr>
            <a:r>
              <a:rPr lang="en-NZ" sz="3600" dirty="0"/>
              <a:t>V.5—Traditions inserted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73C590-B31A-4051-BD85-DF23C27189A5}"/>
              </a:ext>
            </a:extLst>
          </p:cNvPr>
          <p:cNvSpPr txBox="1"/>
          <p:nvPr/>
        </p:nvSpPr>
        <p:spPr>
          <a:xfrm>
            <a:off x="4582408" y="781803"/>
            <a:ext cx="3832595" cy="5293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NZ" sz="3600" b="0" i="0" dirty="0">
                <a:solidFill>
                  <a:schemeClr val="bg1"/>
                </a:solidFill>
                <a:effectLst/>
                <a:latin typeface="Helvetica Neue"/>
              </a:rPr>
              <a:t>Matthew 15:5</a:t>
            </a:r>
          </a:p>
          <a:p>
            <a:pPr algn="l"/>
            <a:r>
              <a:rPr lang="en-NZ" sz="3600" b="1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5 </a:t>
            </a:r>
            <a:r>
              <a:rPr lang="en-NZ" sz="3600" b="0" i="0" dirty="0">
                <a:solidFill>
                  <a:schemeClr val="bg1"/>
                </a:solidFill>
                <a:effectLst/>
                <a:latin typeface="Helvetica Neue"/>
              </a:rPr>
              <a:t>But you say, ‘Whoever says to </a:t>
            </a:r>
            <a:r>
              <a:rPr lang="en-NZ" sz="3600" b="0" i="1" dirty="0">
                <a:solidFill>
                  <a:schemeClr val="bg1"/>
                </a:solidFill>
                <a:effectLst/>
                <a:latin typeface="Helvetica Neue"/>
              </a:rPr>
              <a:t>his</a:t>
            </a:r>
            <a:r>
              <a:rPr lang="en-NZ" sz="3600" b="0" i="0" dirty="0">
                <a:solidFill>
                  <a:schemeClr val="bg1"/>
                </a:solidFill>
                <a:effectLst/>
                <a:latin typeface="Helvetica Neue"/>
              </a:rPr>
              <a:t> father or mother, “Whatever I have that would help you has been </a:t>
            </a:r>
            <a:r>
              <a:rPr lang="en-NZ" sz="3600" b="0" i="0" baseline="30000" dirty="0">
                <a:solidFill>
                  <a:schemeClr val="bg1"/>
                </a:solidFill>
                <a:effectLst/>
                <a:latin typeface="Helvetica Neue"/>
              </a:rPr>
              <a:t>[</a:t>
            </a:r>
            <a:r>
              <a:rPr lang="en-NZ" sz="3600" b="0" i="0" u="none" strike="noStrike" baseline="30000" dirty="0">
                <a:solidFill>
                  <a:schemeClr val="bg1"/>
                </a:solidFill>
                <a:effectLst/>
                <a:latin typeface="Helvetica Neue"/>
                <a:hlinkClick r:id="rId2" tooltip="See footnote 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NZ" sz="3600" b="0" i="0" baseline="30000" dirty="0">
                <a:solidFill>
                  <a:schemeClr val="bg1"/>
                </a:solidFill>
                <a:effectLst/>
                <a:latin typeface="Helvetica Neue"/>
              </a:rPr>
              <a:t>]</a:t>
            </a:r>
            <a:r>
              <a:rPr lang="en-NZ" sz="3600" b="0" i="0" dirty="0">
                <a:solidFill>
                  <a:schemeClr val="bg1"/>
                </a:solidFill>
                <a:effectLst/>
                <a:latin typeface="Helvetica Neue"/>
              </a:rPr>
              <a:t>given </a:t>
            </a:r>
            <a:r>
              <a:rPr lang="en-NZ" sz="3600" b="0" i="1" dirty="0">
                <a:solidFill>
                  <a:schemeClr val="bg1"/>
                </a:solidFill>
                <a:effectLst/>
                <a:latin typeface="Helvetica Neue"/>
              </a:rPr>
              <a:t>to God</a:t>
            </a:r>
            <a:r>
              <a:rPr lang="en-NZ" sz="3600" b="0" i="0" dirty="0">
                <a:solidFill>
                  <a:schemeClr val="bg1"/>
                </a:solidFill>
                <a:effectLst/>
                <a:latin typeface="Helvetica Neue"/>
              </a:rPr>
              <a:t>,” </a:t>
            </a:r>
            <a:r>
              <a:rPr lang="en-NZ" sz="1400" b="0" i="0" dirty="0">
                <a:solidFill>
                  <a:schemeClr val="bg1"/>
                </a:solidFill>
                <a:effectLst/>
                <a:latin typeface="Helvetica Neue"/>
              </a:rPr>
              <a:t>(NASB95) [a] Lit </a:t>
            </a:r>
            <a:r>
              <a:rPr lang="en-NZ" sz="1400" b="0" i="1" dirty="0">
                <a:solidFill>
                  <a:schemeClr val="bg1"/>
                </a:solidFill>
                <a:effectLst/>
                <a:latin typeface="Helvetica Neue"/>
              </a:rPr>
              <a:t>a gift</a:t>
            </a:r>
            <a:r>
              <a:rPr lang="en-NZ" sz="1400" b="0" i="0" dirty="0">
                <a:solidFill>
                  <a:schemeClr val="bg1"/>
                </a:solidFill>
                <a:effectLst/>
                <a:latin typeface="Helvetica Neue"/>
              </a:rPr>
              <a:t>; i.e. an offering</a:t>
            </a:r>
          </a:p>
        </p:txBody>
      </p:sp>
    </p:spTree>
    <p:extLst>
      <p:ext uri="{BB962C8B-B14F-4D97-AF65-F5344CB8AC3E}">
        <p14:creationId xmlns:p14="http://schemas.microsoft.com/office/powerpoint/2010/main" val="3824439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31A0F-4190-40D7-A485-CA6EA441C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44436"/>
            <a:ext cx="9144000" cy="364374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/>
              <a:t>Clean Your Heart! </a:t>
            </a:r>
            <a:br>
              <a:rPr lang="en-US" sz="6000" dirty="0"/>
            </a:br>
            <a:r>
              <a:rPr lang="en-US" sz="6000" dirty="0"/>
              <a:t>Part 1.</a:t>
            </a:r>
            <a:br>
              <a:rPr lang="en-US" sz="6000" dirty="0"/>
            </a:br>
            <a:r>
              <a:rPr lang="en-US" sz="6000" dirty="0"/>
              <a:t>Traditions verses Commandments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20966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C582D-0C44-4C17-AE64-B974B4F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346413"/>
            <a:ext cx="3822186" cy="16378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dirty="0"/>
              <a:t>Broken Commandments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6D14A5-89B0-47DE-9D38-2466D84B5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8051" y="2224321"/>
            <a:ext cx="4243542" cy="44405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600" dirty="0"/>
              <a:t>V.4—The Fifth Commandment</a:t>
            </a:r>
          </a:p>
          <a:p>
            <a:pPr marL="0" indent="0">
              <a:buNone/>
            </a:pPr>
            <a:r>
              <a:rPr lang="en-NZ" sz="3600" dirty="0"/>
              <a:t>V.5—Traditions inserted</a:t>
            </a:r>
          </a:p>
          <a:p>
            <a:pPr marL="0" indent="0">
              <a:buNone/>
            </a:pPr>
            <a:r>
              <a:rPr lang="en-NZ" sz="3600" dirty="0"/>
              <a:t>V.6—Commandment replaced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73C590-B31A-4051-BD85-DF23C27189A5}"/>
              </a:ext>
            </a:extLst>
          </p:cNvPr>
          <p:cNvSpPr txBox="1"/>
          <p:nvPr/>
        </p:nvSpPr>
        <p:spPr>
          <a:xfrm>
            <a:off x="4582408" y="781803"/>
            <a:ext cx="3832595" cy="5293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NZ" sz="3600" b="0" i="0" dirty="0">
                <a:solidFill>
                  <a:schemeClr val="bg1"/>
                </a:solidFill>
                <a:effectLst/>
                <a:latin typeface="Helvetica Neue"/>
              </a:rPr>
              <a:t>Matthew 15:6—</a:t>
            </a:r>
          </a:p>
          <a:p>
            <a:pPr algn="l"/>
            <a:r>
              <a:rPr lang="en-NZ" sz="3600" b="1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6</a:t>
            </a:r>
            <a:r>
              <a:rPr lang="en-NZ" sz="3600" b="0" i="0" dirty="0">
                <a:solidFill>
                  <a:schemeClr val="bg1"/>
                </a:solidFill>
                <a:effectLst/>
                <a:latin typeface="Helvetica Neue"/>
              </a:rPr>
              <a:t>he is not to honour his father or his mother</a:t>
            </a:r>
            <a:r>
              <a:rPr lang="en-NZ" sz="3600" b="0" i="0" baseline="30000" dirty="0">
                <a:solidFill>
                  <a:schemeClr val="bg1"/>
                </a:solidFill>
                <a:effectLst/>
                <a:latin typeface="Helvetica Neue"/>
              </a:rPr>
              <a:t>[</a:t>
            </a:r>
            <a:r>
              <a:rPr lang="en-NZ" sz="3600" baseline="30000" dirty="0">
                <a:solidFill>
                  <a:schemeClr val="bg1"/>
                </a:solidFill>
                <a:latin typeface="Helvetica Neue"/>
              </a:rPr>
              <a:t>a</a:t>
            </a:r>
            <a:r>
              <a:rPr lang="en-NZ" sz="3600" b="0" i="0" baseline="30000" dirty="0">
                <a:solidFill>
                  <a:schemeClr val="bg1"/>
                </a:solidFill>
                <a:effectLst/>
                <a:latin typeface="Helvetica Neue"/>
              </a:rPr>
              <a:t>]</a:t>
            </a:r>
            <a:r>
              <a:rPr lang="en-NZ" sz="3600" b="0" i="0" dirty="0">
                <a:solidFill>
                  <a:schemeClr val="bg1"/>
                </a:solidFill>
                <a:effectLst/>
                <a:latin typeface="Helvetica Neue"/>
              </a:rPr>
              <a:t>.’ And </a:t>
            </a:r>
            <a:r>
              <a:rPr lang="en-NZ" sz="3600" b="0" i="1" dirty="0">
                <a:solidFill>
                  <a:schemeClr val="bg1"/>
                </a:solidFill>
                <a:effectLst/>
                <a:latin typeface="Helvetica Neue"/>
              </a:rPr>
              <a:t>by this</a:t>
            </a:r>
            <a:r>
              <a:rPr lang="en-NZ" sz="3600" b="0" i="0" dirty="0">
                <a:solidFill>
                  <a:schemeClr val="bg1"/>
                </a:solidFill>
                <a:effectLst/>
                <a:latin typeface="Helvetica Neue"/>
              </a:rPr>
              <a:t> you invalidated the word of God for the sake of your tradition. </a:t>
            </a:r>
            <a:r>
              <a:rPr lang="en-NZ" sz="1400" b="0" i="0" dirty="0">
                <a:solidFill>
                  <a:schemeClr val="bg1"/>
                </a:solidFill>
                <a:effectLst/>
                <a:latin typeface="Helvetica Neue"/>
              </a:rPr>
              <a:t>(NASB95) [a]I.e. by supporting them with it</a:t>
            </a:r>
          </a:p>
        </p:txBody>
      </p:sp>
    </p:spTree>
    <p:extLst>
      <p:ext uri="{BB962C8B-B14F-4D97-AF65-F5344CB8AC3E}">
        <p14:creationId xmlns:p14="http://schemas.microsoft.com/office/powerpoint/2010/main" val="161711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4" name="Picture 2" descr="No Loopholes In God's Word! | Biblical Proof">
            <a:extLst>
              <a:ext uri="{FF2B5EF4-FFF2-40B4-BE49-F238E27FC236}">
                <a16:creationId xmlns:a16="http://schemas.microsoft.com/office/drawing/2014/main" id="{2F4234CC-BDA3-41C9-959D-12223E18B2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1" b="11244"/>
          <a:stretch/>
        </p:blipFill>
        <p:spPr bwMode="auto">
          <a:xfrm>
            <a:off x="20" y="1"/>
            <a:ext cx="9143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6D14A5-89B0-47DE-9D38-2466D84B5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57248"/>
            <a:ext cx="8931964" cy="109839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6600" dirty="0">
                <a:solidFill>
                  <a:srgbClr val="FFFFFF"/>
                </a:solidFill>
              </a:rPr>
              <a:t>V.7—Loophole Theology</a:t>
            </a:r>
          </a:p>
        </p:txBody>
      </p:sp>
    </p:spTree>
    <p:extLst>
      <p:ext uri="{BB962C8B-B14F-4D97-AF65-F5344CB8AC3E}">
        <p14:creationId xmlns:p14="http://schemas.microsoft.com/office/powerpoint/2010/main" val="37644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C582D-0C44-4C17-AE64-B974B4F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346413"/>
            <a:ext cx="3822186" cy="16378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dirty="0"/>
              <a:t>Broken Commandments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6D14A5-89B0-47DE-9D38-2466D84B5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224321"/>
            <a:ext cx="4757530" cy="44405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600" dirty="0"/>
              <a:t>V.7—Loophole Theology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73C590-B31A-4051-BD85-DF23C27189A5}"/>
              </a:ext>
            </a:extLst>
          </p:cNvPr>
          <p:cNvSpPr txBox="1"/>
          <p:nvPr/>
        </p:nvSpPr>
        <p:spPr>
          <a:xfrm>
            <a:off x="4582408" y="781803"/>
            <a:ext cx="3832595" cy="3785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Matthew 15:7—</a:t>
            </a:r>
          </a:p>
          <a:p>
            <a:pPr algn="l"/>
            <a:r>
              <a:rPr lang="en-NZ" sz="4000" b="1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7 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You hypocrites, rightly did Isaiah prophesy of you: </a:t>
            </a:r>
            <a:r>
              <a:rPr lang="en-NZ" sz="1400" b="0" i="0" dirty="0">
                <a:solidFill>
                  <a:schemeClr val="bg1"/>
                </a:solidFill>
                <a:effectLst/>
                <a:latin typeface="Helvetica Neue"/>
              </a:rPr>
              <a:t>(NASB95)</a:t>
            </a:r>
          </a:p>
        </p:txBody>
      </p:sp>
      <p:pic>
        <p:nvPicPr>
          <p:cNvPr id="22530" name="Picture 2" descr="No Loopholes In God's Word! | Biblical Proof">
            <a:extLst>
              <a:ext uri="{FF2B5EF4-FFF2-40B4-BE49-F238E27FC236}">
                <a16:creationId xmlns:a16="http://schemas.microsoft.com/office/drawing/2014/main" id="{28AF5D03-EEF9-4FA3-88BA-CD796DCBC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80" y="4789732"/>
            <a:ext cx="1989778" cy="187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59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C582D-0C44-4C17-AE64-B974B4F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346413"/>
            <a:ext cx="3822186" cy="16378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dirty="0"/>
              <a:t>Broken Commandments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6D14A5-89B0-47DE-9D38-2466D84B5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224321"/>
            <a:ext cx="4757530" cy="44405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600" dirty="0"/>
              <a:t>V.7—Loophole Theology</a:t>
            </a:r>
          </a:p>
          <a:p>
            <a:r>
              <a:rPr lang="en-NZ" sz="3600" dirty="0"/>
              <a:t>All of the possessions are in a living trust.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73C590-B31A-4051-BD85-DF23C27189A5}"/>
              </a:ext>
            </a:extLst>
          </p:cNvPr>
          <p:cNvSpPr txBox="1"/>
          <p:nvPr/>
        </p:nvSpPr>
        <p:spPr>
          <a:xfrm>
            <a:off x="4582408" y="781803"/>
            <a:ext cx="3832595" cy="3785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Matthew 15:7—</a:t>
            </a:r>
          </a:p>
          <a:p>
            <a:pPr algn="l"/>
            <a:r>
              <a:rPr lang="en-NZ" sz="4000" b="1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7 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You hypocrites, rightly did Isaiah prophesy of you: </a:t>
            </a:r>
            <a:r>
              <a:rPr lang="en-NZ" sz="1400" b="0" i="0" dirty="0">
                <a:solidFill>
                  <a:schemeClr val="bg1"/>
                </a:solidFill>
                <a:effectLst/>
                <a:latin typeface="Helvetica Neue"/>
              </a:rPr>
              <a:t>(NASB95)</a:t>
            </a:r>
          </a:p>
        </p:txBody>
      </p:sp>
      <p:pic>
        <p:nvPicPr>
          <p:cNvPr id="12" name="Picture 2" descr="No Loopholes In God's Word! | Biblical Proof">
            <a:extLst>
              <a:ext uri="{FF2B5EF4-FFF2-40B4-BE49-F238E27FC236}">
                <a16:creationId xmlns:a16="http://schemas.microsoft.com/office/drawing/2014/main" id="{D09D1793-A9A1-4B80-89AF-F16194B66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80" y="4789732"/>
            <a:ext cx="1989778" cy="187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269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C582D-0C44-4C17-AE64-B974B4F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346413"/>
            <a:ext cx="3822186" cy="16378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dirty="0"/>
              <a:t>Broken Commandments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6D14A5-89B0-47DE-9D38-2466D84B5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224321"/>
            <a:ext cx="4757530" cy="44405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600" dirty="0"/>
              <a:t>V.7—Loophole Theology</a:t>
            </a:r>
          </a:p>
          <a:p>
            <a:r>
              <a:rPr lang="en-NZ" sz="3600" dirty="0"/>
              <a:t>All of the possessions are in a living trust.</a:t>
            </a:r>
          </a:p>
          <a:p>
            <a:r>
              <a:rPr lang="en-NZ" sz="3600" dirty="0"/>
              <a:t>All belongs to God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73C590-B31A-4051-BD85-DF23C27189A5}"/>
              </a:ext>
            </a:extLst>
          </p:cNvPr>
          <p:cNvSpPr txBox="1"/>
          <p:nvPr/>
        </p:nvSpPr>
        <p:spPr>
          <a:xfrm>
            <a:off x="4582408" y="781803"/>
            <a:ext cx="3832595" cy="3785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Matthew 15:7—</a:t>
            </a:r>
          </a:p>
          <a:p>
            <a:pPr algn="l"/>
            <a:r>
              <a:rPr lang="en-NZ" sz="4000" b="1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7 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You hypocrites, rightly did Isaiah prophesy of you: </a:t>
            </a:r>
            <a:r>
              <a:rPr lang="en-NZ" sz="1400" b="0" i="0" dirty="0">
                <a:solidFill>
                  <a:schemeClr val="bg1"/>
                </a:solidFill>
                <a:effectLst/>
                <a:latin typeface="Helvetica Neue"/>
              </a:rPr>
              <a:t>(NASB95)</a:t>
            </a:r>
          </a:p>
        </p:txBody>
      </p:sp>
      <p:pic>
        <p:nvPicPr>
          <p:cNvPr id="12" name="Picture 2" descr="No Loopholes In God's Word! | Biblical Proof">
            <a:extLst>
              <a:ext uri="{FF2B5EF4-FFF2-40B4-BE49-F238E27FC236}">
                <a16:creationId xmlns:a16="http://schemas.microsoft.com/office/drawing/2014/main" id="{6AED4704-51A5-41BA-AE0B-8982A9FAC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80" y="4789732"/>
            <a:ext cx="1989778" cy="187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11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C582D-0C44-4C17-AE64-B974B4F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346413"/>
            <a:ext cx="3822186" cy="16378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dirty="0"/>
              <a:t>Broken Commandments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6D14A5-89B0-47DE-9D38-2466D84B5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224321"/>
            <a:ext cx="4757530" cy="44405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600" dirty="0"/>
              <a:t>V.7—Loophole Theology</a:t>
            </a:r>
          </a:p>
          <a:p>
            <a:r>
              <a:rPr lang="en-NZ" sz="3600" dirty="0"/>
              <a:t>All of the possessions are in a living trust.</a:t>
            </a:r>
          </a:p>
          <a:p>
            <a:r>
              <a:rPr lang="en-NZ" sz="3600" dirty="0"/>
              <a:t>All belongs to God</a:t>
            </a:r>
          </a:p>
          <a:p>
            <a:r>
              <a:rPr lang="en-NZ" sz="3600" dirty="0"/>
              <a:t>Used until death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73C590-B31A-4051-BD85-DF23C27189A5}"/>
              </a:ext>
            </a:extLst>
          </p:cNvPr>
          <p:cNvSpPr txBox="1"/>
          <p:nvPr/>
        </p:nvSpPr>
        <p:spPr>
          <a:xfrm>
            <a:off x="4582408" y="781803"/>
            <a:ext cx="3832595" cy="3785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Matthew 15:7—</a:t>
            </a:r>
          </a:p>
          <a:p>
            <a:pPr algn="l"/>
            <a:r>
              <a:rPr lang="en-NZ" sz="4000" b="1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7 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You hypocrites, rightly did Isaiah prophesy of you: </a:t>
            </a:r>
            <a:r>
              <a:rPr lang="en-NZ" sz="1400" b="0" i="0" dirty="0">
                <a:solidFill>
                  <a:schemeClr val="bg1"/>
                </a:solidFill>
                <a:effectLst/>
                <a:latin typeface="Helvetica Neue"/>
              </a:rPr>
              <a:t>(NASB95)</a:t>
            </a:r>
          </a:p>
        </p:txBody>
      </p:sp>
      <p:pic>
        <p:nvPicPr>
          <p:cNvPr id="12" name="Picture 2" descr="No Loopholes In God's Word! | Biblical Proof">
            <a:extLst>
              <a:ext uri="{FF2B5EF4-FFF2-40B4-BE49-F238E27FC236}">
                <a16:creationId xmlns:a16="http://schemas.microsoft.com/office/drawing/2014/main" id="{E7076AFA-C737-407B-9AE7-073A5FC60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80" y="4789732"/>
            <a:ext cx="1989778" cy="187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220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C582D-0C44-4C17-AE64-B974B4F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346413"/>
            <a:ext cx="3822186" cy="16378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dirty="0"/>
              <a:t>Broken Commandments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6D14A5-89B0-47DE-9D38-2466D84B5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224321"/>
            <a:ext cx="4757530" cy="44405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600" dirty="0"/>
              <a:t>V.7—Loophole Theology</a:t>
            </a:r>
          </a:p>
          <a:p>
            <a:r>
              <a:rPr lang="en-NZ" sz="3600" dirty="0"/>
              <a:t>All of the possessions are in a living trust.</a:t>
            </a:r>
          </a:p>
          <a:p>
            <a:r>
              <a:rPr lang="en-NZ" sz="3600" dirty="0"/>
              <a:t>All belongs to God</a:t>
            </a:r>
          </a:p>
          <a:p>
            <a:r>
              <a:rPr lang="en-NZ" sz="3600" dirty="0"/>
              <a:t>Used until death</a:t>
            </a:r>
          </a:p>
          <a:p>
            <a:r>
              <a:rPr lang="en-NZ" sz="3600" dirty="0"/>
              <a:t>Parents can’t have 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73C590-B31A-4051-BD85-DF23C27189A5}"/>
              </a:ext>
            </a:extLst>
          </p:cNvPr>
          <p:cNvSpPr txBox="1"/>
          <p:nvPr/>
        </p:nvSpPr>
        <p:spPr>
          <a:xfrm>
            <a:off x="4582408" y="781803"/>
            <a:ext cx="3832595" cy="3785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Matthew 15:7—</a:t>
            </a:r>
          </a:p>
          <a:p>
            <a:pPr algn="l"/>
            <a:r>
              <a:rPr lang="en-NZ" sz="4000" b="1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7 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You hypocrites, rightly did Isaiah prophesy of you: </a:t>
            </a:r>
            <a:r>
              <a:rPr lang="en-NZ" sz="1400" b="0" i="0" dirty="0">
                <a:solidFill>
                  <a:schemeClr val="bg1"/>
                </a:solidFill>
                <a:effectLst/>
                <a:latin typeface="Helvetica Neue"/>
              </a:rPr>
              <a:t>(NASB95)</a:t>
            </a:r>
          </a:p>
        </p:txBody>
      </p:sp>
      <p:pic>
        <p:nvPicPr>
          <p:cNvPr id="12" name="Picture 2" descr="No Loopholes In God's Word! | Biblical Proof">
            <a:extLst>
              <a:ext uri="{FF2B5EF4-FFF2-40B4-BE49-F238E27FC236}">
                <a16:creationId xmlns:a16="http://schemas.microsoft.com/office/drawing/2014/main" id="{119C16DE-FEF7-4F6C-8722-C0A16B771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80" y="4789732"/>
            <a:ext cx="1989778" cy="187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74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C582D-0C44-4C17-AE64-B974B4F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346413"/>
            <a:ext cx="3822186" cy="16378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dirty="0"/>
              <a:t>Broken Commandments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6D14A5-89B0-47DE-9D38-2466D84B5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224321"/>
            <a:ext cx="4757530" cy="44405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600" dirty="0"/>
              <a:t>V.7—Loophole Theology</a:t>
            </a:r>
          </a:p>
          <a:p>
            <a:r>
              <a:rPr lang="en-NZ" sz="3600" dirty="0"/>
              <a:t>All of the possessions are in a living trust.</a:t>
            </a:r>
          </a:p>
          <a:p>
            <a:r>
              <a:rPr lang="en-NZ" sz="3600" dirty="0"/>
              <a:t>All belongs to God</a:t>
            </a:r>
          </a:p>
          <a:p>
            <a:r>
              <a:rPr lang="en-NZ" sz="3600" dirty="0"/>
              <a:t>Used until death</a:t>
            </a:r>
          </a:p>
          <a:p>
            <a:r>
              <a:rPr lang="en-NZ" sz="3600" dirty="0"/>
              <a:t>Parents can’t have it</a:t>
            </a:r>
          </a:p>
          <a:p>
            <a:r>
              <a:rPr lang="en-NZ" sz="3600" dirty="0"/>
              <a:t>‘Talk to God about it!’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73C590-B31A-4051-BD85-DF23C27189A5}"/>
              </a:ext>
            </a:extLst>
          </p:cNvPr>
          <p:cNvSpPr txBox="1"/>
          <p:nvPr/>
        </p:nvSpPr>
        <p:spPr>
          <a:xfrm>
            <a:off x="4582408" y="781803"/>
            <a:ext cx="3832595" cy="3785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Matthew 15:7—</a:t>
            </a:r>
          </a:p>
          <a:p>
            <a:pPr algn="l"/>
            <a:r>
              <a:rPr lang="en-NZ" sz="4000" b="1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7 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You hypocrites, rightly did Isaiah prophesy of you: </a:t>
            </a:r>
            <a:r>
              <a:rPr lang="en-NZ" sz="1400" b="0" i="0" dirty="0">
                <a:solidFill>
                  <a:schemeClr val="bg1"/>
                </a:solidFill>
                <a:effectLst/>
                <a:latin typeface="Helvetica Neue"/>
              </a:rPr>
              <a:t>(NASB95)</a:t>
            </a:r>
          </a:p>
        </p:txBody>
      </p:sp>
      <p:pic>
        <p:nvPicPr>
          <p:cNvPr id="12" name="Picture 2" descr="No Loopholes In God's Word! | Biblical Proof">
            <a:extLst>
              <a:ext uri="{FF2B5EF4-FFF2-40B4-BE49-F238E27FC236}">
                <a16:creationId xmlns:a16="http://schemas.microsoft.com/office/drawing/2014/main" id="{E25362FE-BB56-4476-AFFD-B80D1DE38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80" y="4789732"/>
            <a:ext cx="1989778" cy="187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543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4" name="Picture 2" descr="How to Raise a Pharisee (Part 1) | Living Hope Bible Church">
            <a:extLst>
              <a:ext uri="{FF2B5EF4-FFF2-40B4-BE49-F238E27FC236}">
                <a16:creationId xmlns:a16="http://schemas.microsoft.com/office/drawing/2014/main" id="{65927B30-855D-40E8-BCA0-78D9C48422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0"/>
          <a:stretch/>
        </p:blipFill>
        <p:spPr bwMode="auto">
          <a:xfrm rot="21480000">
            <a:off x="853377" y="1003258"/>
            <a:ext cx="7437246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82CA7C0-5403-4E9B-9E51-15503EA14CFB}"/>
              </a:ext>
            </a:extLst>
          </p:cNvPr>
          <p:cNvSpPr txBox="1">
            <a:spLocks/>
          </p:cNvSpPr>
          <p:nvPr/>
        </p:nvSpPr>
        <p:spPr>
          <a:xfrm>
            <a:off x="252887" y="241013"/>
            <a:ext cx="7168330" cy="938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sz="6600" dirty="0"/>
              <a:t>V.8—Lip service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1266811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C582D-0C44-4C17-AE64-B974B4F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346413"/>
            <a:ext cx="3822186" cy="16378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dirty="0"/>
              <a:t>Broken Commandments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6D14A5-89B0-47DE-9D38-2466D84B5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224321"/>
            <a:ext cx="4757530" cy="44405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600" dirty="0"/>
              <a:t>V.8—Lip service</a:t>
            </a:r>
          </a:p>
          <a:p>
            <a:r>
              <a:rPr lang="en-NZ" sz="3600" dirty="0"/>
              <a:t>When all that is really being offered is words</a:t>
            </a:r>
          </a:p>
          <a:p>
            <a:pPr marL="0" indent="0">
              <a:buNone/>
            </a:pPr>
            <a:endParaRPr lang="en-NZ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73C590-B31A-4051-BD85-DF23C27189A5}"/>
              </a:ext>
            </a:extLst>
          </p:cNvPr>
          <p:cNvSpPr txBox="1"/>
          <p:nvPr/>
        </p:nvSpPr>
        <p:spPr>
          <a:xfrm>
            <a:off x="4582408" y="781803"/>
            <a:ext cx="3832595" cy="4616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Matthew 15:8—</a:t>
            </a:r>
          </a:p>
          <a:p>
            <a:pPr algn="l"/>
            <a:r>
              <a:rPr lang="en-NZ" sz="4000" b="1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8 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‘</a:t>
            </a:r>
            <a:r>
              <a:rPr lang="en-NZ" sz="4000" b="0" i="0" cap="small" dirty="0">
                <a:solidFill>
                  <a:schemeClr val="bg1"/>
                </a:solidFill>
                <a:effectLst/>
                <a:latin typeface="Helvetica Neue"/>
              </a:rPr>
              <a:t>This people honours Me with their lips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,</a:t>
            </a:r>
            <a:br>
              <a:rPr lang="en-NZ" sz="4000" dirty="0">
                <a:solidFill>
                  <a:schemeClr val="bg1"/>
                </a:solidFill>
              </a:rPr>
            </a:br>
            <a:r>
              <a:rPr lang="en-NZ" sz="4000" b="0" i="0" cap="small" dirty="0">
                <a:solidFill>
                  <a:schemeClr val="bg1"/>
                </a:solidFill>
                <a:effectLst/>
                <a:latin typeface="Helvetica Neue"/>
              </a:rPr>
              <a:t>But their heart is far away from Me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. </a:t>
            </a:r>
            <a:r>
              <a:rPr lang="en-NZ" sz="1400" b="0" i="0" dirty="0">
                <a:solidFill>
                  <a:schemeClr val="bg1"/>
                </a:solidFill>
                <a:effectLst/>
                <a:latin typeface="Helvetica Neue"/>
              </a:rPr>
              <a:t>(NASB95)</a:t>
            </a:r>
          </a:p>
        </p:txBody>
      </p:sp>
      <p:pic>
        <p:nvPicPr>
          <p:cNvPr id="15362" name="Picture 2" descr="How to Raise a Pharisee (Part 1) | Living Hope Bible Church">
            <a:extLst>
              <a:ext uri="{FF2B5EF4-FFF2-40B4-BE49-F238E27FC236}">
                <a16:creationId xmlns:a16="http://schemas.microsoft.com/office/drawing/2014/main" id="{718C14BD-93ED-462B-A940-031CB0A92C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" r="81086"/>
          <a:stretch/>
        </p:blipFill>
        <p:spPr bwMode="auto">
          <a:xfrm flipH="1">
            <a:off x="3964613" y="4370418"/>
            <a:ext cx="596980" cy="205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894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A34564-9BDA-43AC-9F79-50CFAF3BC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765" y="0"/>
            <a:ext cx="9051235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l">
              <a:buNone/>
            </a:pPr>
            <a:endParaRPr lang="en-NZ" sz="4000" b="0" i="0" dirty="0">
              <a:solidFill>
                <a:schemeClr val="bg1"/>
              </a:solidFill>
              <a:effectLst/>
              <a:latin typeface="Helvetica Neue"/>
            </a:endParaRPr>
          </a:p>
          <a:p>
            <a:pPr marL="0" indent="0" algn="ctr">
              <a:buNone/>
            </a:pPr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Tradition verses Commandment</a:t>
            </a:r>
          </a:p>
          <a:p>
            <a:r>
              <a:rPr lang="en-NZ" sz="4000" dirty="0">
                <a:solidFill>
                  <a:schemeClr val="bg1"/>
                </a:solidFill>
                <a:latin typeface="Helvetica Neue"/>
              </a:rPr>
              <a:t>Matthew 15:1-2—</a:t>
            </a:r>
          </a:p>
          <a:p>
            <a:pPr algn="l"/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Then some Pharisees and scribes *came to Jesus from Jerusalem and said, </a:t>
            </a:r>
            <a:r>
              <a:rPr lang="en-NZ" sz="4000" b="1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“Why do Your disciples break the tradition of the elders? For they do not wash their hands when they eat bread.” </a:t>
            </a:r>
            <a:r>
              <a:rPr lang="en-US" sz="1600" dirty="0"/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3974309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C582D-0C44-4C17-AE64-B974B4F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346413"/>
            <a:ext cx="3822186" cy="16378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dirty="0"/>
              <a:t>Broken Commandments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6D14A5-89B0-47DE-9D38-2466D84B5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224321"/>
            <a:ext cx="4757530" cy="44405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600" dirty="0"/>
              <a:t>V.8—Lip service</a:t>
            </a:r>
          </a:p>
          <a:p>
            <a:r>
              <a:rPr lang="en-NZ" sz="3600" dirty="0"/>
              <a:t>When all that is really being offered is words</a:t>
            </a:r>
          </a:p>
          <a:p>
            <a:pPr algn="ctr">
              <a:lnSpc>
                <a:spcPct val="50000"/>
              </a:lnSpc>
            </a:pPr>
            <a:r>
              <a:rPr lang="en-NZ" sz="3600" dirty="0"/>
              <a:t>When your heart 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NZ" sz="3600" dirty="0"/>
              <a:t>is not in your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NZ" sz="3600" dirty="0"/>
              <a:t> worship it is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NZ" sz="3600" dirty="0"/>
              <a:t> somewhere 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NZ" sz="3600" dirty="0"/>
              <a:t>else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NZ" sz="3600" dirty="0"/>
              <a:t>(Where?)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4B3676-C9B8-45C0-8FD0-82AC87FE995E}"/>
              </a:ext>
            </a:extLst>
          </p:cNvPr>
          <p:cNvSpPr txBox="1"/>
          <p:nvPr/>
        </p:nvSpPr>
        <p:spPr>
          <a:xfrm>
            <a:off x="4582408" y="781803"/>
            <a:ext cx="3832595" cy="4616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Matthew 15:8—</a:t>
            </a:r>
          </a:p>
          <a:p>
            <a:pPr algn="l"/>
            <a:r>
              <a:rPr lang="en-NZ" sz="4000" b="1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8 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‘</a:t>
            </a:r>
            <a:r>
              <a:rPr lang="en-NZ" sz="4000" b="0" i="0" cap="small" dirty="0">
                <a:solidFill>
                  <a:schemeClr val="bg1"/>
                </a:solidFill>
                <a:effectLst/>
                <a:latin typeface="Helvetica Neue"/>
              </a:rPr>
              <a:t>This people honours Me with their lips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,</a:t>
            </a:r>
            <a:br>
              <a:rPr lang="en-NZ" sz="4000" dirty="0">
                <a:solidFill>
                  <a:schemeClr val="bg1"/>
                </a:solidFill>
              </a:rPr>
            </a:br>
            <a:r>
              <a:rPr lang="en-NZ" sz="4000" b="0" i="0" cap="small" dirty="0">
                <a:solidFill>
                  <a:schemeClr val="bg1"/>
                </a:solidFill>
                <a:effectLst/>
                <a:latin typeface="Helvetica Neue"/>
              </a:rPr>
              <a:t>But their heart is far away from Me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. </a:t>
            </a:r>
            <a:r>
              <a:rPr lang="en-NZ" sz="1400" b="0" i="0" dirty="0">
                <a:solidFill>
                  <a:schemeClr val="bg1"/>
                </a:solidFill>
                <a:effectLst/>
                <a:latin typeface="Helvetica Neue"/>
              </a:rPr>
              <a:t>(NASB95)</a:t>
            </a:r>
          </a:p>
        </p:txBody>
      </p:sp>
      <p:pic>
        <p:nvPicPr>
          <p:cNvPr id="14" name="Picture 2" descr="How to Raise a Pharisee (Part 1) | Living Hope Bible Church">
            <a:extLst>
              <a:ext uri="{FF2B5EF4-FFF2-40B4-BE49-F238E27FC236}">
                <a16:creationId xmlns:a16="http://schemas.microsoft.com/office/drawing/2014/main" id="{EF4029F1-F1DB-40BA-8C79-710DCCA59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" r="81086"/>
          <a:stretch/>
        </p:blipFill>
        <p:spPr bwMode="auto">
          <a:xfrm flipH="1">
            <a:off x="3964613" y="4370418"/>
            <a:ext cx="596980" cy="205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4691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2" name="Picture 2" descr="Is God vain or insecure to demand worship from us? | Engage &amp; Equip">
            <a:extLst>
              <a:ext uri="{FF2B5EF4-FFF2-40B4-BE49-F238E27FC236}">
                <a16:creationId xmlns:a16="http://schemas.microsoft.com/office/drawing/2014/main" id="{CF252192-34D1-45AF-9BAE-AD1E6BEFD8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2049" r="27469" b="1"/>
          <a:stretch/>
        </p:blipFill>
        <p:spPr bwMode="auto">
          <a:xfrm rot="21600000">
            <a:off x="2642616" y="10"/>
            <a:ext cx="65013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B2AC5E-BBDD-4177-B5C8-3F334E3901A3}"/>
              </a:ext>
            </a:extLst>
          </p:cNvPr>
          <p:cNvSpPr txBox="1">
            <a:spLocks/>
          </p:cNvSpPr>
          <p:nvPr/>
        </p:nvSpPr>
        <p:spPr>
          <a:xfrm>
            <a:off x="358485" y="1122363"/>
            <a:ext cx="301752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200" dirty="0">
                <a:latin typeface="+mj-lt"/>
                <a:ea typeface="+mj-ea"/>
                <a:cs typeface="+mj-cs"/>
              </a:rPr>
              <a:t>V.9—Vain Worship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416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C582D-0C44-4C17-AE64-B974B4F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346413"/>
            <a:ext cx="3822186" cy="16378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dirty="0"/>
              <a:t>Broken Commandments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6D14A5-89B0-47DE-9D38-2466D84B5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224321"/>
            <a:ext cx="4757530" cy="44405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600" dirty="0"/>
              <a:t>V.9—Vain Worship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4B3676-C9B8-45C0-8FD0-82AC87FE995E}"/>
              </a:ext>
            </a:extLst>
          </p:cNvPr>
          <p:cNvSpPr txBox="1"/>
          <p:nvPr/>
        </p:nvSpPr>
        <p:spPr>
          <a:xfrm>
            <a:off x="4582408" y="781803"/>
            <a:ext cx="3832595" cy="5016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Matthew 15:9—</a:t>
            </a:r>
          </a:p>
          <a:p>
            <a:pPr algn="l"/>
            <a:r>
              <a:rPr lang="en-NZ" sz="4000" b="1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9 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‘</a:t>
            </a:r>
            <a:r>
              <a:rPr lang="en-NZ" sz="4000" b="0" i="0" cap="small" dirty="0">
                <a:solidFill>
                  <a:schemeClr val="bg1"/>
                </a:solidFill>
                <a:effectLst/>
                <a:latin typeface="Helvetica Neue"/>
              </a:rPr>
              <a:t>But in vain do they worship Me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,</a:t>
            </a:r>
            <a:br>
              <a:rPr lang="en-NZ" sz="4000" dirty="0">
                <a:solidFill>
                  <a:schemeClr val="bg1"/>
                </a:solidFill>
              </a:rPr>
            </a:br>
            <a:r>
              <a:rPr lang="en-NZ" sz="4000" b="0" i="0" cap="small" dirty="0">
                <a:solidFill>
                  <a:schemeClr val="bg1"/>
                </a:solidFill>
                <a:effectLst/>
                <a:latin typeface="Helvetica Neue"/>
              </a:rPr>
              <a:t>Teaching as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 </a:t>
            </a:r>
            <a:r>
              <a:rPr lang="en-NZ" sz="4000" b="0" i="0" cap="small" dirty="0">
                <a:solidFill>
                  <a:schemeClr val="bg1"/>
                </a:solidFill>
                <a:effectLst/>
                <a:latin typeface="Helvetica Neue"/>
              </a:rPr>
              <a:t>doctrines the precepts of men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.’”</a:t>
            </a:r>
            <a:r>
              <a:rPr lang="en-NZ" sz="4000" b="1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NZ" sz="1400" b="0" i="0" dirty="0">
                <a:solidFill>
                  <a:schemeClr val="bg1"/>
                </a:solidFill>
                <a:effectLst/>
                <a:latin typeface="Helvetica Neue"/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40630162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C582D-0C44-4C17-AE64-B974B4F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346413"/>
            <a:ext cx="3822186" cy="16378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dirty="0"/>
              <a:t>Broken Commandments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6D14A5-89B0-47DE-9D38-2466D84B5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224321"/>
            <a:ext cx="4757530" cy="44405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600" dirty="0"/>
              <a:t>V.9—Vain Worship</a:t>
            </a:r>
          </a:p>
          <a:p>
            <a:r>
              <a:rPr lang="en-NZ" sz="3600" dirty="0"/>
              <a:t>Waste of God’s 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4B3676-C9B8-45C0-8FD0-82AC87FE995E}"/>
              </a:ext>
            </a:extLst>
          </p:cNvPr>
          <p:cNvSpPr txBox="1"/>
          <p:nvPr/>
        </p:nvSpPr>
        <p:spPr>
          <a:xfrm>
            <a:off x="4582408" y="781803"/>
            <a:ext cx="3832595" cy="5016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Matthew 15:9—</a:t>
            </a:r>
          </a:p>
          <a:p>
            <a:pPr algn="l"/>
            <a:r>
              <a:rPr lang="en-NZ" sz="4000" b="1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9 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‘</a:t>
            </a:r>
            <a:r>
              <a:rPr lang="en-NZ" sz="4000" b="0" i="0" cap="small" dirty="0">
                <a:solidFill>
                  <a:schemeClr val="bg1"/>
                </a:solidFill>
                <a:effectLst/>
                <a:latin typeface="Helvetica Neue"/>
              </a:rPr>
              <a:t>But in vain do they worship Me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,</a:t>
            </a:r>
            <a:br>
              <a:rPr lang="en-NZ" sz="4000" dirty="0">
                <a:solidFill>
                  <a:schemeClr val="bg1"/>
                </a:solidFill>
              </a:rPr>
            </a:br>
            <a:r>
              <a:rPr lang="en-NZ" sz="4000" b="0" i="0" cap="small" dirty="0">
                <a:solidFill>
                  <a:schemeClr val="bg1"/>
                </a:solidFill>
                <a:effectLst/>
                <a:latin typeface="Helvetica Neue"/>
              </a:rPr>
              <a:t>Teaching as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 </a:t>
            </a:r>
            <a:r>
              <a:rPr lang="en-NZ" sz="4000" b="0" i="0" cap="small" dirty="0">
                <a:solidFill>
                  <a:schemeClr val="bg1"/>
                </a:solidFill>
                <a:effectLst/>
                <a:latin typeface="Helvetica Neue"/>
              </a:rPr>
              <a:t>doctrines the precepts of men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.’”</a:t>
            </a:r>
            <a:r>
              <a:rPr lang="en-NZ" sz="4000" b="1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NZ" sz="1400" b="0" i="0" dirty="0">
                <a:solidFill>
                  <a:schemeClr val="bg1"/>
                </a:solidFill>
                <a:effectLst/>
                <a:latin typeface="Helvetica Neue"/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32082214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C582D-0C44-4C17-AE64-B974B4F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346413"/>
            <a:ext cx="3822186" cy="16378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dirty="0"/>
              <a:t>Broken Commandments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6D14A5-89B0-47DE-9D38-2466D84B5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224321"/>
            <a:ext cx="4757530" cy="44405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600" dirty="0"/>
              <a:t>V.9—Vain Worship</a:t>
            </a:r>
          </a:p>
          <a:p>
            <a:r>
              <a:rPr lang="en-NZ" sz="3600" dirty="0"/>
              <a:t>Waste of God’s time</a:t>
            </a:r>
          </a:p>
          <a:p>
            <a:r>
              <a:rPr lang="en-NZ" sz="3600" dirty="0"/>
              <a:t>Meaningless and soul destroying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4B3676-C9B8-45C0-8FD0-82AC87FE995E}"/>
              </a:ext>
            </a:extLst>
          </p:cNvPr>
          <p:cNvSpPr txBox="1"/>
          <p:nvPr/>
        </p:nvSpPr>
        <p:spPr>
          <a:xfrm>
            <a:off x="4582408" y="781803"/>
            <a:ext cx="3832595" cy="5016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Matthew 15:9—</a:t>
            </a:r>
          </a:p>
          <a:p>
            <a:pPr algn="l"/>
            <a:r>
              <a:rPr lang="en-NZ" sz="4000" b="1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9 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‘</a:t>
            </a:r>
            <a:r>
              <a:rPr lang="en-NZ" sz="4000" b="0" i="0" cap="small" dirty="0">
                <a:solidFill>
                  <a:schemeClr val="bg1"/>
                </a:solidFill>
                <a:effectLst/>
                <a:latin typeface="Helvetica Neue"/>
              </a:rPr>
              <a:t>But in vain do they worship Me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,</a:t>
            </a:r>
            <a:br>
              <a:rPr lang="en-NZ" sz="4000" dirty="0">
                <a:solidFill>
                  <a:schemeClr val="bg1"/>
                </a:solidFill>
              </a:rPr>
            </a:br>
            <a:r>
              <a:rPr lang="en-NZ" sz="4000" b="0" i="0" cap="small" dirty="0">
                <a:solidFill>
                  <a:schemeClr val="bg1"/>
                </a:solidFill>
                <a:effectLst/>
                <a:latin typeface="Helvetica Neue"/>
              </a:rPr>
              <a:t>Teaching as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 </a:t>
            </a:r>
            <a:r>
              <a:rPr lang="en-NZ" sz="4000" b="0" i="0" cap="small" dirty="0">
                <a:solidFill>
                  <a:schemeClr val="bg1"/>
                </a:solidFill>
                <a:effectLst/>
                <a:latin typeface="Helvetica Neue"/>
              </a:rPr>
              <a:t>doctrines the precepts of men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.’”</a:t>
            </a:r>
            <a:r>
              <a:rPr lang="en-NZ" sz="4000" b="1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NZ" sz="1400" b="0" i="0" dirty="0">
                <a:solidFill>
                  <a:schemeClr val="bg1"/>
                </a:solidFill>
                <a:effectLst/>
                <a:latin typeface="Helvetica Neue"/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2813543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C582D-0C44-4C17-AE64-B974B4F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346413"/>
            <a:ext cx="3822186" cy="16378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dirty="0"/>
              <a:t>Broken Commandments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6D14A5-89B0-47DE-9D38-2466D84B5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224321"/>
            <a:ext cx="4757530" cy="44405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600" dirty="0"/>
              <a:t>V.9—Vain Worship</a:t>
            </a:r>
          </a:p>
          <a:p>
            <a:r>
              <a:rPr lang="en-NZ" sz="3600" dirty="0"/>
              <a:t>Waste of God’s time</a:t>
            </a:r>
          </a:p>
          <a:p>
            <a:r>
              <a:rPr lang="en-NZ" sz="3600" dirty="0"/>
              <a:t>Meaningless and soul destroying</a:t>
            </a:r>
          </a:p>
          <a:p>
            <a:r>
              <a:rPr lang="en-NZ" sz="3600" dirty="0"/>
              <a:t>Men’s rules take over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4B3676-C9B8-45C0-8FD0-82AC87FE995E}"/>
              </a:ext>
            </a:extLst>
          </p:cNvPr>
          <p:cNvSpPr txBox="1"/>
          <p:nvPr/>
        </p:nvSpPr>
        <p:spPr>
          <a:xfrm>
            <a:off x="4582408" y="781803"/>
            <a:ext cx="3832595" cy="5016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Matthew 15:9—</a:t>
            </a:r>
          </a:p>
          <a:p>
            <a:pPr algn="l"/>
            <a:r>
              <a:rPr lang="en-NZ" sz="4000" b="1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9 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‘</a:t>
            </a:r>
            <a:r>
              <a:rPr lang="en-NZ" sz="4000" b="0" i="0" cap="small" dirty="0">
                <a:solidFill>
                  <a:schemeClr val="bg1"/>
                </a:solidFill>
                <a:effectLst/>
                <a:latin typeface="Helvetica Neue"/>
              </a:rPr>
              <a:t>But in vain do they worship Me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,</a:t>
            </a:r>
            <a:br>
              <a:rPr lang="en-NZ" sz="4000" dirty="0">
                <a:solidFill>
                  <a:schemeClr val="bg1"/>
                </a:solidFill>
              </a:rPr>
            </a:br>
            <a:r>
              <a:rPr lang="en-NZ" sz="4000" b="0" i="0" cap="small" dirty="0">
                <a:solidFill>
                  <a:schemeClr val="bg1"/>
                </a:solidFill>
                <a:effectLst/>
                <a:latin typeface="Helvetica Neue"/>
              </a:rPr>
              <a:t>Teaching as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 </a:t>
            </a:r>
            <a:r>
              <a:rPr lang="en-NZ" sz="4000" b="0" i="0" cap="small" dirty="0">
                <a:solidFill>
                  <a:schemeClr val="bg1"/>
                </a:solidFill>
                <a:effectLst/>
                <a:latin typeface="Helvetica Neue"/>
              </a:rPr>
              <a:t>doctrines the precepts of men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.’”</a:t>
            </a:r>
            <a:r>
              <a:rPr lang="en-NZ" sz="4000" b="1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NZ" sz="1400" b="0" i="0" dirty="0">
                <a:solidFill>
                  <a:schemeClr val="bg1"/>
                </a:solidFill>
                <a:effectLst/>
                <a:latin typeface="Helvetica Neue"/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21040574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C582D-0C44-4C17-AE64-B974B4F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346413"/>
            <a:ext cx="3822186" cy="16378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dirty="0"/>
              <a:t>Broken Commandments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6D14A5-89B0-47DE-9D38-2466D84B5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224321"/>
            <a:ext cx="4757530" cy="44405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600" dirty="0"/>
              <a:t>V.9—Vain Worship</a:t>
            </a:r>
          </a:p>
          <a:p>
            <a:r>
              <a:rPr lang="en-NZ" sz="3600" dirty="0"/>
              <a:t>Waste of God’s time</a:t>
            </a:r>
          </a:p>
          <a:p>
            <a:r>
              <a:rPr lang="en-NZ" sz="3600" dirty="0"/>
              <a:t>Meaningless and soul destroying</a:t>
            </a:r>
          </a:p>
          <a:p>
            <a:r>
              <a:rPr lang="en-NZ" sz="3600" dirty="0"/>
              <a:t>Men’s rules take over</a:t>
            </a:r>
          </a:p>
          <a:p>
            <a:r>
              <a:rPr lang="en-NZ" sz="3600" dirty="0"/>
              <a:t>No application required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4B3676-C9B8-45C0-8FD0-82AC87FE995E}"/>
              </a:ext>
            </a:extLst>
          </p:cNvPr>
          <p:cNvSpPr txBox="1"/>
          <p:nvPr/>
        </p:nvSpPr>
        <p:spPr>
          <a:xfrm>
            <a:off x="4582408" y="781803"/>
            <a:ext cx="3832595" cy="5016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Matthew 15:9—</a:t>
            </a:r>
          </a:p>
          <a:p>
            <a:pPr algn="l"/>
            <a:r>
              <a:rPr lang="en-NZ" sz="4000" b="1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9 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‘</a:t>
            </a:r>
            <a:r>
              <a:rPr lang="en-NZ" sz="4000" b="0" i="0" cap="small" dirty="0">
                <a:solidFill>
                  <a:schemeClr val="bg1"/>
                </a:solidFill>
                <a:effectLst/>
                <a:latin typeface="Helvetica Neue"/>
              </a:rPr>
              <a:t>But in vain do they worship Me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,</a:t>
            </a:r>
            <a:br>
              <a:rPr lang="en-NZ" sz="4000" dirty="0">
                <a:solidFill>
                  <a:schemeClr val="bg1"/>
                </a:solidFill>
              </a:rPr>
            </a:br>
            <a:r>
              <a:rPr lang="en-NZ" sz="4000" b="0" i="0" cap="small" dirty="0">
                <a:solidFill>
                  <a:schemeClr val="bg1"/>
                </a:solidFill>
                <a:effectLst/>
                <a:latin typeface="Helvetica Neue"/>
              </a:rPr>
              <a:t>Teaching as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 </a:t>
            </a:r>
            <a:r>
              <a:rPr lang="en-NZ" sz="4000" b="0" i="0" cap="small" dirty="0">
                <a:solidFill>
                  <a:schemeClr val="bg1"/>
                </a:solidFill>
                <a:effectLst/>
                <a:latin typeface="Helvetica Neue"/>
              </a:rPr>
              <a:t>doctrines the precepts of men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Helvetica Neue"/>
              </a:rPr>
              <a:t>.’”</a:t>
            </a:r>
            <a:r>
              <a:rPr lang="en-NZ" sz="4000" b="1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NZ" sz="1400" b="0" i="0" dirty="0">
                <a:solidFill>
                  <a:schemeClr val="bg1"/>
                </a:solidFill>
                <a:effectLst/>
                <a:latin typeface="Helvetica Neue"/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11054375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Teachings from God: Greeting Your Soul and Revealing the Divine ...">
            <a:extLst>
              <a:ext uri="{FF2B5EF4-FFF2-40B4-BE49-F238E27FC236}">
                <a16:creationId xmlns:a16="http://schemas.microsoft.com/office/drawing/2014/main" id="{4DB07FC7-903C-4DBC-8F9E-0D9780FB57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21" y="1602904"/>
            <a:ext cx="8078357" cy="365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8416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C582D-0C44-4C17-AE64-B974B4F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346413"/>
            <a:ext cx="3822186" cy="16378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dirty="0"/>
              <a:t>Teachings of God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6D14A5-89B0-47DE-9D38-2466D84B5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224321"/>
            <a:ext cx="8534400" cy="4440594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NZ" sz="3600" dirty="0"/>
              <a:t>Bible must be our only guide</a:t>
            </a:r>
          </a:p>
          <a:p>
            <a:pPr marL="1200150" lvl="1" indent="-742950">
              <a:buFont typeface="+mj-lt"/>
              <a:buAutoNum type="alphaLcParenR"/>
            </a:pP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41246421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C582D-0C44-4C17-AE64-B974B4F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346413"/>
            <a:ext cx="3822186" cy="16378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dirty="0"/>
              <a:t>Teachings of God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6D14A5-89B0-47DE-9D38-2466D84B5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224321"/>
            <a:ext cx="8534400" cy="4440594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NZ" sz="3600" dirty="0"/>
              <a:t>Bible must be our only guide</a:t>
            </a:r>
          </a:p>
          <a:p>
            <a:pPr marL="742950" indent="-742950">
              <a:buFont typeface="+mj-lt"/>
              <a:buAutoNum type="arabicPeriod"/>
            </a:pPr>
            <a:r>
              <a:rPr lang="en-NZ" sz="3600" dirty="0"/>
              <a:t>We can turn anything into a tradition</a:t>
            </a:r>
          </a:p>
          <a:p>
            <a:pPr marL="1200150" lvl="1" indent="-742950">
              <a:buFont typeface="+mj-lt"/>
              <a:buAutoNum type="alphaLcParenR"/>
            </a:pP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692188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C582D-0C44-4C17-AE64-B974B4F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346413"/>
            <a:ext cx="3822186" cy="16378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dirty="0"/>
              <a:t>Traditions of the Elders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6D14A5-89B0-47DE-9D38-2466D84B5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8052" y="2224321"/>
            <a:ext cx="3822186" cy="4287266"/>
          </a:xfrm>
        </p:spPr>
        <p:txBody>
          <a:bodyPr>
            <a:noAutofit/>
          </a:bodyPr>
          <a:lstStyle/>
          <a:p>
            <a:r>
              <a:rPr lang="en-NZ" sz="3600" dirty="0"/>
              <a:t>Scribes and Pharisees saw the oral traditions of ‘The Elders’  as authoritative:</a:t>
            </a:r>
          </a:p>
        </p:txBody>
      </p:sp>
      <p:pic>
        <p:nvPicPr>
          <p:cNvPr id="1026" name="Picture 2" descr="bible deuteronomy - Google Search | Ancient roman clothing, Bible ...">
            <a:extLst>
              <a:ext uri="{FF2B5EF4-FFF2-40B4-BE49-F238E27FC236}">
                <a16:creationId xmlns:a16="http://schemas.microsoft.com/office/drawing/2014/main" id="{F0E1F5B3-054D-4D67-91EF-ACF75DDCC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886" y="685296"/>
            <a:ext cx="3964979" cy="550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7604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C582D-0C44-4C17-AE64-B974B4F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346413"/>
            <a:ext cx="3822186" cy="16378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dirty="0"/>
              <a:t>Teachings of God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6D14A5-89B0-47DE-9D38-2466D84B5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224321"/>
            <a:ext cx="8534400" cy="4440594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NZ" sz="3600" dirty="0"/>
              <a:t>Bible must be our only guide</a:t>
            </a:r>
          </a:p>
          <a:p>
            <a:pPr marL="742950" indent="-742950">
              <a:buFont typeface="+mj-lt"/>
              <a:buAutoNum type="arabicPeriod"/>
            </a:pPr>
            <a:r>
              <a:rPr lang="en-NZ" sz="3600" dirty="0"/>
              <a:t>We can turn anything into a tradition</a:t>
            </a:r>
          </a:p>
          <a:p>
            <a:pPr marL="742950" indent="-742950">
              <a:buFont typeface="+mj-lt"/>
              <a:buAutoNum type="arabicPeriod"/>
            </a:pPr>
            <a:r>
              <a:rPr lang="en-NZ" sz="3600" dirty="0"/>
              <a:t>We all have them</a:t>
            </a:r>
          </a:p>
          <a:p>
            <a:pPr marL="1200150" lvl="1" indent="-742950">
              <a:buFont typeface="+mj-lt"/>
              <a:buAutoNum type="alphaLcParenR"/>
            </a:pP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12558977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C582D-0C44-4C17-AE64-B974B4F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346413"/>
            <a:ext cx="3822186" cy="16378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dirty="0"/>
              <a:t>Teachings of God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6D14A5-89B0-47DE-9D38-2466D84B5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224321"/>
            <a:ext cx="8534400" cy="4440594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NZ" sz="3600" dirty="0"/>
              <a:t>Bible must be our only guide</a:t>
            </a:r>
          </a:p>
          <a:p>
            <a:pPr marL="742950" indent="-742950">
              <a:buFont typeface="+mj-lt"/>
              <a:buAutoNum type="arabicPeriod"/>
            </a:pPr>
            <a:r>
              <a:rPr lang="en-NZ" sz="3600" dirty="0"/>
              <a:t>We can turn anything into a tradition</a:t>
            </a:r>
          </a:p>
          <a:p>
            <a:pPr marL="742950" indent="-742950">
              <a:buFont typeface="+mj-lt"/>
              <a:buAutoNum type="arabicPeriod"/>
            </a:pPr>
            <a:r>
              <a:rPr lang="en-NZ" sz="3600" dirty="0"/>
              <a:t>We all have them</a:t>
            </a:r>
          </a:p>
          <a:p>
            <a:pPr marL="742950" indent="-742950">
              <a:buFont typeface="+mj-lt"/>
              <a:buAutoNum type="arabicPeriod"/>
            </a:pPr>
            <a:r>
              <a:rPr lang="en-NZ" sz="3600" dirty="0"/>
              <a:t>Does it help or hinder:</a:t>
            </a:r>
          </a:p>
          <a:p>
            <a:pPr marL="1200150" lvl="1" indent="-742950">
              <a:buFont typeface="+mj-lt"/>
              <a:buAutoNum type="alphaLcParenR"/>
            </a:pP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10015144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C582D-0C44-4C17-AE64-B974B4F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346413"/>
            <a:ext cx="3822186" cy="16378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dirty="0"/>
              <a:t>Teachings of God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6D14A5-89B0-47DE-9D38-2466D84B5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224321"/>
            <a:ext cx="8534400" cy="4440594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NZ" sz="3600" dirty="0"/>
              <a:t>Bible must be our only guide</a:t>
            </a:r>
          </a:p>
          <a:p>
            <a:pPr marL="742950" indent="-742950">
              <a:buFont typeface="+mj-lt"/>
              <a:buAutoNum type="arabicPeriod"/>
            </a:pPr>
            <a:r>
              <a:rPr lang="en-NZ" sz="3600" dirty="0"/>
              <a:t>We can turn anything into a tradition</a:t>
            </a:r>
          </a:p>
          <a:p>
            <a:pPr marL="742950" indent="-742950">
              <a:buFont typeface="+mj-lt"/>
              <a:buAutoNum type="arabicPeriod"/>
            </a:pPr>
            <a:r>
              <a:rPr lang="en-NZ" sz="3600" dirty="0"/>
              <a:t>We all have them</a:t>
            </a:r>
          </a:p>
          <a:p>
            <a:pPr marL="742950" indent="-742950">
              <a:buFont typeface="+mj-lt"/>
              <a:buAutoNum type="arabicPeriod"/>
            </a:pPr>
            <a:r>
              <a:rPr lang="en-NZ" sz="3600" dirty="0"/>
              <a:t>Does it help or hinder:</a:t>
            </a:r>
          </a:p>
          <a:p>
            <a:pPr marL="1200150" lvl="1" indent="-742950">
              <a:buFont typeface="+mj-lt"/>
              <a:buAutoNum type="alphaLcParenR"/>
            </a:pPr>
            <a:r>
              <a:rPr lang="en-NZ" sz="3200" dirty="0"/>
              <a:t>The spread of the gospel?</a:t>
            </a:r>
          </a:p>
          <a:p>
            <a:pPr marL="1200150" lvl="1" indent="-742950">
              <a:buFont typeface="+mj-lt"/>
              <a:buAutoNum type="alphaLcParenR"/>
            </a:pP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8313462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C582D-0C44-4C17-AE64-B974B4F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346413"/>
            <a:ext cx="3822186" cy="16378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dirty="0"/>
              <a:t>Teachings of God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6D14A5-89B0-47DE-9D38-2466D84B5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224321"/>
            <a:ext cx="8534400" cy="4440594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NZ" sz="3600" dirty="0"/>
              <a:t>Bible must be our only guide</a:t>
            </a:r>
          </a:p>
          <a:p>
            <a:pPr marL="742950" indent="-742950">
              <a:buFont typeface="+mj-lt"/>
              <a:buAutoNum type="arabicPeriod"/>
            </a:pPr>
            <a:r>
              <a:rPr lang="en-NZ" sz="3600" dirty="0"/>
              <a:t>We can turn anything into a tradition</a:t>
            </a:r>
          </a:p>
          <a:p>
            <a:pPr marL="742950" indent="-742950">
              <a:buFont typeface="+mj-lt"/>
              <a:buAutoNum type="arabicPeriod"/>
            </a:pPr>
            <a:r>
              <a:rPr lang="en-NZ" sz="3600" dirty="0"/>
              <a:t>We all have them</a:t>
            </a:r>
          </a:p>
          <a:p>
            <a:pPr marL="742950" indent="-742950">
              <a:buFont typeface="+mj-lt"/>
              <a:buAutoNum type="arabicPeriod"/>
            </a:pPr>
            <a:r>
              <a:rPr lang="en-NZ" sz="3600" dirty="0"/>
              <a:t>Does it help or hinder:</a:t>
            </a:r>
          </a:p>
          <a:p>
            <a:pPr marL="1200150" lvl="1" indent="-742950">
              <a:buFont typeface="+mj-lt"/>
              <a:buAutoNum type="alphaLcParenR"/>
            </a:pPr>
            <a:r>
              <a:rPr lang="en-NZ" sz="3200" dirty="0"/>
              <a:t>The spread of the gospel?</a:t>
            </a:r>
          </a:p>
          <a:p>
            <a:pPr marL="1200150" lvl="1" indent="-742950">
              <a:buFont typeface="+mj-lt"/>
              <a:buAutoNum type="alphaLcParenR"/>
            </a:pPr>
            <a:r>
              <a:rPr lang="en-NZ" sz="3200" dirty="0"/>
              <a:t>The unity of the church?</a:t>
            </a:r>
          </a:p>
          <a:p>
            <a:pPr marL="1200150" lvl="1" indent="-742950">
              <a:buFont typeface="+mj-lt"/>
              <a:buAutoNum type="alphaLcParenR"/>
            </a:pP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12820283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C582D-0C44-4C17-AE64-B974B4F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346413"/>
            <a:ext cx="3822186" cy="16378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dirty="0"/>
              <a:t>Teachings of God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6D14A5-89B0-47DE-9D38-2466D84B5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224321"/>
            <a:ext cx="8534400" cy="4440594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NZ" sz="3600" dirty="0"/>
              <a:t>Bible must be our only guide</a:t>
            </a:r>
          </a:p>
          <a:p>
            <a:pPr marL="742950" indent="-742950">
              <a:buFont typeface="+mj-lt"/>
              <a:buAutoNum type="arabicPeriod"/>
            </a:pPr>
            <a:r>
              <a:rPr lang="en-NZ" sz="3600" dirty="0"/>
              <a:t>We can turn anything into a tradition</a:t>
            </a:r>
          </a:p>
          <a:p>
            <a:pPr marL="742950" indent="-742950">
              <a:buFont typeface="+mj-lt"/>
              <a:buAutoNum type="arabicPeriod"/>
            </a:pPr>
            <a:r>
              <a:rPr lang="en-NZ" sz="3600" dirty="0"/>
              <a:t>We all have them</a:t>
            </a:r>
          </a:p>
          <a:p>
            <a:pPr marL="742950" indent="-742950">
              <a:buFont typeface="+mj-lt"/>
              <a:buAutoNum type="arabicPeriod"/>
            </a:pPr>
            <a:r>
              <a:rPr lang="en-NZ" sz="3600" dirty="0"/>
              <a:t>Does it help or hinder:</a:t>
            </a:r>
          </a:p>
          <a:p>
            <a:pPr marL="1200150" lvl="1" indent="-742950">
              <a:buFont typeface="+mj-lt"/>
              <a:buAutoNum type="alphaLcParenR"/>
            </a:pPr>
            <a:r>
              <a:rPr lang="en-NZ" sz="3200" dirty="0"/>
              <a:t>The spread of the gospel?</a:t>
            </a:r>
          </a:p>
          <a:p>
            <a:pPr marL="1200150" lvl="1" indent="-742950">
              <a:buFont typeface="+mj-lt"/>
              <a:buAutoNum type="alphaLcParenR"/>
            </a:pPr>
            <a:r>
              <a:rPr lang="en-NZ" sz="3200" dirty="0"/>
              <a:t>The unity of the church?</a:t>
            </a:r>
          </a:p>
          <a:p>
            <a:pPr marL="1200150" lvl="1" indent="-742950">
              <a:buFont typeface="+mj-lt"/>
              <a:buAutoNum type="alphaLcParenR"/>
            </a:pPr>
            <a:r>
              <a:rPr lang="en-NZ" sz="3200" dirty="0"/>
              <a:t>Spiritual growth of the congregation</a:t>
            </a:r>
          </a:p>
          <a:p>
            <a:pPr marL="1200150" lvl="1" indent="-742950">
              <a:buFont typeface="+mj-lt"/>
              <a:buAutoNum type="alphaLcParenR"/>
            </a:pP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34522815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6D14A5-89B0-47DE-9D38-2466D84B5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031" y="196792"/>
            <a:ext cx="8534400" cy="2485810"/>
          </a:xfrm>
        </p:spPr>
        <p:txBody>
          <a:bodyPr>
            <a:noAutofit/>
          </a:bodyPr>
          <a:lstStyle/>
          <a:p>
            <a:pPr algn="l"/>
            <a:r>
              <a:rPr lang="en-NZ" sz="3200" b="0" i="0" dirty="0">
                <a:solidFill>
                  <a:srgbClr val="000000"/>
                </a:solidFill>
                <a:effectLst/>
                <a:latin typeface="Helvetica Neue"/>
              </a:rPr>
              <a:t>Acts 8:36—</a:t>
            </a:r>
            <a:r>
              <a:rPr lang="en-NZ" sz="32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36 </a:t>
            </a:r>
            <a:r>
              <a:rPr lang="en-NZ" sz="3200" b="0" i="0" dirty="0">
                <a:solidFill>
                  <a:srgbClr val="000000"/>
                </a:solidFill>
                <a:effectLst/>
                <a:latin typeface="Helvetica Neue"/>
              </a:rPr>
              <a:t>As they went along the road they came to some water; and the eunuch *said, “Look! Water! What prevents me from being baptized?”</a:t>
            </a:r>
            <a:r>
              <a:rPr lang="en-NZ" sz="2400" b="0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NZ" sz="800" b="0" i="0" dirty="0">
                <a:solidFill>
                  <a:srgbClr val="000000"/>
                </a:solidFill>
                <a:effectLst/>
                <a:latin typeface="Helvetica Neue"/>
              </a:rPr>
              <a:t>(NASB95)</a:t>
            </a:r>
          </a:p>
          <a:p>
            <a:pPr marL="457200" lvl="1" indent="0">
              <a:buNone/>
            </a:pPr>
            <a:endParaRPr lang="en-NZ" sz="3200" b="1" dirty="0"/>
          </a:p>
        </p:txBody>
      </p:sp>
      <p:pic>
        <p:nvPicPr>
          <p:cNvPr id="38914" name="Picture 2" descr="Becoming a disciple of Jesus: Water Baptism | Colin Dye">
            <a:extLst>
              <a:ext uri="{FF2B5EF4-FFF2-40B4-BE49-F238E27FC236}">
                <a16:creationId xmlns:a16="http://schemas.microsoft.com/office/drawing/2014/main" id="{8D82EE0E-2AF1-4EFA-B62B-EA4705875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199" y="2289059"/>
            <a:ext cx="5600314" cy="400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293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C582D-0C44-4C17-AE64-B974B4F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346413"/>
            <a:ext cx="3822186" cy="16378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dirty="0"/>
              <a:t>Traditions of the Elders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6D14A5-89B0-47DE-9D38-2466D84B5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8052" y="2224321"/>
            <a:ext cx="3822186" cy="4287266"/>
          </a:xfrm>
        </p:spPr>
        <p:txBody>
          <a:bodyPr>
            <a:noAutofit/>
          </a:bodyPr>
          <a:lstStyle/>
          <a:p>
            <a:r>
              <a:rPr lang="en-NZ" sz="3600" dirty="0"/>
              <a:t>They saw themselves as part of a succession of leaders passing on God’s will…</a:t>
            </a:r>
          </a:p>
        </p:txBody>
      </p:sp>
      <p:pic>
        <p:nvPicPr>
          <p:cNvPr id="1026" name="Picture 2" descr="bible deuteronomy - Google Search | Ancient roman clothing, Bible ...">
            <a:extLst>
              <a:ext uri="{FF2B5EF4-FFF2-40B4-BE49-F238E27FC236}">
                <a16:creationId xmlns:a16="http://schemas.microsoft.com/office/drawing/2014/main" id="{F0E1F5B3-054D-4D67-91EF-ACF75DDCC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886" y="685296"/>
            <a:ext cx="3964979" cy="550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613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C582D-0C44-4C17-AE64-B974B4F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346413"/>
            <a:ext cx="3822186" cy="16378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dirty="0"/>
              <a:t>Traditions of the Elders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6D14A5-89B0-47DE-9D38-2466D84B5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8052" y="2224321"/>
            <a:ext cx="3822186" cy="4287266"/>
          </a:xfrm>
        </p:spPr>
        <p:txBody>
          <a:bodyPr>
            <a:noAutofit/>
          </a:bodyPr>
          <a:lstStyle/>
          <a:p>
            <a:r>
              <a:rPr lang="en-NZ" sz="3600" dirty="0"/>
              <a:t>Moses</a:t>
            </a:r>
          </a:p>
          <a:p>
            <a:endParaRPr lang="en-NZ" sz="800" dirty="0"/>
          </a:p>
        </p:txBody>
      </p:sp>
      <p:pic>
        <p:nvPicPr>
          <p:cNvPr id="1026" name="Picture 2" descr="bible deuteronomy - Google Search | Ancient roman clothing, Bible ...">
            <a:extLst>
              <a:ext uri="{FF2B5EF4-FFF2-40B4-BE49-F238E27FC236}">
                <a16:creationId xmlns:a16="http://schemas.microsoft.com/office/drawing/2014/main" id="{F0E1F5B3-054D-4D67-91EF-ACF75DDCC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886" y="685296"/>
            <a:ext cx="3964979" cy="550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18C17686-7CE8-4812-BC67-2233B3155618}"/>
              </a:ext>
            </a:extLst>
          </p:cNvPr>
          <p:cNvSpPr/>
          <p:nvPr/>
        </p:nvSpPr>
        <p:spPr>
          <a:xfrm>
            <a:off x="662135" y="2769705"/>
            <a:ext cx="742121" cy="4265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94927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C582D-0C44-4C17-AE64-B974B4F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346413"/>
            <a:ext cx="3822186" cy="16378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dirty="0"/>
              <a:t>Traditions of the Elders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6D14A5-89B0-47DE-9D38-2466D84B5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8052" y="2224321"/>
            <a:ext cx="3822186" cy="4287266"/>
          </a:xfrm>
        </p:spPr>
        <p:txBody>
          <a:bodyPr>
            <a:noAutofit/>
          </a:bodyPr>
          <a:lstStyle/>
          <a:p>
            <a:r>
              <a:rPr lang="en-NZ" sz="3600" dirty="0"/>
              <a:t>Moses</a:t>
            </a:r>
          </a:p>
          <a:p>
            <a:endParaRPr lang="en-NZ" sz="800" dirty="0"/>
          </a:p>
          <a:p>
            <a:r>
              <a:rPr lang="en-NZ" sz="3600" dirty="0"/>
              <a:t>Aaron</a:t>
            </a:r>
          </a:p>
        </p:txBody>
      </p:sp>
      <p:pic>
        <p:nvPicPr>
          <p:cNvPr id="1026" name="Picture 2" descr="bible deuteronomy - Google Search | Ancient roman clothing, Bible ...">
            <a:extLst>
              <a:ext uri="{FF2B5EF4-FFF2-40B4-BE49-F238E27FC236}">
                <a16:creationId xmlns:a16="http://schemas.microsoft.com/office/drawing/2014/main" id="{F0E1F5B3-054D-4D67-91EF-ACF75DDCC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886" y="685296"/>
            <a:ext cx="3964979" cy="550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18C17686-7CE8-4812-BC67-2233B3155618}"/>
              </a:ext>
            </a:extLst>
          </p:cNvPr>
          <p:cNvSpPr/>
          <p:nvPr/>
        </p:nvSpPr>
        <p:spPr>
          <a:xfrm>
            <a:off x="662135" y="2769705"/>
            <a:ext cx="742121" cy="4265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55176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C582D-0C44-4C17-AE64-B974B4F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346413"/>
            <a:ext cx="3822186" cy="16378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dirty="0"/>
              <a:t>Traditions of the Elders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6D14A5-89B0-47DE-9D38-2466D84B5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8052" y="2224321"/>
            <a:ext cx="3822186" cy="4287266"/>
          </a:xfrm>
        </p:spPr>
        <p:txBody>
          <a:bodyPr>
            <a:noAutofit/>
          </a:bodyPr>
          <a:lstStyle/>
          <a:p>
            <a:r>
              <a:rPr lang="en-NZ" sz="3600" dirty="0"/>
              <a:t>Moses</a:t>
            </a:r>
          </a:p>
          <a:p>
            <a:r>
              <a:rPr lang="en-NZ" sz="3600" dirty="0"/>
              <a:t>Aaron</a:t>
            </a:r>
          </a:p>
          <a:p>
            <a:endParaRPr lang="en-NZ" sz="800" dirty="0"/>
          </a:p>
          <a:p>
            <a:r>
              <a:rPr lang="en-NZ" sz="3600" dirty="0"/>
              <a:t>Priests</a:t>
            </a:r>
          </a:p>
        </p:txBody>
      </p:sp>
      <p:pic>
        <p:nvPicPr>
          <p:cNvPr id="1026" name="Picture 2" descr="bible deuteronomy - Google Search | Ancient roman clothing, Bible ...">
            <a:extLst>
              <a:ext uri="{FF2B5EF4-FFF2-40B4-BE49-F238E27FC236}">
                <a16:creationId xmlns:a16="http://schemas.microsoft.com/office/drawing/2014/main" id="{F0E1F5B3-054D-4D67-91EF-ACF75DDCC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886" y="685296"/>
            <a:ext cx="3964979" cy="550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18C17686-7CE8-4812-BC67-2233B3155618}"/>
              </a:ext>
            </a:extLst>
          </p:cNvPr>
          <p:cNvSpPr/>
          <p:nvPr/>
        </p:nvSpPr>
        <p:spPr>
          <a:xfrm>
            <a:off x="662135" y="3332636"/>
            <a:ext cx="742121" cy="4265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86643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C582D-0C44-4C17-AE64-B974B4F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346413"/>
            <a:ext cx="3822186" cy="16378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dirty="0"/>
              <a:t>Traditions of the Elders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6D14A5-89B0-47DE-9D38-2466D84B5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8052" y="2224321"/>
            <a:ext cx="3822186" cy="4287266"/>
          </a:xfrm>
        </p:spPr>
        <p:txBody>
          <a:bodyPr>
            <a:noAutofit/>
          </a:bodyPr>
          <a:lstStyle/>
          <a:p>
            <a:r>
              <a:rPr lang="en-NZ" sz="3600" dirty="0"/>
              <a:t>Moses</a:t>
            </a:r>
          </a:p>
          <a:p>
            <a:r>
              <a:rPr lang="en-NZ" sz="3600" dirty="0"/>
              <a:t>Aaron</a:t>
            </a:r>
          </a:p>
          <a:p>
            <a:r>
              <a:rPr lang="en-NZ" sz="3600" dirty="0"/>
              <a:t>Priests</a:t>
            </a:r>
          </a:p>
          <a:p>
            <a:endParaRPr lang="en-NZ" sz="800" dirty="0"/>
          </a:p>
          <a:p>
            <a:r>
              <a:rPr lang="en-NZ" sz="3600" dirty="0"/>
              <a:t>70 Elders</a:t>
            </a:r>
          </a:p>
        </p:txBody>
      </p:sp>
      <p:pic>
        <p:nvPicPr>
          <p:cNvPr id="1026" name="Picture 2" descr="bible deuteronomy - Google Search | Ancient roman clothing, Bible ...">
            <a:extLst>
              <a:ext uri="{FF2B5EF4-FFF2-40B4-BE49-F238E27FC236}">
                <a16:creationId xmlns:a16="http://schemas.microsoft.com/office/drawing/2014/main" id="{F0E1F5B3-054D-4D67-91EF-ACF75DDCC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886" y="685296"/>
            <a:ext cx="3964979" cy="550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18C17686-7CE8-4812-BC67-2233B3155618}"/>
              </a:ext>
            </a:extLst>
          </p:cNvPr>
          <p:cNvSpPr/>
          <p:nvPr/>
        </p:nvSpPr>
        <p:spPr>
          <a:xfrm>
            <a:off x="662135" y="3953045"/>
            <a:ext cx="742121" cy="4265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39788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1219</Words>
  <Application>Microsoft Office PowerPoint</Application>
  <PresentationFormat>On-screen Show (4:3)</PresentationFormat>
  <Paragraphs>201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Helvetica Neue</vt:lpstr>
      <vt:lpstr>Impact</vt:lpstr>
      <vt:lpstr>Office Theme</vt:lpstr>
      <vt:lpstr>PowerPoint Presentation</vt:lpstr>
      <vt:lpstr>Clean Your Heart!  Part 1. Traditions verses Commandments</vt:lpstr>
      <vt:lpstr>PowerPoint Presentation</vt:lpstr>
      <vt:lpstr>Traditions of the Elders</vt:lpstr>
      <vt:lpstr>Traditions of the Elders</vt:lpstr>
      <vt:lpstr>Traditions of the Elders</vt:lpstr>
      <vt:lpstr>Traditions of the Elders</vt:lpstr>
      <vt:lpstr>Traditions of the Elders</vt:lpstr>
      <vt:lpstr>Traditions of the Elders</vt:lpstr>
      <vt:lpstr>Traditions of the Elders</vt:lpstr>
      <vt:lpstr>Traditions of the Elders</vt:lpstr>
      <vt:lpstr>Traditions of the Elders</vt:lpstr>
      <vt:lpstr>Washing of Hands</vt:lpstr>
      <vt:lpstr>Washing of Hands</vt:lpstr>
      <vt:lpstr>Broken Commandments</vt:lpstr>
      <vt:lpstr>PowerPoint Presentation</vt:lpstr>
      <vt:lpstr>Broken Commandments</vt:lpstr>
      <vt:lpstr>Broken Commandments</vt:lpstr>
      <vt:lpstr>Broken Commandments</vt:lpstr>
      <vt:lpstr>Broken Commandments</vt:lpstr>
      <vt:lpstr>PowerPoint Presentation</vt:lpstr>
      <vt:lpstr>Broken Commandments</vt:lpstr>
      <vt:lpstr>Broken Commandments</vt:lpstr>
      <vt:lpstr>Broken Commandments</vt:lpstr>
      <vt:lpstr>Broken Commandments</vt:lpstr>
      <vt:lpstr>Broken Commandments</vt:lpstr>
      <vt:lpstr>Broken Commandments</vt:lpstr>
      <vt:lpstr>PowerPoint Presentation</vt:lpstr>
      <vt:lpstr>Broken Commandments</vt:lpstr>
      <vt:lpstr>Broken Commandments</vt:lpstr>
      <vt:lpstr>PowerPoint Presentation</vt:lpstr>
      <vt:lpstr>Broken Commandments</vt:lpstr>
      <vt:lpstr>Broken Commandments</vt:lpstr>
      <vt:lpstr>Broken Commandments</vt:lpstr>
      <vt:lpstr>Broken Commandments</vt:lpstr>
      <vt:lpstr>Broken Commandments</vt:lpstr>
      <vt:lpstr>PowerPoint Presentation</vt:lpstr>
      <vt:lpstr>Teachings of God</vt:lpstr>
      <vt:lpstr>Teachings of God</vt:lpstr>
      <vt:lpstr>Teachings of God</vt:lpstr>
      <vt:lpstr>Teachings of God</vt:lpstr>
      <vt:lpstr>Teachings of God</vt:lpstr>
      <vt:lpstr>Teachings of God</vt:lpstr>
      <vt:lpstr>Teachings of God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Morningside Church of Christ</cp:lastModifiedBy>
  <cp:revision>9</cp:revision>
  <dcterms:created xsi:type="dcterms:W3CDTF">2020-07-04T19:58:58Z</dcterms:created>
  <dcterms:modified xsi:type="dcterms:W3CDTF">2020-07-05T00:15:38Z</dcterms:modified>
</cp:coreProperties>
</file>