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72" r:id="rId4"/>
    <p:sldId id="270" r:id="rId5"/>
    <p:sldId id="271" r:id="rId6"/>
    <p:sldId id="269" r:id="rId7"/>
    <p:sldId id="257" r:id="rId8"/>
    <p:sldId id="274" r:id="rId9"/>
    <p:sldId id="264" r:id="rId10"/>
    <p:sldId id="280" r:id="rId11"/>
    <p:sldId id="279" r:id="rId12"/>
    <p:sldId id="273" r:id="rId13"/>
    <p:sldId id="258" r:id="rId14"/>
    <p:sldId id="263" r:id="rId15"/>
    <p:sldId id="276" r:id="rId16"/>
    <p:sldId id="281" r:id="rId17"/>
    <p:sldId id="278" r:id="rId18"/>
    <p:sldId id="285" r:id="rId19"/>
    <p:sldId id="282" r:id="rId20"/>
    <p:sldId id="277"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CB643D-1441-45F9-9AA8-9A2613BECCA0}" v="68" dt="2020-07-10T19:09:59.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4" autoAdjust="0"/>
    <p:restoredTop sz="94660"/>
  </p:normalViewPr>
  <p:slideViewPr>
    <p:cSldViewPr snapToGrid="0">
      <p:cViewPr varScale="1">
        <p:scale>
          <a:sx n="62" d="100"/>
          <a:sy n="62" d="100"/>
        </p:scale>
        <p:origin x="52"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D3EC-354D-483C-A76F-76A9C409DA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219766D-312F-43FB-8BE2-96E6074A1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DA20D78-93DA-4F8F-B90A-A94C5776B471}"/>
              </a:ext>
            </a:extLst>
          </p:cNvPr>
          <p:cNvSpPr>
            <a:spLocks noGrp="1"/>
          </p:cNvSpPr>
          <p:nvPr>
            <p:ph type="dt" sz="half" idx="10"/>
          </p:nvPr>
        </p:nvSpPr>
        <p:spPr/>
        <p:txBody>
          <a:bodyPr/>
          <a:lstStyle/>
          <a:p>
            <a:fld id="{81BF1C59-DCC4-457F-A163-52B8FFF4A79A}" type="datetimeFigureOut">
              <a:rPr lang="en-ZA" smtClean="0"/>
              <a:t>12 Jul 2020</a:t>
            </a:fld>
            <a:endParaRPr lang="en-ZA"/>
          </a:p>
        </p:txBody>
      </p:sp>
      <p:sp>
        <p:nvSpPr>
          <p:cNvPr id="5" name="Footer Placeholder 4">
            <a:extLst>
              <a:ext uri="{FF2B5EF4-FFF2-40B4-BE49-F238E27FC236}">
                <a16:creationId xmlns:a16="http://schemas.microsoft.com/office/drawing/2014/main" id="{4A59CEB7-28EC-4457-BE8C-4B6AF8A2ACF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5FEA20-AF22-44E8-BBCA-74CC460C89F3}"/>
              </a:ext>
            </a:extLst>
          </p:cNvPr>
          <p:cNvSpPr>
            <a:spLocks noGrp="1"/>
          </p:cNvSpPr>
          <p:nvPr>
            <p:ph type="sldNum" sz="quarter" idx="12"/>
          </p:nvPr>
        </p:nvSpPr>
        <p:spPr/>
        <p:txBody>
          <a:bodyPr/>
          <a:lstStyle/>
          <a:p>
            <a:fld id="{01C2D0BF-8A0D-4470-AECC-415D6591CC90}" type="slidenum">
              <a:rPr lang="en-ZA" smtClean="0"/>
              <a:t>‹#›</a:t>
            </a:fld>
            <a:endParaRPr lang="en-ZA"/>
          </a:p>
        </p:txBody>
      </p:sp>
    </p:spTree>
    <p:extLst>
      <p:ext uri="{BB962C8B-B14F-4D97-AF65-F5344CB8AC3E}">
        <p14:creationId xmlns:p14="http://schemas.microsoft.com/office/powerpoint/2010/main" val="195256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817F-470B-487B-8A85-B50A9FF9ACD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2B40A1B-A1FB-4B8A-B6D0-54C68F021E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8EAA11-A5A6-4FCE-8E36-04CDA180652C}"/>
              </a:ext>
            </a:extLst>
          </p:cNvPr>
          <p:cNvSpPr>
            <a:spLocks noGrp="1"/>
          </p:cNvSpPr>
          <p:nvPr>
            <p:ph type="dt" sz="half" idx="10"/>
          </p:nvPr>
        </p:nvSpPr>
        <p:spPr/>
        <p:txBody>
          <a:bodyPr/>
          <a:lstStyle/>
          <a:p>
            <a:fld id="{81BF1C59-DCC4-457F-A163-52B8FFF4A79A}" type="datetimeFigureOut">
              <a:rPr lang="en-ZA" smtClean="0"/>
              <a:t>12 Jul 2020</a:t>
            </a:fld>
            <a:endParaRPr lang="en-ZA"/>
          </a:p>
        </p:txBody>
      </p:sp>
      <p:sp>
        <p:nvSpPr>
          <p:cNvPr id="5" name="Footer Placeholder 4">
            <a:extLst>
              <a:ext uri="{FF2B5EF4-FFF2-40B4-BE49-F238E27FC236}">
                <a16:creationId xmlns:a16="http://schemas.microsoft.com/office/drawing/2014/main" id="{648821DC-3A06-4398-BF18-FA41A4843BD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917BAFE-0CC1-4724-8395-FBC5B5BE43F0}"/>
              </a:ext>
            </a:extLst>
          </p:cNvPr>
          <p:cNvSpPr>
            <a:spLocks noGrp="1"/>
          </p:cNvSpPr>
          <p:nvPr>
            <p:ph type="sldNum" sz="quarter" idx="12"/>
          </p:nvPr>
        </p:nvSpPr>
        <p:spPr/>
        <p:txBody>
          <a:bodyPr/>
          <a:lstStyle/>
          <a:p>
            <a:fld id="{01C2D0BF-8A0D-4470-AECC-415D6591CC90}" type="slidenum">
              <a:rPr lang="en-ZA" smtClean="0"/>
              <a:t>‹#›</a:t>
            </a:fld>
            <a:endParaRPr lang="en-ZA"/>
          </a:p>
        </p:txBody>
      </p:sp>
    </p:spTree>
    <p:extLst>
      <p:ext uri="{BB962C8B-B14F-4D97-AF65-F5344CB8AC3E}">
        <p14:creationId xmlns:p14="http://schemas.microsoft.com/office/powerpoint/2010/main" val="238393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22E9D-A051-4B26-93BA-CB15102D1E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F7D01F4-CC8D-457A-AFCB-6355CF3097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F5CBAE7-8E94-495A-82D2-105843D94862}"/>
              </a:ext>
            </a:extLst>
          </p:cNvPr>
          <p:cNvSpPr>
            <a:spLocks noGrp="1"/>
          </p:cNvSpPr>
          <p:nvPr>
            <p:ph type="dt" sz="half" idx="10"/>
          </p:nvPr>
        </p:nvSpPr>
        <p:spPr/>
        <p:txBody>
          <a:bodyPr/>
          <a:lstStyle/>
          <a:p>
            <a:fld id="{81BF1C59-DCC4-457F-A163-52B8FFF4A79A}" type="datetimeFigureOut">
              <a:rPr lang="en-ZA" smtClean="0"/>
              <a:t>12 Jul 2020</a:t>
            </a:fld>
            <a:endParaRPr lang="en-ZA"/>
          </a:p>
        </p:txBody>
      </p:sp>
      <p:sp>
        <p:nvSpPr>
          <p:cNvPr id="5" name="Footer Placeholder 4">
            <a:extLst>
              <a:ext uri="{FF2B5EF4-FFF2-40B4-BE49-F238E27FC236}">
                <a16:creationId xmlns:a16="http://schemas.microsoft.com/office/drawing/2014/main" id="{8AF40CFD-5EE5-4251-AE2F-B12EFBDDB9A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25C9165-3DC0-4993-A29F-59E12F4BDF34}"/>
              </a:ext>
            </a:extLst>
          </p:cNvPr>
          <p:cNvSpPr>
            <a:spLocks noGrp="1"/>
          </p:cNvSpPr>
          <p:nvPr>
            <p:ph type="sldNum" sz="quarter" idx="12"/>
          </p:nvPr>
        </p:nvSpPr>
        <p:spPr/>
        <p:txBody>
          <a:bodyPr/>
          <a:lstStyle/>
          <a:p>
            <a:fld id="{01C2D0BF-8A0D-4470-AECC-415D6591CC90}" type="slidenum">
              <a:rPr lang="en-ZA" smtClean="0"/>
              <a:t>‹#›</a:t>
            </a:fld>
            <a:endParaRPr lang="en-ZA"/>
          </a:p>
        </p:txBody>
      </p:sp>
    </p:spTree>
    <p:extLst>
      <p:ext uri="{BB962C8B-B14F-4D97-AF65-F5344CB8AC3E}">
        <p14:creationId xmlns:p14="http://schemas.microsoft.com/office/powerpoint/2010/main" val="423401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1D61-5FEF-4BE1-BD46-618ABBAC089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35967DE-DA89-4A19-8562-B0AB7E4994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725A41B-E7BB-45D0-9C54-949DF15FA053}"/>
              </a:ext>
            </a:extLst>
          </p:cNvPr>
          <p:cNvSpPr>
            <a:spLocks noGrp="1"/>
          </p:cNvSpPr>
          <p:nvPr>
            <p:ph type="dt" sz="half" idx="10"/>
          </p:nvPr>
        </p:nvSpPr>
        <p:spPr/>
        <p:txBody>
          <a:bodyPr/>
          <a:lstStyle/>
          <a:p>
            <a:fld id="{81BF1C59-DCC4-457F-A163-52B8FFF4A79A}" type="datetimeFigureOut">
              <a:rPr lang="en-ZA" smtClean="0"/>
              <a:t>12 Jul 2020</a:t>
            </a:fld>
            <a:endParaRPr lang="en-ZA"/>
          </a:p>
        </p:txBody>
      </p:sp>
      <p:sp>
        <p:nvSpPr>
          <p:cNvPr id="5" name="Footer Placeholder 4">
            <a:extLst>
              <a:ext uri="{FF2B5EF4-FFF2-40B4-BE49-F238E27FC236}">
                <a16:creationId xmlns:a16="http://schemas.microsoft.com/office/drawing/2014/main" id="{67012FEB-1775-44F0-AC1C-20D8C1F301E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3D0F856-8C1A-43A9-A88D-55CFBB323666}"/>
              </a:ext>
            </a:extLst>
          </p:cNvPr>
          <p:cNvSpPr>
            <a:spLocks noGrp="1"/>
          </p:cNvSpPr>
          <p:nvPr>
            <p:ph type="sldNum" sz="quarter" idx="12"/>
          </p:nvPr>
        </p:nvSpPr>
        <p:spPr/>
        <p:txBody>
          <a:bodyPr/>
          <a:lstStyle/>
          <a:p>
            <a:fld id="{01C2D0BF-8A0D-4470-AECC-415D6591CC90}" type="slidenum">
              <a:rPr lang="en-ZA" smtClean="0"/>
              <a:t>‹#›</a:t>
            </a:fld>
            <a:endParaRPr lang="en-ZA"/>
          </a:p>
        </p:txBody>
      </p:sp>
    </p:spTree>
    <p:extLst>
      <p:ext uri="{BB962C8B-B14F-4D97-AF65-F5344CB8AC3E}">
        <p14:creationId xmlns:p14="http://schemas.microsoft.com/office/powerpoint/2010/main" val="103504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D565-33DE-4F80-94E0-9D12E50C40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E80AC2A-0763-4CDD-BAF8-96ED00919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760A14-8914-4EED-9B25-90211792295A}"/>
              </a:ext>
            </a:extLst>
          </p:cNvPr>
          <p:cNvSpPr>
            <a:spLocks noGrp="1"/>
          </p:cNvSpPr>
          <p:nvPr>
            <p:ph type="dt" sz="half" idx="10"/>
          </p:nvPr>
        </p:nvSpPr>
        <p:spPr/>
        <p:txBody>
          <a:bodyPr/>
          <a:lstStyle/>
          <a:p>
            <a:fld id="{81BF1C59-DCC4-457F-A163-52B8FFF4A79A}" type="datetimeFigureOut">
              <a:rPr lang="en-ZA" smtClean="0"/>
              <a:t>12 Jul 2020</a:t>
            </a:fld>
            <a:endParaRPr lang="en-ZA"/>
          </a:p>
        </p:txBody>
      </p:sp>
      <p:sp>
        <p:nvSpPr>
          <p:cNvPr id="5" name="Footer Placeholder 4">
            <a:extLst>
              <a:ext uri="{FF2B5EF4-FFF2-40B4-BE49-F238E27FC236}">
                <a16:creationId xmlns:a16="http://schemas.microsoft.com/office/drawing/2014/main" id="{74E41A84-62D9-40BE-8E62-8BC184AE5C2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036D144-6284-47FF-88A0-28546B0BEA7A}"/>
              </a:ext>
            </a:extLst>
          </p:cNvPr>
          <p:cNvSpPr>
            <a:spLocks noGrp="1"/>
          </p:cNvSpPr>
          <p:nvPr>
            <p:ph type="sldNum" sz="quarter" idx="12"/>
          </p:nvPr>
        </p:nvSpPr>
        <p:spPr/>
        <p:txBody>
          <a:bodyPr/>
          <a:lstStyle/>
          <a:p>
            <a:fld id="{01C2D0BF-8A0D-4470-AECC-415D6591CC90}" type="slidenum">
              <a:rPr lang="en-ZA" smtClean="0"/>
              <a:t>‹#›</a:t>
            </a:fld>
            <a:endParaRPr lang="en-ZA"/>
          </a:p>
        </p:txBody>
      </p:sp>
    </p:spTree>
    <p:extLst>
      <p:ext uri="{BB962C8B-B14F-4D97-AF65-F5344CB8AC3E}">
        <p14:creationId xmlns:p14="http://schemas.microsoft.com/office/powerpoint/2010/main" val="348320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F2D1-EF6C-44A0-9622-B5CE01E58EF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E8CE8FC-29C0-41AD-B161-174BD7444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F918839-4295-48F4-84BB-1172100CCE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24F79B0-CFE0-462C-B170-1365D0960768}"/>
              </a:ext>
            </a:extLst>
          </p:cNvPr>
          <p:cNvSpPr>
            <a:spLocks noGrp="1"/>
          </p:cNvSpPr>
          <p:nvPr>
            <p:ph type="dt" sz="half" idx="10"/>
          </p:nvPr>
        </p:nvSpPr>
        <p:spPr/>
        <p:txBody>
          <a:bodyPr/>
          <a:lstStyle/>
          <a:p>
            <a:fld id="{81BF1C59-DCC4-457F-A163-52B8FFF4A79A}" type="datetimeFigureOut">
              <a:rPr lang="en-ZA" smtClean="0"/>
              <a:t>12 Jul 2020</a:t>
            </a:fld>
            <a:endParaRPr lang="en-ZA"/>
          </a:p>
        </p:txBody>
      </p:sp>
      <p:sp>
        <p:nvSpPr>
          <p:cNvPr id="6" name="Footer Placeholder 5">
            <a:extLst>
              <a:ext uri="{FF2B5EF4-FFF2-40B4-BE49-F238E27FC236}">
                <a16:creationId xmlns:a16="http://schemas.microsoft.com/office/drawing/2014/main" id="{36E45D2C-735D-4024-9B06-8B69C27E6DA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55D98FC-65AC-46B4-A65B-584D05579615}"/>
              </a:ext>
            </a:extLst>
          </p:cNvPr>
          <p:cNvSpPr>
            <a:spLocks noGrp="1"/>
          </p:cNvSpPr>
          <p:nvPr>
            <p:ph type="sldNum" sz="quarter" idx="12"/>
          </p:nvPr>
        </p:nvSpPr>
        <p:spPr/>
        <p:txBody>
          <a:bodyPr/>
          <a:lstStyle/>
          <a:p>
            <a:fld id="{01C2D0BF-8A0D-4470-AECC-415D6591CC90}" type="slidenum">
              <a:rPr lang="en-ZA" smtClean="0"/>
              <a:t>‹#›</a:t>
            </a:fld>
            <a:endParaRPr lang="en-ZA"/>
          </a:p>
        </p:txBody>
      </p:sp>
    </p:spTree>
    <p:extLst>
      <p:ext uri="{BB962C8B-B14F-4D97-AF65-F5344CB8AC3E}">
        <p14:creationId xmlns:p14="http://schemas.microsoft.com/office/powerpoint/2010/main" val="11017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3617-DB09-4988-9008-9C99B86F8115}"/>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82B5FC3-ADFE-4136-B421-E4E0BB35C9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A2927C-3B7A-4F4C-8654-FCE5167AF0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BDB35C57-7E89-4BDA-9442-E60B032C0A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6DFCC8-115E-4243-A3B0-FB30D4C46C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DF70DE8-C467-4F0F-AC9F-CC128D0165D0}"/>
              </a:ext>
            </a:extLst>
          </p:cNvPr>
          <p:cNvSpPr>
            <a:spLocks noGrp="1"/>
          </p:cNvSpPr>
          <p:nvPr>
            <p:ph type="dt" sz="half" idx="10"/>
          </p:nvPr>
        </p:nvSpPr>
        <p:spPr/>
        <p:txBody>
          <a:bodyPr/>
          <a:lstStyle/>
          <a:p>
            <a:fld id="{81BF1C59-DCC4-457F-A163-52B8FFF4A79A}" type="datetimeFigureOut">
              <a:rPr lang="en-ZA" smtClean="0"/>
              <a:t>12 Jul 2020</a:t>
            </a:fld>
            <a:endParaRPr lang="en-ZA"/>
          </a:p>
        </p:txBody>
      </p:sp>
      <p:sp>
        <p:nvSpPr>
          <p:cNvPr id="8" name="Footer Placeholder 7">
            <a:extLst>
              <a:ext uri="{FF2B5EF4-FFF2-40B4-BE49-F238E27FC236}">
                <a16:creationId xmlns:a16="http://schemas.microsoft.com/office/drawing/2014/main" id="{96A2FC79-5176-40C9-A2F3-A03D833E38F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1B8F51B5-D03E-4421-AB24-845AC6089C65}"/>
              </a:ext>
            </a:extLst>
          </p:cNvPr>
          <p:cNvSpPr>
            <a:spLocks noGrp="1"/>
          </p:cNvSpPr>
          <p:nvPr>
            <p:ph type="sldNum" sz="quarter" idx="12"/>
          </p:nvPr>
        </p:nvSpPr>
        <p:spPr/>
        <p:txBody>
          <a:bodyPr/>
          <a:lstStyle/>
          <a:p>
            <a:fld id="{01C2D0BF-8A0D-4470-AECC-415D6591CC90}" type="slidenum">
              <a:rPr lang="en-ZA" smtClean="0"/>
              <a:t>‹#›</a:t>
            </a:fld>
            <a:endParaRPr lang="en-ZA"/>
          </a:p>
        </p:txBody>
      </p:sp>
    </p:spTree>
    <p:extLst>
      <p:ext uri="{BB962C8B-B14F-4D97-AF65-F5344CB8AC3E}">
        <p14:creationId xmlns:p14="http://schemas.microsoft.com/office/powerpoint/2010/main" val="115784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D8F8-D2FC-42B8-850C-9EA41269153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D5D5262-2BE5-4E2D-BD41-9373B45BFDC7}"/>
              </a:ext>
            </a:extLst>
          </p:cNvPr>
          <p:cNvSpPr>
            <a:spLocks noGrp="1"/>
          </p:cNvSpPr>
          <p:nvPr>
            <p:ph type="dt" sz="half" idx="10"/>
          </p:nvPr>
        </p:nvSpPr>
        <p:spPr/>
        <p:txBody>
          <a:bodyPr/>
          <a:lstStyle/>
          <a:p>
            <a:fld id="{81BF1C59-DCC4-457F-A163-52B8FFF4A79A}" type="datetimeFigureOut">
              <a:rPr lang="en-ZA" smtClean="0"/>
              <a:t>12 Jul 2020</a:t>
            </a:fld>
            <a:endParaRPr lang="en-ZA"/>
          </a:p>
        </p:txBody>
      </p:sp>
      <p:sp>
        <p:nvSpPr>
          <p:cNvPr id="4" name="Footer Placeholder 3">
            <a:extLst>
              <a:ext uri="{FF2B5EF4-FFF2-40B4-BE49-F238E27FC236}">
                <a16:creationId xmlns:a16="http://schemas.microsoft.com/office/drawing/2014/main" id="{EC41F728-CC0F-4E9A-9D9C-0E3684A57F6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421BB522-DE2A-4012-9C85-0539C2181CEF}"/>
              </a:ext>
            </a:extLst>
          </p:cNvPr>
          <p:cNvSpPr>
            <a:spLocks noGrp="1"/>
          </p:cNvSpPr>
          <p:nvPr>
            <p:ph type="sldNum" sz="quarter" idx="12"/>
          </p:nvPr>
        </p:nvSpPr>
        <p:spPr/>
        <p:txBody>
          <a:bodyPr/>
          <a:lstStyle/>
          <a:p>
            <a:fld id="{01C2D0BF-8A0D-4470-AECC-415D6591CC90}" type="slidenum">
              <a:rPr lang="en-ZA" smtClean="0"/>
              <a:t>‹#›</a:t>
            </a:fld>
            <a:endParaRPr lang="en-ZA"/>
          </a:p>
        </p:txBody>
      </p:sp>
    </p:spTree>
    <p:extLst>
      <p:ext uri="{BB962C8B-B14F-4D97-AF65-F5344CB8AC3E}">
        <p14:creationId xmlns:p14="http://schemas.microsoft.com/office/powerpoint/2010/main" val="203907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7A6429-E395-4FBE-A665-B4BE56EA14F8}"/>
              </a:ext>
            </a:extLst>
          </p:cNvPr>
          <p:cNvSpPr>
            <a:spLocks noGrp="1"/>
          </p:cNvSpPr>
          <p:nvPr>
            <p:ph type="dt" sz="half" idx="10"/>
          </p:nvPr>
        </p:nvSpPr>
        <p:spPr/>
        <p:txBody>
          <a:bodyPr/>
          <a:lstStyle/>
          <a:p>
            <a:fld id="{81BF1C59-DCC4-457F-A163-52B8FFF4A79A}" type="datetimeFigureOut">
              <a:rPr lang="en-ZA" smtClean="0"/>
              <a:t>12 Jul 2020</a:t>
            </a:fld>
            <a:endParaRPr lang="en-ZA"/>
          </a:p>
        </p:txBody>
      </p:sp>
      <p:sp>
        <p:nvSpPr>
          <p:cNvPr id="3" name="Footer Placeholder 2">
            <a:extLst>
              <a:ext uri="{FF2B5EF4-FFF2-40B4-BE49-F238E27FC236}">
                <a16:creationId xmlns:a16="http://schemas.microsoft.com/office/drawing/2014/main" id="{7529153A-C6CD-4A5F-810E-C23EBF53097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3BC231A8-E6ED-4C16-812E-E44E4ED123CA}"/>
              </a:ext>
            </a:extLst>
          </p:cNvPr>
          <p:cNvSpPr>
            <a:spLocks noGrp="1"/>
          </p:cNvSpPr>
          <p:nvPr>
            <p:ph type="sldNum" sz="quarter" idx="12"/>
          </p:nvPr>
        </p:nvSpPr>
        <p:spPr/>
        <p:txBody>
          <a:bodyPr/>
          <a:lstStyle/>
          <a:p>
            <a:fld id="{01C2D0BF-8A0D-4470-AECC-415D6591CC90}" type="slidenum">
              <a:rPr lang="en-ZA" smtClean="0"/>
              <a:t>‹#›</a:t>
            </a:fld>
            <a:endParaRPr lang="en-ZA"/>
          </a:p>
        </p:txBody>
      </p:sp>
    </p:spTree>
    <p:extLst>
      <p:ext uri="{BB962C8B-B14F-4D97-AF65-F5344CB8AC3E}">
        <p14:creationId xmlns:p14="http://schemas.microsoft.com/office/powerpoint/2010/main" val="213058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1CDF-CF0A-4F0E-94E5-CD0B7850F9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715A7720-42A0-448F-A984-064171165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35615CC-4ECA-4B59-B3DB-0292ADC3C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3934F-F5D6-417A-9580-3BC020ED0110}"/>
              </a:ext>
            </a:extLst>
          </p:cNvPr>
          <p:cNvSpPr>
            <a:spLocks noGrp="1"/>
          </p:cNvSpPr>
          <p:nvPr>
            <p:ph type="dt" sz="half" idx="10"/>
          </p:nvPr>
        </p:nvSpPr>
        <p:spPr/>
        <p:txBody>
          <a:bodyPr/>
          <a:lstStyle/>
          <a:p>
            <a:fld id="{81BF1C59-DCC4-457F-A163-52B8FFF4A79A}" type="datetimeFigureOut">
              <a:rPr lang="en-ZA" smtClean="0"/>
              <a:t>12 Jul 2020</a:t>
            </a:fld>
            <a:endParaRPr lang="en-ZA"/>
          </a:p>
        </p:txBody>
      </p:sp>
      <p:sp>
        <p:nvSpPr>
          <p:cNvPr id="6" name="Footer Placeholder 5">
            <a:extLst>
              <a:ext uri="{FF2B5EF4-FFF2-40B4-BE49-F238E27FC236}">
                <a16:creationId xmlns:a16="http://schemas.microsoft.com/office/drawing/2014/main" id="{0CE9A4E9-2D9C-478B-9CBB-CE6B068C62F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8ABFBBA-E4C9-4D6F-83D4-49AD036CA64B}"/>
              </a:ext>
            </a:extLst>
          </p:cNvPr>
          <p:cNvSpPr>
            <a:spLocks noGrp="1"/>
          </p:cNvSpPr>
          <p:nvPr>
            <p:ph type="sldNum" sz="quarter" idx="12"/>
          </p:nvPr>
        </p:nvSpPr>
        <p:spPr/>
        <p:txBody>
          <a:bodyPr/>
          <a:lstStyle/>
          <a:p>
            <a:fld id="{01C2D0BF-8A0D-4470-AECC-415D6591CC90}" type="slidenum">
              <a:rPr lang="en-ZA" smtClean="0"/>
              <a:t>‹#›</a:t>
            </a:fld>
            <a:endParaRPr lang="en-ZA"/>
          </a:p>
        </p:txBody>
      </p:sp>
    </p:spTree>
    <p:extLst>
      <p:ext uri="{BB962C8B-B14F-4D97-AF65-F5344CB8AC3E}">
        <p14:creationId xmlns:p14="http://schemas.microsoft.com/office/powerpoint/2010/main" val="289952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E49F-FE30-432C-9E45-9BD3BA829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AAD4D6F-FB6B-40D3-A5FB-41CFD49557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294B4FD2-5022-4C5C-9CAD-BE053FD5B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9012B-D9A6-477E-8D5D-F7AC990E5615}"/>
              </a:ext>
            </a:extLst>
          </p:cNvPr>
          <p:cNvSpPr>
            <a:spLocks noGrp="1"/>
          </p:cNvSpPr>
          <p:nvPr>
            <p:ph type="dt" sz="half" idx="10"/>
          </p:nvPr>
        </p:nvSpPr>
        <p:spPr/>
        <p:txBody>
          <a:bodyPr/>
          <a:lstStyle/>
          <a:p>
            <a:fld id="{81BF1C59-DCC4-457F-A163-52B8FFF4A79A}" type="datetimeFigureOut">
              <a:rPr lang="en-ZA" smtClean="0"/>
              <a:t>12 Jul 2020</a:t>
            </a:fld>
            <a:endParaRPr lang="en-ZA"/>
          </a:p>
        </p:txBody>
      </p:sp>
      <p:sp>
        <p:nvSpPr>
          <p:cNvPr id="6" name="Footer Placeholder 5">
            <a:extLst>
              <a:ext uri="{FF2B5EF4-FFF2-40B4-BE49-F238E27FC236}">
                <a16:creationId xmlns:a16="http://schemas.microsoft.com/office/drawing/2014/main" id="{8F6B9E33-B090-4C72-865E-75D2CC170F6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2BAB302-47F2-4B3E-B47D-BE546A7AE6A9}"/>
              </a:ext>
            </a:extLst>
          </p:cNvPr>
          <p:cNvSpPr>
            <a:spLocks noGrp="1"/>
          </p:cNvSpPr>
          <p:nvPr>
            <p:ph type="sldNum" sz="quarter" idx="12"/>
          </p:nvPr>
        </p:nvSpPr>
        <p:spPr/>
        <p:txBody>
          <a:bodyPr/>
          <a:lstStyle/>
          <a:p>
            <a:fld id="{01C2D0BF-8A0D-4470-AECC-415D6591CC90}" type="slidenum">
              <a:rPr lang="en-ZA" smtClean="0"/>
              <a:t>‹#›</a:t>
            </a:fld>
            <a:endParaRPr lang="en-ZA"/>
          </a:p>
        </p:txBody>
      </p:sp>
    </p:spTree>
    <p:extLst>
      <p:ext uri="{BB962C8B-B14F-4D97-AF65-F5344CB8AC3E}">
        <p14:creationId xmlns:p14="http://schemas.microsoft.com/office/powerpoint/2010/main" val="295335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BBF45-6B10-4528-AAC8-B74F766E0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4AF334E-3B16-4643-878D-272183815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FEBD16B-CB7D-443E-918C-9740EEBA8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F1C59-DCC4-457F-A163-52B8FFF4A79A}" type="datetimeFigureOut">
              <a:rPr lang="en-ZA" smtClean="0"/>
              <a:t>12 Jul 2020</a:t>
            </a:fld>
            <a:endParaRPr lang="en-ZA"/>
          </a:p>
        </p:txBody>
      </p:sp>
      <p:sp>
        <p:nvSpPr>
          <p:cNvPr id="5" name="Footer Placeholder 4">
            <a:extLst>
              <a:ext uri="{FF2B5EF4-FFF2-40B4-BE49-F238E27FC236}">
                <a16:creationId xmlns:a16="http://schemas.microsoft.com/office/drawing/2014/main" id="{23341CA7-38C7-45B0-9F56-B5652937D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EBB2624D-0392-4E62-974C-85AE3DF07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2D0BF-8A0D-4470-AECC-415D6591CC90}" type="slidenum">
              <a:rPr lang="en-ZA" smtClean="0"/>
              <a:t>‹#›</a:t>
            </a:fld>
            <a:endParaRPr lang="en-ZA"/>
          </a:p>
        </p:txBody>
      </p:sp>
    </p:spTree>
    <p:extLst>
      <p:ext uri="{BB962C8B-B14F-4D97-AF65-F5344CB8AC3E}">
        <p14:creationId xmlns:p14="http://schemas.microsoft.com/office/powerpoint/2010/main" val="597547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9A2D692-7F14-4608-9415-35C7EEBEC660}"/>
              </a:ext>
            </a:extLst>
          </p:cNvPr>
          <p:cNvPicPr>
            <a:picLocks noChangeAspect="1"/>
          </p:cNvPicPr>
          <p:nvPr/>
        </p:nvPicPr>
        <p:blipFill rotWithShape="1">
          <a:blip r:embed="rId2"/>
          <a:srcRect r="2281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36" name="Freeform: Shape 2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2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477981" y="2638426"/>
            <a:ext cx="3933306" cy="3442638"/>
          </a:xfrm>
        </p:spPr>
        <p:txBody>
          <a:bodyPr>
            <a:normAutofit/>
          </a:bodyPr>
          <a:lstStyle/>
          <a:p>
            <a:pPr algn="l"/>
            <a:r>
              <a:rPr lang="en-US" sz="3200" dirty="0">
                <a:latin typeface="Abadi" panose="020B0604020202020204" pitchFamily="34" charset="0"/>
              </a:rPr>
              <a:t>The New Testament Church as seen through  the  Old Covenant Tabernacle.  </a:t>
            </a:r>
            <a:endParaRPr lang="en-ZA" sz="3200" dirty="0">
              <a:latin typeface="Abadi" panose="020B0604020202020204" pitchFamily="34" charset="0"/>
            </a:endParaRPr>
          </a:p>
        </p:txBody>
      </p:sp>
      <p:sp>
        <p:nvSpPr>
          <p:cNvPr id="38"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43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59E4FD-3FB4-4201-9245-95B34B91CD7E}"/>
              </a:ext>
            </a:extLst>
          </p:cNvPr>
          <p:cNvPicPr>
            <a:picLocks noChangeAspect="1"/>
          </p:cNvPicPr>
          <p:nvPr/>
        </p:nvPicPr>
        <p:blipFill>
          <a:blip r:embed="rId2"/>
          <a:stretch>
            <a:fillRect/>
          </a:stretch>
        </p:blipFill>
        <p:spPr>
          <a:xfrm>
            <a:off x="6972300" y="908415"/>
            <a:ext cx="5128683" cy="5778798"/>
          </a:xfrm>
          <a:prstGeom prst="rect">
            <a:avLst/>
          </a:prstGeom>
        </p:spPr>
      </p:pic>
      <p:sp>
        <p:nvSpPr>
          <p:cNvPr id="23" name="Freeform: Shape 21">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3">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161925" y="393402"/>
            <a:ext cx="4810123" cy="5778798"/>
          </a:xfrm>
        </p:spPr>
        <p:txBody>
          <a:bodyPr anchor="b">
            <a:normAutofit fontScale="55000" lnSpcReduction="20000"/>
          </a:bodyPr>
          <a:lstStyle/>
          <a:p>
            <a:pPr algn="l"/>
            <a:r>
              <a:rPr lang="en-US" sz="3100" dirty="0">
                <a:latin typeface="Abadi" panose="020B0604020104020204" pitchFamily="34" charset="0"/>
              </a:rPr>
              <a:t>The Alter Of Incense – Exodus 30  1 to 10</a:t>
            </a:r>
            <a:r>
              <a:rPr lang="en-US" dirty="0">
                <a:latin typeface="Abadi" panose="020B0604020104020204" pitchFamily="34" charset="0"/>
              </a:rPr>
              <a:t>. </a:t>
            </a:r>
          </a:p>
          <a:p>
            <a:pPr algn="l"/>
            <a:endParaRPr lang="en-US" dirty="0">
              <a:latin typeface="Abadi" panose="020B0604020104020204" pitchFamily="34" charset="0"/>
            </a:endParaRPr>
          </a:p>
          <a:p>
            <a:pPr algn="l"/>
            <a:r>
              <a:rPr lang="en-US" sz="4200" b="1" baseline="30000" dirty="0"/>
              <a:t>7 </a:t>
            </a:r>
            <a:r>
              <a:rPr lang="en-US" sz="4200" dirty="0"/>
              <a:t>“Aaron shall burn on it sweet incense every morning; when he tends the lamps, he shall burn incense on it. </a:t>
            </a:r>
            <a:r>
              <a:rPr lang="en-US" sz="4200" b="1" baseline="30000" dirty="0"/>
              <a:t>8 </a:t>
            </a:r>
            <a:r>
              <a:rPr lang="en-US" sz="4200" dirty="0"/>
              <a:t>And when Aaron lights the lamps at twilight, he shall burn incense on it, a perpetual incense before the </a:t>
            </a:r>
            <a:r>
              <a:rPr lang="en-US" sz="4200" cap="small" dirty="0"/>
              <a:t>Lord</a:t>
            </a:r>
            <a:r>
              <a:rPr lang="en-US" sz="4200" dirty="0"/>
              <a:t> throughout your generations. </a:t>
            </a:r>
            <a:endParaRPr lang="en-US" sz="3400" dirty="0">
              <a:latin typeface="Abadi" panose="020B0604020104020204" pitchFamily="34" charset="0"/>
            </a:endParaRPr>
          </a:p>
          <a:p>
            <a:pPr algn="l"/>
            <a:endParaRPr lang="en-US" sz="3400" dirty="0">
              <a:latin typeface="Abadi" panose="020B0604020104020204" pitchFamily="34" charset="0"/>
            </a:endParaRPr>
          </a:p>
          <a:p>
            <a:pPr algn="l"/>
            <a:r>
              <a:rPr lang="en-ZA" sz="4200" u="sng" dirty="0">
                <a:latin typeface="Abadi" panose="020B0604020104020204" pitchFamily="34" charset="0"/>
              </a:rPr>
              <a:t>1 Thessalonians 5 </a:t>
            </a:r>
          </a:p>
          <a:p>
            <a:pPr algn="l"/>
            <a:r>
              <a:rPr lang="en-ZA" sz="2500" b="1" baseline="30000" dirty="0">
                <a:latin typeface="Abadi" panose="020B0604020104020204" pitchFamily="34" charset="0"/>
              </a:rPr>
              <a:t>17 </a:t>
            </a:r>
            <a:r>
              <a:rPr lang="en-ZA" sz="4200" dirty="0">
                <a:latin typeface="Abadi" panose="020B0604020104020204" pitchFamily="34" charset="0"/>
              </a:rPr>
              <a:t>pray without ceasing, in everything give thanks, for this is the will of GOD in CHRIST JESUS for you.</a:t>
            </a:r>
          </a:p>
          <a:p>
            <a:pPr algn="l"/>
            <a:endParaRPr lang="en-ZA" sz="3400" dirty="0">
              <a:latin typeface="Abadi" panose="020B0604020104020204" pitchFamily="34" charset="0"/>
            </a:endParaRPr>
          </a:p>
          <a:p>
            <a:pPr algn="l"/>
            <a:r>
              <a:rPr lang="en-ZA" sz="4200" u="sng" dirty="0">
                <a:latin typeface="Abadi" panose="020B0604020104020204" pitchFamily="34" charset="0"/>
              </a:rPr>
              <a:t>Revelations 8 vs 4. </a:t>
            </a:r>
          </a:p>
          <a:p>
            <a:pPr algn="l"/>
            <a:r>
              <a:rPr lang="en-ZA" sz="4200" dirty="0">
                <a:latin typeface="Abadi" panose="020B0604020104020204" pitchFamily="34" charset="0"/>
              </a:rPr>
              <a:t>And the smoke of incense, with the prayers of the saints, ascended before GOD from the Angels hand.</a:t>
            </a:r>
            <a:endParaRPr lang="en-ZA" sz="1300" dirty="0">
              <a:latin typeface="Abadi" panose="020B0604020104020204" pitchFamily="34" charset="0"/>
            </a:endParaRPr>
          </a:p>
        </p:txBody>
      </p:sp>
    </p:spTree>
    <p:extLst>
      <p:ext uri="{BB962C8B-B14F-4D97-AF65-F5344CB8AC3E}">
        <p14:creationId xmlns:p14="http://schemas.microsoft.com/office/powerpoint/2010/main" val="303806172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23F10F1-D9D8-4E7D-85E8-77A23D439B29}"/>
              </a:ext>
            </a:extLst>
          </p:cNvPr>
          <p:cNvSpPr>
            <a:spLocks noGrp="1"/>
          </p:cNvSpPr>
          <p:nvPr>
            <p:ph idx="1"/>
          </p:nvPr>
        </p:nvSpPr>
        <p:spPr>
          <a:xfrm>
            <a:off x="102742" y="2191807"/>
            <a:ext cx="5116530" cy="3985155"/>
          </a:xfrm>
        </p:spPr>
        <p:txBody>
          <a:bodyPr>
            <a:normAutofit/>
          </a:bodyPr>
          <a:lstStyle/>
          <a:p>
            <a:r>
              <a:rPr lang="en-US" sz="2400" dirty="0">
                <a:latin typeface="Abadi" panose="020B0604020104020204" pitchFamily="34" charset="0"/>
              </a:rPr>
              <a:t>The Lampstand. Exodus 25: 31- 40</a:t>
            </a:r>
            <a:endParaRPr lang="en-ZA" sz="2400" dirty="0">
              <a:latin typeface="Abadi" panose="020B0604020104020204" pitchFamily="34" charset="0"/>
            </a:endParaRPr>
          </a:p>
        </p:txBody>
      </p:sp>
      <p:pic>
        <p:nvPicPr>
          <p:cNvPr id="5" name="Picture 4">
            <a:extLst>
              <a:ext uri="{FF2B5EF4-FFF2-40B4-BE49-F238E27FC236}">
                <a16:creationId xmlns:a16="http://schemas.microsoft.com/office/drawing/2014/main" id="{8896F21B-30B8-45BC-9BB5-60B8C5AFCF91}"/>
              </a:ext>
            </a:extLst>
          </p:cNvPr>
          <p:cNvPicPr>
            <a:picLocks noChangeAspect="1"/>
          </p:cNvPicPr>
          <p:nvPr/>
        </p:nvPicPr>
        <p:blipFill>
          <a:blip r:embed="rId2"/>
          <a:stretch>
            <a:fillRect/>
          </a:stretch>
        </p:blipFill>
        <p:spPr>
          <a:xfrm>
            <a:off x="5291191" y="422301"/>
            <a:ext cx="5917915" cy="6229386"/>
          </a:xfrm>
          <a:prstGeom prst="rect">
            <a:avLst/>
          </a:prstGeom>
        </p:spPr>
      </p:pic>
    </p:spTree>
    <p:extLst>
      <p:ext uri="{BB962C8B-B14F-4D97-AF65-F5344CB8AC3E}">
        <p14:creationId xmlns:p14="http://schemas.microsoft.com/office/powerpoint/2010/main" val="40629014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1447800" y="6096000"/>
            <a:ext cx="9144000" cy="589280"/>
          </a:xfrm>
        </p:spPr>
        <p:txBody>
          <a:bodyPr>
            <a:normAutofit/>
          </a:bodyPr>
          <a:lstStyle/>
          <a:p>
            <a:r>
              <a:rPr lang="en-US" sz="3200" dirty="0">
                <a:latin typeface="Abadi" panose="020B0604020104020204" pitchFamily="34" charset="0"/>
              </a:rPr>
              <a:t>The Tabernacle – coverings.  </a:t>
            </a:r>
            <a:endParaRPr lang="en-ZA" sz="3200" dirty="0">
              <a:latin typeface="Abadi" panose="020B0604020104020204" pitchFamily="34" charset="0"/>
            </a:endParaRPr>
          </a:p>
        </p:txBody>
      </p:sp>
      <p:pic>
        <p:nvPicPr>
          <p:cNvPr id="2" name="Picture 1">
            <a:extLst>
              <a:ext uri="{FF2B5EF4-FFF2-40B4-BE49-F238E27FC236}">
                <a16:creationId xmlns:a16="http://schemas.microsoft.com/office/drawing/2014/main" id="{D5467742-A98E-408B-AA5F-2F4C5EB277BF}"/>
              </a:ext>
            </a:extLst>
          </p:cNvPr>
          <p:cNvPicPr>
            <a:picLocks noChangeAspect="1"/>
          </p:cNvPicPr>
          <p:nvPr/>
        </p:nvPicPr>
        <p:blipFill>
          <a:blip r:embed="rId2"/>
          <a:stretch>
            <a:fillRect/>
          </a:stretch>
        </p:blipFill>
        <p:spPr>
          <a:xfrm>
            <a:off x="1600200" y="375920"/>
            <a:ext cx="9339331" cy="5720080"/>
          </a:xfrm>
          <a:prstGeom prst="rect">
            <a:avLst/>
          </a:prstGeom>
        </p:spPr>
      </p:pic>
    </p:spTree>
    <p:extLst>
      <p:ext uri="{BB962C8B-B14F-4D97-AF65-F5344CB8AC3E}">
        <p14:creationId xmlns:p14="http://schemas.microsoft.com/office/powerpoint/2010/main" val="351349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200744-A4E4-4224-B4A5-C74CC03AF7E1}"/>
              </a:ext>
            </a:extLst>
          </p:cNvPr>
          <p:cNvPicPr>
            <a:picLocks noChangeAspect="1"/>
          </p:cNvPicPr>
          <p:nvPr/>
        </p:nvPicPr>
        <p:blipFill rotWithShape="1">
          <a:blip r:embed="rId2"/>
          <a:srcRect r="18761" b="1"/>
          <a:stretch/>
        </p:blipFill>
        <p:spPr>
          <a:xfrm>
            <a:off x="4117521" y="10"/>
            <a:ext cx="8074479" cy="6857990"/>
          </a:xfrm>
          <a:prstGeom prst="rect">
            <a:avLst/>
          </a:prstGeom>
        </p:spPr>
      </p:pic>
      <p:sp>
        <p:nvSpPr>
          <p:cNvPr id="26" name="Freeform: Shape 1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23F10F1-D9D8-4E7D-85E8-77A23D439B29}"/>
              </a:ext>
            </a:extLst>
          </p:cNvPr>
          <p:cNvSpPr>
            <a:spLocks noGrp="1"/>
          </p:cNvSpPr>
          <p:nvPr>
            <p:ph idx="1"/>
          </p:nvPr>
        </p:nvSpPr>
        <p:spPr>
          <a:xfrm>
            <a:off x="804672" y="523875"/>
            <a:ext cx="4415028" cy="5653087"/>
          </a:xfrm>
        </p:spPr>
        <p:txBody>
          <a:bodyPr>
            <a:normAutofit/>
          </a:bodyPr>
          <a:lstStyle/>
          <a:p>
            <a:pPr marL="0" indent="0">
              <a:buNone/>
            </a:pPr>
            <a:r>
              <a:rPr lang="en-US" sz="2400" dirty="0">
                <a:latin typeface="Abadi" panose="020B0604020104020204" pitchFamily="34" charset="0"/>
              </a:rPr>
              <a:t>The </a:t>
            </a:r>
            <a:r>
              <a:rPr lang="en-US" sz="2400" dirty="0" err="1">
                <a:latin typeface="Abadi" panose="020B0604020104020204" pitchFamily="34" charset="0"/>
              </a:rPr>
              <a:t>Menora</a:t>
            </a:r>
            <a:r>
              <a:rPr lang="en-US" sz="2400" dirty="0">
                <a:latin typeface="Abadi" panose="020B0604020104020204" pitchFamily="34" charset="0"/>
              </a:rPr>
              <a:t>: Exodus 25: 31-40</a:t>
            </a:r>
          </a:p>
          <a:p>
            <a:pPr marL="0" indent="0">
              <a:buNone/>
            </a:pPr>
            <a:endParaRPr lang="en-US" sz="2400" dirty="0">
              <a:latin typeface="Abadi" panose="020B0604020104020204" pitchFamily="34" charset="0"/>
            </a:endParaRPr>
          </a:p>
          <a:p>
            <a:pPr marL="0" indent="0">
              <a:buNone/>
            </a:pPr>
            <a:r>
              <a:rPr lang="en-ZA" sz="2400" u="sng" dirty="0"/>
              <a:t>John 8:12</a:t>
            </a:r>
          </a:p>
          <a:p>
            <a:pPr marL="0" indent="0">
              <a:buNone/>
            </a:pPr>
            <a:r>
              <a:rPr lang="en-ZA" sz="2400" dirty="0"/>
              <a:t>“I am the light of the world. Whoever follows me will never walk in darkness but will have the light of life.”</a:t>
            </a:r>
          </a:p>
          <a:p>
            <a:endParaRPr lang="en-ZA" sz="2400" dirty="0"/>
          </a:p>
          <a:p>
            <a:pPr marL="0" indent="0">
              <a:buNone/>
            </a:pPr>
            <a:r>
              <a:rPr lang="en-ZA" sz="2400" u="sng" dirty="0"/>
              <a:t>John 12:46</a:t>
            </a:r>
          </a:p>
          <a:p>
            <a:pPr marL="0" indent="0">
              <a:buNone/>
            </a:pPr>
            <a:r>
              <a:rPr lang="en-ZA" sz="2400" dirty="0">
                <a:solidFill>
                  <a:srgbClr val="FF0000"/>
                </a:solidFill>
              </a:rPr>
              <a:t> </a:t>
            </a:r>
            <a:r>
              <a:rPr lang="en-ZA" sz="2400" dirty="0"/>
              <a:t>“I have come into the world as a light, so that no one who believes in me should stay in darkness.”</a:t>
            </a:r>
            <a:endParaRPr lang="en-ZA" sz="2000" dirty="0">
              <a:latin typeface="Abadi" panose="020B0604020104020204" pitchFamily="34" charset="0"/>
            </a:endParaRPr>
          </a:p>
        </p:txBody>
      </p:sp>
    </p:spTree>
    <p:extLst>
      <p:ext uri="{BB962C8B-B14F-4D97-AF65-F5344CB8AC3E}">
        <p14:creationId xmlns:p14="http://schemas.microsoft.com/office/powerpoint/2010/main" val="404210207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7C1B679-69DF-427A-AA42-0E1B6341C143}"/>
              </a:ext>
            </a:extLst>
          </p:cNvPr>
          <p:cNvPicPr>
            <a:picLocks noChangeAspect="1"/>
          </p:cNvPicPr>
          <p:nvPr/>
        </p:nvPicPr>
        <p:blipFill rotWithShape="1">
          <a:blip r:embed="rId2"/>
          <a:srcRect t="9091" r="9091"/>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404553" y="5624945"/>
            <a:ext cx="9078562" cy="592975"/>
          </a:xfrm>
        </p:spPr>
        <p:txBody>
          <a:bodyPr anchor="ctr">
            <a:normAutofit fontScale="92500"/>
          </a:bodyPr>
          <a:lstStyle/>
          <a:p>
            <a:pPr algn="l"/>
            <a:r>
              <a:rPr lang="en-US" sz="3200" dirty="0">
                <a:latin typeface="Abadi" panose="020B0604020104020204" pitchFamily="34" charset="0"/>
              </a:rPr>
              <a:t> The Ark of the Covenant when Hidden behind the Veil</a:t>
            </a:r>
            <a:endParaRPr lang="en-ZA" sz="3200" dirty="0">
              <a:latin typeface="Abadi" panose="020B0604020104020204" pitchFamily="34" charset="0"/>
            </a:endParaRPr>
          </a:p>
        </p:txBody>
      </p:sp>
    </p:spTree>
    <p:extLst>
      <p:ext uri="{BB962C8B-B14F-4D97-AF65-F5344CB8AC3E}">
        <p14:creationId xmlns:p14="http://schemas.microsoft.com/office/powerpoint/2010/main" val="312929749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987A14E-C619-4F04-A9AD-3B3DF8A8347E}"/>
              </a:ext>
            </a:extLst>
          </p:cNvPr>
          <p:cNvPicPr>
            <a:picLocks noChangeAspect="1"/>
          </p:cNvPicPr>
          <p:nvPr/>
        </p:nvPicPr>
        <p:blipFill>
          <a:blip r:embed="rId2"/>
          <a:stretch>
            <a:fillRect/>
          </a:stretch>
        </p:blipFill>
        <p:spPr>
          <a:xfrm>
            <a:off x="5932005" y="1240649"/>
            <a:ext cx="6160678" cy="5628526"/>
          </a:xfrm>
          <a:prstGeom prst="rect">
            <a:avLst/>
          </a:prstGeom>
        </p:spPr>
      </p:pic>
      <p:sp>
        <p:nvSpPr>
          <p:cNvPr id="22" name="Freeform: Shape 21">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23F10F1-D9D8-4E7D-85E8-77A23D439B29}"/>
              </a:ext>
            </a:extLst>
          </p:cNvPr>
          <p:cNvSpPr>
            <a:spLocks noGrp="1"/>
          </p:cNvSpPr>
          <p:nvPr>
            <p:ph idx="1"/>
          </p:nvPr>
        </p:nvSpPr>
        <p:spPr>
          <a:xfrm>
            <a:off x="99317" y="1825625"/>
            <a:ext cx="4867051" cy="3399518"/>
          </a:xfrm>
        </p:spPr>
        <p:txBody>
          <a:bodyPr>
            <a:normAutofit/>
          </a:bodyPr>
          <a:lstStyle/>
          <a:p>
            <a:pPr marL="0" indent="0">
              <a:buNone/>
            </a:pPr>
            <a:r>
              <a:rPr lang="en-US" sz="2400" dirty="0">
                <a:latin typeface="Abadi" panose="020B0604020104020204" pitchFamily="34" charset="0"/>
              </a:rPr>
              <a:t>The Ark of the Testimony and the Mercy Seat- Exodus 25 10 – 22.   </a:t>
            </a:r>
            <a:endParaRPr lang="en-ZA" sz="2400" dirty="0">
              <a:latin typeface="Abadi" panose="020B0604020104020204" pitchFamily="34" charset="0"/>
            </a:endParaRPr>
          </a:p>
        </p:txBody>
      </p:sp>
    </p:spTree>
    <p:extLst>
      <p:ext uri="{BB962C8B-B14F-4D97-AF65-F5344CB8AC3E}">
        <p14:creationId xmlns:p14="http://schemas.microsoft.com/office/powerpoint/2010/main" val="420208843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F83976F-9F12-418A-ADDB-084C57A43F67}"/>
              </a:ext>
            </a:extLst>
          </p:cNvPr>
          <p:cNvPicPr>
            <a:picLocks noChangeAspect="1"/>
          </p:cNvPicPr>
          <p:nvPr/>
        </p:nvPicPr>
        <p:blipFill>
          <a:blip r:embed="rId2"/>
          <a:stretch>
            <a:fillRect/>
          </a:stretch>
        </p:blipFill>
        <p:spPr>
          <a:xfrm>
            <a:off x="5106255" y="2517169"/>
            <a:ext cx="7167789" cy="3819891"/>
          </a:xfrm>
          <a:prstGeom prst="rect">
            <a:avLst/>
          </a:prstGeom>
        </p:spPr>
      </p:pic>
      <p:sp>
        <p:nvSpPr>
          <p:cNvPr id="22" name="Freeform: Shape 21">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BD47FFBC-1DF6-417F-A490-2D0AEEFE8A03}"/>
              </a:ext>
            </a:extLst>
          </p:cNvPr>
          <p:cNvSpPr/>
          <p:nvPr/>
        </p:nvSpPr>
        <p:spPr>
          <a:xfrm>
            <a:off x="164387" y="979487"/>
            <a:ext cx="5354334" cy="3129062"/>
          </a:xfrm>
          <a:prstGeom prst="rect">
            <a:avLst/>
          </a:prstGeom>
        </p:spPr>
        <p:txBody>
          <a:bodyPr wrap="square">
            <a:spAutoFit/>
          </a:bodyPr>
          <a:lstStyle/>
          <a:p>
            <a:r>
              <a:rPr lang="en-US" sz="4000" b="1" u="sng" baseline="30000" dirty="0">
                <a:latin typeface="Abadi" panose="020B0604020104020204" pitchFamily="34" charset="0"/>
              </a:rPr>
              <a:t>Leviticus 16</a:t>
            </a:r>
          </a:p>
          <a:p>
            <a:endParaRPr lang="en-US" sz="4000" b="1" u="sng" baseline="30000" dirty="0">
              <a:latin typeface="Abadi" panose="020B0604020104020204" pitchFamily="34" charset="0"/>
            </a:endParaRPr>
          </a:p>
          <a:p>
            <a:r>
              <a:rPr lang="en-US" sz="2400" b="1" baseline="30000" dirty="0">
                <a:latin typeface="Abadi" panose="020B0604020104020204" pitchFamily="34" charset="0"/>
              </a:rPr>
              <a:t>14 </a:t>
            </a:r>
            <a:r>
              <a:rPr lang="en-US" sz="2400" dirty="0">
                <a:latin typeface="Abadi" panose="020B0604020104020204" pitchFamily="34" charset="0"/>
              </a:rPr>
              <a:t>He shall take some of the blood of the bull and sprinkle </a:t>
            </a:r>
            <a:r>
              <a:rPr lang="en-US" sz="2400" i="1" dirty="0">
                <a:latin typeface="Abadi" panose="020B0604020104020204" pitchFamily="34" charset="0"/>
              </a:rPr>
              <a:t>it</a:t>
            </a:r>
            <a:r>
              <a:rPr lang="en-US" sz="2400" dirty="0">
                <a:latin typeface="Abadi" panose="020B0604020104020204" pitchFamily="34" charset="0"/>
              </a:rPr>
              <a:t> with his finger on the mercy seat on the east </a:t>
            </a:r>
            <a:r>
              <a:rPr lang="en-US" sz="2400" i="1" dirty="0">
                <a:latin typeface="Abadi" panose="020B0604020104020204" pitchFamily="34" charset="0"/>
              </a:rPr>
              <a:t>side;</a:t>
            </a:r>
            <a:r>
              <a:rPr lang="en-US" sz="2400" dirty="0">
                <a:latin typeface="Abadi" panose="020B0604020104020204" pitchFamily="34" charset="0"/>
              </a:rPr>
              <a:t> and before the mercy seat he shall sprinkle some of the blood with his finger seven times.</a:t>
            </a:r>
            <a:endParaRPr lang="en-ZA" sz="2400" dirty="0">
              <a:latin typeface="Abadi" panose="020B0604020104020204" pitchFamily="34" charset="0"/>
            </a:endParaRPr>
          </a:p>
        </p:txBody>
      </p:sp>
    </p:spTree>
    <p:extLst>
      <p:ext uri="{BB962C8B-B14F-4D97-AF65-F5344CB8AC3E}">
        <p14:creationId xmlns:p14="http://schemas.microsoft.com/office/powerpoint/2010/main" val="355701702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C571E30-6801-4F76-9378-94A7E7752BB3}"/>
              </a:ext>
            </a:extLst>
          </p:cNvPr>
          <p:cNvPicPr>
            <a:picLocks noChangeAspect="1"/>
          </p:cNvPicPr>
          <p:nvPr/>
        </p:nvPicPr>
        <p:blipFill>
          <a:blip r:embed="rId2"/>
          <a:stretch>
            <a:fillRect/>
          </a:stretch>
        </p:blipFill>
        <p:spPr>
          <a:xfrm>
            <a:off x="5938462" y="1375678"/>
            <a:ext cx="6102849" cy="5244635"/>
          </a:xfrm>
          <a:prstGeom prst="rect">
            <a:avLst/>
          </a:prstGeom>
        </p:spPr>
      </p:pic>
      <p:sp>
        <p:nvSpPr>
          <p:cNvPr id="22" name="Freeform: Shape 21">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23F10F1-D9D8-4E7D-85E8-77A23D439B29}"/>
              </a:ext>
            </a:extLst>
          </p:cNvPr>
          <p:cNvSpPr>
            <a:spLocks noGrp="1"/>
          </p:cNvSpPr>
          <p:nvPr>
            <p:ph idx="1"/>
          </p:nvPr>
        </p:nvSpPr>
        <p:spPr>
          <a:xfrm>
            <a:off x="297951" y="636998"/>
            <a:ext cx="4869950" cy="4417887"/>
          </a:xfrm>
        </p:spPr>
        <p:txBody>
          <a:bodyPr>
            <a:normAutofit fontScale="92500" lnSpcReduction="20000"/>
          </a:bodyPr>
          <a:lstStyle/>
          <a:p>
            <a:pPr marL="0" indent="0">
              <a:buNone/>
            </a:pPr>
            <a:r>
              <a:rPr lang="en-US" sz="2400" dirty="0">
                <a:latin typeface="Abadi" panose="020B0604020104020204" pitchFamily="34" charset="0"/>
              </a:rPr>
              <a:t> </a:t>
            </a:r>
            <a:endParaRPr lang="en-ZA" sz="2400" dirty="0">
              <a:latin typeface="Abadi" panose="020B0604020104020204" pitchFamily="34" charset="0"/>
            </a:endParaRPr>
          </a:p>
          <a:p>
            <a:pPr marL="0" indent="0">
              <a:buNone/>
            </a:pPr>
            <a:r>
              <a:rPr lang="en-ZA" sz="2600" u="sng" dirty="0">
                <a:latin typeface="Abadi" panose="020B0604020104020204" pitchFamily="34" charset="0"/>
              </a:rPr>
              <a:t>Exodus 25:21</a:t>
            </a:r>
          </a:p>
          <a:p>
            <a:pPr marL="0" indent="0">
              <a:buNone/>
            </a:pPr>
            <a:endParaRPr lang="en-ZA" sz="2400" dirty="0">
              <a:latin typeface="Abadi" panose="020B0604020104020204" pitchFamily="34" charset="0"/>
            </a:endParaRPr>
          </a:p>
          <a:p>
            <a:pPr marL="0" indent="0">
              <a:buNone/>
            </a:pPr>
            <a:r>
              <a:rPr lang="en-ZA" sz="2400" dirty="0">
                <a:latin typeface="Abadi" panose="020B0604020104020204" pitchFamily="34" charset="0"/>
              </a:rPr>
              <a:t> </a:t>
            </a:r>
            <a:r>
              <a:rPr lang="en-ZA" sz="2600" baseline="30000" dirty="0">
                <a:latin typeface="Abadi" panose="020B0604020104020204" pitchFamily="34" charset="0"/>
              </a:rPr>
              <a:t>21 </a:t>
            </a:r>
            <a:r>
              <a:rPr lang="en-ZA" sz="2600" dirty="0">
                <a:latin typeface="Abadi" panose="020B0604020104020204" pitchFamily="34" charset="0"/>
              </a:rPr>
              <a:t>You shall put the mercy seat on top of the Ark, and in the Ark you shall put the Testimony that I will give you. And there I will meet with you, and I will speak with you from above the Mercy Seat, from between the two cherubim, which are on the Ark of the Testimony, about everything I will give you in commandment to the Children of Israel. </a:t>
            </a:r>
            <a:r>
              <a:rPr lang="en-ZA" sz="2600" baseline="30000" dirty="0">
                <a:latin typeface="Abadi" panose="020B0604020104020204" pitchFamily="34" charset="0"/>
              </a:rPr>
              <a:t> </a:t>
            </a:r>
            <a:endParaRPr lang="en-ZA" sz="2600" dirty="0">
              <a:latin typeface="Abadi" panose="020B0604020104020204" pitchFamily="34" charset="0"/>
            </a:endParaRPr>
          </a:p>
        </p:txBody>
      </p:sp>
    </p:spTree>
    <p:extLst>
      <p:ext uri="{BB962C8B-B14F-4D97-AF65-F5344CB8AC3E}">
        <p14:creationId xmlns:p14="http://schemas.microsoft.com/office/powerpoint/2010/main" val="92962968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7C1B679-69DF-427A-AA42-0E1B6341C143}"/>
              </a:ext>
            </a:extLst>
          </p:cNvPr>
          <p:cNvPicPr>
            <a:picLocks noChangeAspect="1"/>
          </p:cNvPicPr>
          <p:nvPr/>
        </p:nvPicPr>
        <p:blipFill rotWithShape="1">
          <a:blip r:embed="rId2"/>
          <a:srcRect t="9091" r="9091"/>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404553" y="5624945"/>
            <a:ext cx="9078562" cy="592975"/>
          </a:xfrm>
        </p:spPr>
        <p:txBody>
          <a:bodyPr anchor="ctr">
            <a:normAutofit/>
          </a:bodyPr>
          <a:lstStyle/>
          <a:p>
            <a:pPr algn="l"/>
            <a:r>
              <a:rPr lang="en-US" sz="3200" dirty="0">
                <a:latin typeface="Abadi" panose="020B0604020104020204" pitchFamily="34" charset="0"/>
              </a:rPr>
              <a:t>Approaching the Holiest of Holies, GODS Presence.</a:t>
            </a:r>
            <a:endParaRPr lang="en-ZA" sz="3200" dirty="0">
              <a:latin typeface="Abadi" panose="020B0604020104020204" pitchFamily="34" charset="0"/>
            </a:endParaRPr>
          </a:p>
        </p:txBody>
      </p:sp>
    </p:spTree>
    <p:extLst>
      <p:ext uri="{BB962C8B-B14F-4D97-AF65-F5344CB8AC3E}">
        <p14:creationId xmlns:p14="http://schemas.microsoft.com/office/powerpoint/2010/main" val="28934266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651307" y="514351"/>
            <a:ext cx="3377184" cy="5703570"/>
          </a:xfrm>
          <a:noFill/>
        </p:spPr>
        <p:txBody>
          <a:bodyPr>
            <a:normAutofit/>
          </a:bodyPr>
          <a:lstStyle/>
          <a:p>
            <a:pPr algn="l"/>
            <a:r>
              <a:rPr lang="en-US" sz="3200" dirty="0">
                <a:solidFill>
                  <a:schemeClr val="bg1"/>
                </a:solidFill>
                <a:latin typeface="Abadi" panose="020B0604020104020204" pitchFamily="34" charset="0"/>
              </a:rPr>
              <a:t>Entering the “Most Holy Place”.   </a:t>
            </a:r>
            <a:endParaRPr lang="en-ZA" sz="3200" dirty="0">
              <a:solidFill>
                <a:schemeClr val="bg1"/>
              </a:solidFill>
              <a:latin typeface="Abadi" panose="020B0604020104020204" pitchFamily="34" charset="0"/>
            </a:endParaRPr>
          </a:p>
        </p:txBody>
      </p:sp>
      <p:pic>
        <p:nvPicPr>
          <p:cNvPr id="4" name="Picture 3">
            <a:extLst>
              <a:ext uri="{FF2B5EF4-FFF2-40B4-BE49-F238E27FC236}">
                <a16:creationId xmlns:a16="http://schemas.microsoft.com/office/drawing/2014/main" id="{486A476E-DECB-4173-B86A-17DE5C434212}"/>
              </a:ext>
            </a:extLst>
          </p:cNvPr>
          <p:cNvPicPr>
            <a:picLocks noChangeAspect="1"/>
          </p:cNvPicPr>
          <p:nvPr/>
        </p:nvPicPr>
        <p:blipFill rotWithShape="1">
          <a:blip r:embed="rId2"/>
          <a:srcRect l="5718" r="12948"/>
          <a:stretch/>
        </p:blipFill>
        <p:spPr>
          <a:xfrm>
            <a:off x="4654297" y="10"/>
            <a:ext cx="7537704" cy="6857990"/>
          </a:xfrm>
          <a:prstGeom prst="rect">
            <a:avLst/>
          </a:prstGeom>
        </p:spPr>
      </p:pic>
      <p:sp>
        <p:nvSpPr>
          <p:cNvPr id="2" name="Rectangle 1">
            <a:extLst>
              <a:ext uri="{FF2B5EF4-FFF2-40B4-BE49-F238E27FC236}">
                <a16:creationId xmlns:a16="http://schemas.microsoft.com/office/drawing/2014/main" id="{4FA03353-9F68-4A78-A134-BA8F53768B8A}"/>
              </a:ext>
            </a:extLst>
          </p:cNvPr>
          <p:cNvSpPr/>
          <p:nvPr/>
        </p:nvSpPr>
        <p:spPr>
          <a:xfrm>
            <a:off x="249161" y="1575792"/>
            <a:ext cx="4181475" cy="5078313"/>
          </a:xfrm>
          <a:prstGeom prst="rect">
            <a:avLst/>
          </a:prstGeom>
        </p:spPr>
        <p:txBody>
          <a:bodyPr wrap="square">
            <a:spAutoFit/>
          </a:bodyPr>
          <a:lstStyle/>
          <a:p>
            <a:r>
              <a:rPr lang="en-US" sz="3600" b="1" baseline="30000" dirty="0">
                <a:solidFill>
                  <a:schemeClr val="bg1"/>
                </a:solidFill>
                <a:latin typeface="Abadi" panose="020B0604020104020204" pitchFamily="34" charset="0"/>
              </a:rPr>
              <a:t>Matthew 27 </a:t>
            </a:r>
          </a:p>
          <a:p>
            <a:endParaRPr lang="en-US" b="1" baseline="30000" dirty="0">
              <a:solidFill>
                <a:schemeClr val="bg1"/>
              </a:solidFill>
              <a:latin typeface="Arial" panose="020B0604020202020204" pitchFamily="34" charset="0"/>
            </a:endParaRPr>
          </a:p>
          <a:p>
            <a:r>
              <a:rPr lang="en-US" sz="2400" b="1" baseline="30000" dirty="0">
                <a:solidFill>
                  <a:schemeClr val="bg1"/>
                </a:solidFill>
                <a:latin typeface="Arial" panose="020B0604020202020204" pitchFamily="34" charset="0"/>
              </a:rPr>
              <a:t>1 </a:t>
            </a:r>
            <a:r>
              <a:rPr lang="en-US" sz="2400" dirty="0">
                <a:solidFill>
                  <a:schemeClr val="bg1"/>
                </a:solidFill>
                <a:latin typeface="Helvetica Neue"/>
              </a:rPr>
              <a:t>Then, behold, the veil of the temple was torn in two from top to bottom; and the earth quaked, and the rocks were split, </a:t>
            </a:r>
            <a:r>
              <a:rPr lang="en-US" sz="2400" b="1" baseline="30000" dirty="0">
                <a:solidFill>
                  <a:schemeClr val="bg1"/>
                </a:solidFill>
                <a:latin typeface="Arial" panose="020B0604020202020204" pitchFamily="34" charset="0"/>
              </a:rPr>
              <a:t>52 </a:t>
            </a:r>
            <a:r>
              <a:rPr lang="en-US" sz="2400" dirty="0">
                <a:solidFill>
                  <a:schemeClr val="bg1"/>
                </a:solidFill>
                <a:latin typeface="Helvetica Neue"/>
              </a:rPr>
              <a:t>and the graves were opened; and many bodies of the saints who had fallen asleep were raised; </a:t>
            </a:r>
            <a:r>
              <a:rPr lang="en-US" sz="2400" b="1" baseline="30000" dirty="0">
                <a:solidFill>
                  <a:schemeClr val="bg1"/>
                </a:solidFill>
                <a:latin typeface="Arial" panose="020B0604020202020204" pitchFamily="34" charset="0"/>
              </a:rPr>
              <a:t>53 </a:t>
            </a:r>
            <a:r>
              <a:rPr lang="en-US" sz="2400" dirty="0">
                <a:solidFill>
                  <a:schemeClr val="bg1"/>
                </a:solidFill>
                <a:latin typeface="Helvetica Neue"/>
              </a:rPr>
              <a:t>and coming out of the graves after His resurrection, they went into the holy city and appeared to many.</a:t>
            </a:r>
            <a:endParaRPr lang="en-ZA" sz="2400" dirty="0">
              <a:solidFill>
                <a:schemeClr val="bg1"/>
              </a:solidFill>
            </a:endParaRPr>
          </a:p>
        </p:txBody>
      </p:sp>
    </p:spTree>
    <p:extLst>
      <p:ext uri="{BB962C8B-B14F-4D97-AF65-F5344CB8AC3E}">
        <p14:creationId xmlns:p14="http://schemas.microsoft.com/office/powerpoint/2010/main" val="208850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99C8F1-001B-4D64-A3F5-FE95EB26934E}"/>
              </a:ext>
            </a:extLst>
          </p:cNvPr>
          <p:cNvSpPr>
            <a:spLocks noGrp="1"/>
          </p:cNvSpPr>
          <p:nvPr>
            <p:ph type="title"/>
          </p:nvPr>
        </p:nvSpPr>
        <p:spPr>
          <a:xfrm>
            <a:off x="841248" y="704850"/>
            <a:ext cx="3785616" cy="2978150"/>
          </a:xfrm>
        </p:spPr>
        <p:txBody>
          <a:bodyPr anchor="b">
            <a:normAutofit/>
          </a:bodyPr>
          <a:lstStyle/>
          <a:p>
            <a:r>
              <a:rPr lang="en-US" dirty="0"/>
              <a:t>The True Tabernacle</a:t>
            </a:r>
            <a:endParaRPr lang="en-ZA" dirty="0"/>
          </a:p>
        </p:txBody>
      </p:sp>
      <p:sp>
        <p:nvSpPr>
          <p:cNvPr id="3" name="Content Placeholder 2">
            <a:extLst>
              <a:ext uri="{FF2B5EF4-FFF2-40B4-BE49-F238E27FC236}">
                <a16:creationId xmlns:a16="http://schemas.microsoft.com/office/drawing/2014/main" id="{89F81067-339E-4F7D-A919-B46AEF36F34A}"/>
              </a:ext>
            </a:extLst>
          </p:cNvPr>
          <p:cNvSpPr>
            <a:spLocks noGrp="1"/>
          </p:cNvSpPr>
          <p:nvPr>
            <p:ph idx="1"/>
          </p:nvPr>
        </p:nvSpPr>
        <p:spPr>
          <a:xfrm>
            <a:off x="6038850" y="390525"/>
            <a:ext cx="5314950" cy="6223635"/>
          </a:xfrm>
        </p:spPr>
        <p:txBody>
          <a:bodyPr anchor="ctr">
            <a:normAutofit lnSpcReduction="10000"/>
          </a:bodyPr>
          <a:lstStyle/>
          <a:p>
            <a:r>
              <a:rPr lang="en-US" sz="2000" u="sng" dirty="0">
                <a:solidFill>
                  <a:schemeClr val="bg1"/>
                </a:solidFill>
                <a:latin typeface="Abadi" panose="020B0604020104020204" pitchFamily="34" charset="0"/>
              </a:rPr>
              <a:t>Hebrews 8: 1 to 6 </a:t>
            </a:r>
          </a:p>
          <a:p>
            <a:pPr marL="0" indent="0">
              <a:buNone/>
            </a:pPr>
            <a:r>
              <a:rPr lang="en-US" sz="2000" dirty="0">
                <a:solidFill>
                  <a:schemeClr val="bg1"/>
                </a:solidFill>
                <a:latin typeface="Abadi" panose="020B0604020104020204" pitchFamily="34" charset="0"/>
              </a:rPr>
              <a:t>Now </a:t>
            </a:r>
            <a:r>
              <a:rPr lang="en-US" sz="2000" i="1" dirty="0">
                <a:solidFill>
                  <a:schemeClr val="bg1"/>
                </a:solidFill>
                <a:latin typeface="Abadi" panose="020B0604020104020204" pitchFamily="34" charset="0"/>
              </a:rPr>
              <a:t>this is</a:t>
            </a:r>
            <a:r>
              <a:rPr lang="en-US" sz="2000" dirty="0">
                <a:solidFill>
                  <a:schemeClr val="bg1"/>
                </a:solidFill>
                <a:latin typeface="Abadi" panose="020B0604020104020204" pitchFamily="34" charset="0"/>
              </a:rPr>
              <a:t> the main point of the things we are saying: We have such a High Priest, who is seated at the right hand of the throne of the Majesty in the heavens, </a:t>
            </a:r>
            <a:r>
              <a:rPr lang="en-US" sz="2000" baseline="30000" dirty="0">
                <a:solidFill>
                  <a:schemeClr val="bg1"/>
                </a:solidFill>
                <a:latin typeface="Abadi" panose="020B0604020104020204" pitchFamily="34" charset="0"/>
              </a:rPr>
              <a:t>2 </a:t>
            </a:r>
            <a:r>
              <a:rPr lang="en-US" sz="2000" dirty="0">
                <a:solidFill>
                  <a:schemeClr val="bg1"/>
                </a:solidFill>
                <a:latin typeface="Abadi" panose="020B0604020104020204" pitchFamily="34" charset="0"/>
              </a:rPr>
              <a:t>a Minister of the sanctuary and of the true tabernacle which the Lord erected, and not man.</a:t>
            </a:r>
          </a:p>
          <a:p>
            <a:pPr marL="0" indent="0">
              <a:buNone/>
            </a:pPr>
            <a:r>
              <a:rPr lang="en-US" sz="2000" baseline="30000" dirty="0">
                <a:solidFill>
                  <a:schemeClr val="bg1"/>
                </a:solidFill>
                <a:latin typeface="Abadi" panose="020B0604020104020204" pitchFamily="34" charset="0"/>
              </a:rPr>
              <a:t>3 </a:t>
            </a:r>
            <a:r>
              <a:rPr lang="en-US" sz="2000" dirty="0">
                <a:solidFill>
                  <a:schemeClr val="bg1"/>
                </a:solidFill>
                <a:latin typeface="Abadi" panose="020B0604020104020204" pitchFamily="34" charset="0"/>
              </a:rPr>
              <a:t>For every high priest is appointed to offer both gifts and sacrifices. Therefore </a:t>
            </a:r>
            <a:r>
              <a:rPr lang="en-US" sz="2000" i="1" dirty="0">
                <a:solidFill>
                  <a:schemeClr val="bg1"/>
                </a:solidFill>
                <a:latin typeface="Abadi" panose="020B0604020104020204" pitchFamily="34" charset="0"/>
              </a:rPr>
              <a:t>it is</a:t>
            </a:r>
            <a:r>
              <a:rPr lang="en-US" sz="2000" dirty="0">
                <a:solidFill>
                  <a:schemeClr val="bg1"/>
                </a:solidFill>
                <a:latin typeface="Abadi" panose="020B0604020104020204" pitchFamily="34" charset="0"/>
              </a:rPr>
              <a:t> necessary that this One also have something to offer. </a:t>
            </a:r>
            <a:r>
              <a:rPr lang="en-US" sz="2000" baseline="30000" dirty="0">
                <a:solidFill>
                  <a:schemeClr val="bg1"/>
                </a:solidFill>
                <a:latin typeface="Abadi" panose="020B0604020104020204" pitchFamily="34" charset="0"/>
              </a:rPr>
              <a:t>4 </a:t>
            </a:r>
            <a:r>
              <a:rPr lang="en-US" sz="2000" dirty="0">
                <a:solidFill>
                  <a:schemeClr val="bg1"/>
                </a:solidFill>
                <a:latin typeface="Abadi" panose="020B0604020104020204" pitchFamily="34" charset="0"/>
              </a:rPr>
              <a:t>For if He were on earth, He would not be a priest, since there are priests who offer the gifts according to the law; </a:t>
            </a:r>
            <a:r>
              <a:rPr lang="en-US" sz="2000" baseline="30000" dirty="0">
                <a:solidFill>
                  <a:schemeClr val="bg1"/>
                </a:solidFill>
                <a:latin typeface="Abadi" panose="020B0604020104020204" pitchFamily="34" charset="0"/>
              </a:rPr>
              <a:t>5 </a:t>
            </a:r>
            <a:r>
              <a:rPr lang="en-US" sz="2000" dirty="0">
                <a:solidFill>
                  <a:schemeClr val="bg1"/>
                </a:solidFill>
                <a:latin typeface="Abadi" panose="020B0604020104020204" pitchFamily="34" charset="0"/>
              </a:rPr>
              <a:t>who serve the copy and shadow of the heavenly things, as Moses was divinely instructed when he was about to make the tabernacle. For He said, “See </a:t>
            </a:r>
            <a:r>
              <a:rPr lang="en-US" sz="2000" i="1" dirty="0">
                <a:solidFill>
                  <a:schemeClr val="bg1"/>
                </a:solidFill>
                <a:latin typeface="Abadi" panose="020B0604020104020204" pitchFamily="34" charset="0"/>
              </a:rPr>
              <a:t>that</a:t>
            </a:r>
            <a:r>
              <a:rPr lang="en-US" sz="2000" dirty="0">
                <a:solidFill>
                  <a:schemeClr val="bg1"/>
                </a:solidFill>
                <a:latin typeface="Abadi" panose="020B0604020104020204" pitchFamily="34" charset="0"/>
              </a:rPr>
              <a:t> you make all things according to the pattern shown you on the mountain.” </a:t>
            </a:r>
            <a:r>
              <a:rPr lang="en-US" sz="2000" baseline="30000" dirty="0">
                <a:solidFill>
                  <a:schemeClr val="bg1"/>
                </a:solidFill>
                <a:latin typeface="Abadi" panose="020B0604020104020204" pitchFamily="34" charset="0"/>
              </a:rPr>
              <a:t>6 </a:t>
            </a:r>
            <a:r>
              <a:rPr lang="en-US" sz="2000" dirty="0">
                <a:solidFill>
                  <a:schemeClr val="bg1"/>
                </a:solidFill>
                <a:latin typeface="Abadi" panose="020B0604020104020204" pitchFamily="34" charset="0"/>
              </a:rPr>
              <a:t>But now He has obtained a more excellent ministry, inasmuch as He is also Mediator of a better covenant, which was established on better promises.</a:t>
            </a:r>
          </a:p>
          <a:p>
            <a:endParaRPr lang="en-ZA" sz="1800" dirty="0">
              <a:solidFill>
                <a:schemeClr val="bg1"/>
              </a:solidFill>
            </a:endParaRPr>
          </a:p>
        </p:txBody>
      </p:sp>
    </p:spTree>
    <p:extLst>
      <p:ext uri="{BB962C8B-B14F-4D97-AF65-F5344CB8AC3E}">
        <p14:creationId xmlns:p14="http://schemas.microsoft.com/office/powerpoint/2010/main" val="103771257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942FFE-D551-4F0D-846B-DA8366E66A7A}"/>
              </a:ext>
            </a:extLst>
          </p:cNvPr>
          <p:cNvPicPr>
            <a:picLocks noChangeAspect="1"/>
          </p:cNvPicPr>
          <p:nvPr/>
        </p:nvPicPr>
        <p:blipFill rotWithShape="1">
          <a:blip r:embed="rId2"/>
          <a:srcRect l="4970" r="7952" b="-2"/>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22" name="Freeform: Shape 21">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23F10F1-D9D8-4E7D-85E8-77A23D439B29}"/>
              </a:ext>
            </a:extLst>
          </p:cNvPr>
          <p:cNvSpPr>
            <a:spLocks noGrp="1"/>
          </p:cNvSpPr>
          <p:nvPr>
            <p:ph idx="1"/>
          </p:nvPr>
        </p:nvSpPr>
        <p:spPr>
          <a:xfrm>
            <a:off x="371094" y="2718054"/>
            <a:ext cx="3438906" cy="3207258"/>
          </a:xfrm>
        </p:spPr>
        <p:txBody>
          <a:bodyPr anchor="t">
            <a:normAutofit/>
          </a:bodyPr>
          <a:lstStyle/>
          <a:p>
            <a:pPr marL="0" indent="0">
              <a:buNone/>
            </a:pPr>
            <a:endParaRPr lang="en-ZA" sz="2000" dirty="0">
              <a:latin typeface="Abadi" panose="020B0604020104020204" pitchFamily="34" charset="0"/>
            </a:endParaRPr>
          </a:p>
        </p:txBody>
      </p:sp>
    </p:spTree>
    <p:extLst>
      <p:ext uri="{BB962C8B-B14F-4D97-AF65-F5344CB8AC3E}">
        <p14:creationId xmlns:p14="http://schemas.microsoft.com/office/powerpoint/2010/main" val="338866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942FFE-D551-4F0D-846B-DA8366E66A7A}"/>
              </a:ext>
            </a:extLst>
          </p:cNvPr>
          <p:cNvPicPr>
            <a:picLocks noChangeAspect="1"/>
          </p:cNvPicPr>
          <p:nvPr/>
        </p:nvPicPr>
        <p:blipFill rotWithShape="1">
          <a:blip r:embed="rId2"/>
          <a:srcRect l="4970" r="7952" b="-2"/>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22" name="Freeform: Shape 21">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23F10F1-D9D8-4E7D-85E8-77A23D439B29}"/>
              </a:ext>
            </a:extLst>
          </p:cNvPr>
          <p:cNvSpPr>
            <a:spLocks noGrp="1"/>
          </p:cNvSpPr>
          <p:nvPr>
            <p:ph idx="1"/>
          </p:nvPr>
        </p:nvSpPr>
        <p:spPr>
          <a:xfrm>
            <a:off x="371094" y="2718054"/>
            <a:ext cx="3438906" cy="3207258"/>
          </a:xfrm>
        </p:spPr>
        <p:txBody>
          <a:bodyPr anchor="t">
            <a:normAutofit lnSpcReduction="10000"/>
          </a:bodyPr>
          <a:lstStyle/>
          <a:p>
            <a:pPr marL="0" indent="0">
              <a:buNone/>
            </a:pPr>
            <a:r>
              <a:rPr lang="en-US" sz="2000" dirty="0">
                <a:latin typeface="Abadi" panose="020B0604020104020204" pitchFamily="34" charset="0"/>
              </a:rPr>
              <a:t>John 20 Verse 11 to 13.</a:t>
            </a:r>
          </a:p>
          <a:p>
            <a:pPr marL="0" indent="0">
              <a:buNone/>
            </a:pPr>
            <a:r>
              <a:rPr lang="en-US" sz="2000" dirty="0">
                <a:latin typeface="Abadi" panose="020B0604020104020204" pitchFamily="34" charset="0"/>
              </a:rPr>
              <a:t>But Mary stood outside the tomb weeping, but as she wept, she stooped and looked into the tomb, 12 and she saw two angels in white sitting, one at the head, and the other at the feet where Jesus had lain. 13. The they said to her, Woman, why are you weeping? </a:t>
            </a:r>
            <a:endParaRPr lang="en-ZA" sz="2000" dirty="0">
              <a:latin typeface="Abadi" panose="020B0604020104020204" pitchFamily="34" charset="0"/>
            </a:endParaRPr>
          </a:p>
        </p:txBody>
      </p:sp>
    </p:spTree>
    <p:extLst>
      <p:ext uri="{BB962C8B-B14F-4D97-AF65-F5344CB8AC3E}">
        <p14:creationId xmlns:p14="http://schemas.microsoft.com/office/powerpoint/2010/main" val="306926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1447800" y="6096000"/>
            <a:ext cx="9144000" cy="589280"/>
          </a:xfrm>
        </p:spPr>
        <p:txBody>
          <a:bodyPr>
            <a:normAutofit/>
          </a:bodyPr>
          <a:lstStyle/>
          <a:p>
            <a:r>
              <a:rPr lang="en-US" sz="3200" dirty="0">
                <a:latin typeface="Abadi" panose="020B0604020202020204" pitchFamily="34" charset="0"/>
              </a:rPr>
              <a:t>The Tabernacle – The Old Testament Holy Place. </a:t>
            </a:r>
            <a:endParaRPr lang="en-ZA" sz="3200" dirty="0">
              <a:latin typeface="Abadi" panose="020B0604020202020204" pitchFamily="34" charset="0"/>
            </a:endParaRPr>
          </a:p>
        </p:txBody>
      </p:sp>
      <p:pic>
        <p:nvPicPr>
          <p:cNvPr id="6" name="Picture 5">
            <a:extLst>
              <a:ext uri="{FF2B5EF4-FFF2-40B4-BE49-F238E27FC236}">
                <a16:creationId xmlns:a16="http://schemas.microsoft.com/office/drawing/2014/main" id="{F9A2D692-7F14-4608-9415-35C7EEBEC660}"/>
              </a:ext>
            </a:extLst>
          </p:cNvPr>
          <p:cNvPicPr>
            <a:picLocks noChangeAspect="1"/>
          </p:cNvPicPr>
          <p:nvPr/>
        </p:nvPicPr>
        <p:blipFill>
          <a:blip r:embed="rId2"/>
          <a:stretch>
            <a:fillRect/>
          </a:stretch>
        </p:blipFill>
        <p:spPr>
          <a:xfrm>
            <a:off x="1894840" y="429170"/>
            <a:ext cx="8663320" cy="5666830"/>
          </a:xfrm>
          <a:prstGeom prst="rect">
            <a:avLst/>
          </a:prstGeom>
        </p:spPr>
      </p:pic>
    </p:spTree>
    <p:extLst>
      <p:ext uri="{BB962C8B-B14F-4D97-AF65-F5344CB8AC3E}">
        <p14:creationId xmlns:p14="http://schemas.microsoft.com/office/powerpoint/2010/main" val="266888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CCC2CE-1662-464C-A1B5-3E199BCE1352}"/>
              </a:ext>
            </a:extLst>
          </p:cNvPr>
          <p:cNvPicPr>
            <a:picLocks noChangeAspect="1"/>
          </p:cNvPicPr>
          <p:nvPr/>
        </p:nvPicPr>
        <p:blipFill>
          <a:blip r:embed="rId2"/>
          <a:stretch>
            <a:fillRect/>
          </a:stretch>
        </p:blipFill>
        <p:spPr>
          <a:xfrm>
            <a:off x="7067551" y="338400"/>
            <a:ext cx="5042958" cy="6424151"/>
          </a:xfrm>
          <a:prstGeom prst="rect">
            <a:avLst/>
          </a:prstGeom>
        </p:spPr>
      </p:pic>
      <p:sp>
        <p:nvSpPr>
          <p:cNvPr id="21" name="Freeform: Shape 2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804672" y="2219326"/>
            <a:ext cx="4167376" cy="3032712"/>
          </a:xfrm>
        </p:spPr>
        <p:txBody>
          <a:bodyPr anchor="t">
            <a:normAutofit/>
          </a:bodyPr>
          <a:lstStyle/>
          <a:p>
            <a:pPr algn="l"/>
            <a:r>
              <a:rPr lang="en-US" sz="3600" dirty="0">
                <a:latin typeface="Abadi" panose="020B0604020104020204" pitchFamily="34" charset="0"/>
              </a:rPr>
              <a:t>The Tabernacle:</a:t>
            </a:r>
          </a:p>
          <a:p>
            <a:pPr algn="l"/>
            <a:r>
              <a:rPr lang="en-US" sz="3600" dirty="0">
                <a:latin typeface="Abadi" panose="020B0604020104020204" pitchFamily="34" charset="0"/>
              </a:rPr>
              <a:t> Aerial View. </a:t>
            </a:r>
            <a:endParaRPr lang="en-ZA" sz="3600" dirty="0">
              <a:latin typeface="Abadi" panose="020B0604020104020204" pitchFamily="34" charset="0"/>
            </a:endParaRPr>
          </a:p>
        </p:txBody>
      </p:sp>
    </p:spTree>
    <p:extLst>
      <p:ext uri="{BB962C8B-B14F-4D97-AF65-F5344CB8AC3E}">
        <p14:creationId xmlns:p14="http://schemas.microsoft.com/office/powerpoint/2010/main" val="265374317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1912-4389-4E10-BFBC-2072E27BA36A}"/>
              </a:ext>
            </a:extLst>
          </p:cNvPr>
          <p:cNvSpPr>
            <a:spLocks noGrp="1"/>
          </p:cNvSpPr>
          <p:nvPr>
            <p:ph type="title"/>
          </p:nvPr>
        </p:nvSpPr>
        <p:spPr>
          <a:xfrm>
            <a:off x="838200" y="365125"/>
            <a:ext cx="10515600" cy="1325563"/>
          </a:xfrm>
        </p:spPr>
        <p:txBody>
          <a:bodyPr vert="horz" lIns="91440" tIns="45720" rIns="91440" bIns="45720" rtlCol="0" anchor="ctr">
            <a:normAutofit/>
          </a:bodyPr>
          <a:lstStyle/>
          <a:p>
            <a:endParaRPr lang="en-US"/>
          </a:p>
        </p:txBody>
      </p:sp>
      <p:pic>
        <p:nvPicPr>
          <p:cNvPr id="4" name="Content Placeholder 3">
            <a:extLst>
              <a:ext uri="{FF2B5EF4-FFF2-40B4-BE49-F238E27FC236}">
                <a16:creationId xmlns:a16="http://schemas.microsoft.com/office/drawing/2014/main" id="{EA74772C-BD3E-4B1F-8C61-D1E8D6102A42}"/>
              </a:ext>
            </a:extLst>
          </p:cNvPr>
          <p:cNvPicPr>
            <a:picLocks noGrp="1" noChangeAspect="1"/>
          </p:cNvPicPr>
          <p:nvPr>
            <p:ph idx="1"/>
          </p:nvPr>
        </p:nvPicPr>
        <p:blipFill rotWithShape="1">
          <a:blip r:embed="rId2"/>
          <a:srcRect l="3743" r="3256" b="1"/>
          <a:stretch/>
        </p:blipFill>
        <p:spPr>
          <a:xfrm>
            <a:off x="828675" y="685800"/>
            <a:ext cx="10525125" cy="5491164"/>
          </a:xfrm>
          <a:prstGeom prst="rect">
            <a:avLst/>
          </a:prstGeom>
        </p:spPr>
      </p:pic>
    </p:spTree>
    <p:extLst>
      <p:ext uri="{BB962C8B-B14F-4D97-AF65-F5344CB8AC3E}">
        <p14:creationId xmlns:p14="http://schemas.microsoft.com/office/powerpoint/2010/main" val="258887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0C62-8413-47D1-8F20-3D71CF3E6348}"/>
              </a:ext>
            </a:extLst>
          </p:cNvPr>
          <p:cNvSpPr>
            <a:spLocks noGrp="1"/>
          </p:cNvSpPr>
          <p:nvPr>
            <p:ph type="ctrTitle"/>
          </p:nvPr>
        </p:nvSpPr>
        <p:spPr/>
        <p:txBody>
          <a:bodyPr/>
          <a:lstStyle/>
          <a:p>
            <a:endParaRPr lang="en-ZA" dirty="0"/>
          </a:p>
        </p:txBody>
      </p:sp>
      <p:pic>
        <p:nvPicPr>
          <p:cNvPr id="4" name="Picture 3">
            <a:extLst>
              <a:ext uri="{FF2B5EF4-FFF2-40B4-BE49-F238E27FC236}">
                <a16:creationId xmlns:a16="http://schemas.microsoft.com/office/drawing/2014/main" id="{53EC0B58-84E1-4329-97C8-656F69A159B9}"/>
              </a:ext>
            </a:extLst>
          </p:cNvPr>
          <p:cNvPicPr>
            <a:picLocks noChangeAspect="1"/>
          </p:cNvPicPr>
          <p:nvPr/>
        </p:nvPicPr>
        <p:blipFill>
          <a:blip r:embed="rId2"/>
          <a:stretch>
            <a:fillRect/>
          </a:stretch>
        </p:blipFill>
        <p:spPr>
          <a:xfrm>
            <a:off x="165059" y="294640"/>
            <a:ext cx="11903489" cy="5902959"/>
          </a:xfrm>
          <a:prstGeom prst="rect">
            <a:avLst/>
          </a:prstGeom>
        </p:spPr>
      </p:pic>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1447800" y="6309360"/>
            <a:ext cx="9144000" cy="467360"/>
          </a:xfrm>
        </p:spPr>
        <p:txBody>
          <a:bodyPr>
            <a:noAutofit/>
          </a:bodyPr>
          <a:lstStyle/>
          <a:p>
            <a:r>
              <a:rPr lang="en-US" sz="3200" dirty="0">
                <a:latin typeface="Abadi" panose="020B0604020104020204" pitchFamily="34" charset="0"/>
              </a:rPr>
              <a:t>The Holy Place within the Tabernacle.</a:t>
            </a:r>
            <a:endParaRPr lang="en-ZA" sz="3200" dirty="0">
              <a:latin typeface="Abadi" panose="020B0604020104020204" pitchFamily="34" charset="0"/>
            </a:endParaRPr>
          </a:p>
        </p:txBody>
      </p:sp>
    </p:spTree>
    <p:extLst>
      <p:ext uri="{BB962C8B-B14F-4D97-AF65-F5344CB8AC3E}">
        <p14:creationId xmlns:p14="http://schemas.microsoft.com/office/powerpoint/2010/main" val="3477395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9B14E15-4758-401F-A911-1661018CE0CE}"/>
              </a:ext>
            </a:extLst>
          </p:cNvPr>
          <p:cNvPicPr>
            <a:picLocks noChangeAspect="1"/>
          </p:cNvPicPr>
          <p:nvPr/>
        </p:nvPicPr>
        <p:blipFill rotWithShape="1">
          <a:blip r:embed="rId2"/>
          <a:srcRect t="9091" r="18787" b="-1"/>
          <a:stretch/>
        </p:blipFill>
        <p:spPr>
          <a:xfrm>
            <a:off x="20" y="10"/>
            <a:ext cx="12191981" cy="6857990"/>
          </a:xfrm>
          <a:prstGeom prst="rect">
            <a:avLst/>
          </a:prstGeom>
        </p:spPr>
      </p:pic>
      <p:sp>
        <p:nvSpPr>
          <p:cNvPr id="20"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404553" y="5624945"/>
            <a:ext cx="9078562" cy="592975"/>
          </a:xfrm>
        </p:spPr>
        <p:txBody>
          <a:bodyPr anchor="ctr">
            <a:normAutofit/>
          </a:bodyPr>
          <a:lstStyle/>
          <a:p>
            <a:pPr algn="l"/>
            <a:r>
              <a:rPr lang="en-US" sz="3200" dirty="0">
                <a:latin typeface="Abadi" panose="020B0604020104020204" pitchFamily="34" charset="0"/>
              </a:rPr>
              <a:t>Table of Showbread – Exodus 25: 23 – 30  </a:t>
            </a:r>
            <a:endParaRPr lang="en-ZA" sz="3200" dirty="0">
              <a:latin typeface="Abadi" panose="020B0604020104020204" pitchFamily="34" charset="0"/>
            </a:endParaRPr>
          </a:p>
        </p:txBody>
      </p:sp>
    </p:spTree>
    <p:extLst>
      <p:ext uri="{BB962C8B-B14F-4D97-AF65-F5344CB8AC3E}">
        <p14:creationId xmlns:p14="http://schemas.microsoft.com/office/powerpoint/2010/main" val="333098808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F05938-FE3D-49D3-A44B-8F57AB4DBBBD}"/>
              </a:ext>
            </a:extLst>
          </p:cNvPr>
          <p:cNvPicPr>
            <a:picLocks noChangeAspect="1"/>
          </p:cNvPicPr>
          <p:nvPr/>
        </p:nvPicPr>
        <p:blipFill rotWithShape="1">
          <a:blip r:embed="rId2"/>
          <a:srcRect l="9108" r="30260" b="9090"/>
          <a:stretch/>
        </p:blipFill>
        <p:spPr>
          <a:xfrm>
            <a:off x="2562725" y="-478"/>
            <a:ext cx="9629274" cy="6857999"/>
          </a:xfrm>
          <a:prstGeom prst="rect">
            <a:avLst/>
          </a:prstGeom>
        </p:spPr>
      </p:pic>
      <p:sp>
        <p:nvSpPr>
          <p:cNvPr id="35" name="Freeform: Shape 36">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8">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162560" y="406400"/>
            <a:ext cx="5095240" cy="6280150"/>
          </a:xfrm>
        </p:spPr>
        <p:txBody>
          <a:bodyPr anchor="t">
            <a:noAutofit/>
          </a:bodyPr>
          <a:lstStyle/>
          <a:p>
            <a:pPr algn="l"/>
            <a:r>
              <a:rPr lang="en-US" dirty="0">
                <a:latin typeface="Abadi" panose="020B0604020104020204" pitchFamily="34" charset="0"/>
              </a:rPr>
              <a:t>Table of Showbread – Exodus 25: 23 – 30</a:t>
            </a:r>
          </a:p>
          <a:p>
            <a:pPr algn="l"/>
            <a:r>
              <a:rPr lang="en-US" dirty="0">
                <a:latin typeface="Abadi" panose="020B0604020104020204" pitchFamily="34" charset="0"/>
              </a:rPr>
              <a:t>  </a:t>
            </a:r>
            <a:r>
              <a:rPr lang="en-US" b="1" baseline="30000" dirty="0"/>
              <a:t>30 </a:t>
            </a:r>
            <a:r>
              <a:rPr lang="en-US" dirty="0">
                <a:latin typeface="Abadi" panose="020B0604020104020204" pitchFamily="34" charset="0"/>
              </a:rPr>
              <a:t>And you shall set the showbread on the table before Me always.</a:t>
            </a:r>
            <a:endParaRPr lang="en-US" sz="2000" dirty="0">
              <a:latin typeface="Abadi" panose="020B0604020104020204" pitchFamily="34" charset="0"/>
            </a:endParaRPr>
          </a:p>
          <a:p>
            <a:pPr algn="l"/>
            <a:r>
              <a:rPr lang="en-US" dirty="0">
                <a:latin typeface="Abadi" panose="020B0604020104020204" pitchFamily="34" charset="0"/>
              </a:rPr>
              <a:t>Matthew Chapter 6. </a:t>
            </a:r>
          </a:p>
          <a:p>
            <a:pPr algn="l"/>
            <a:r>
              <a:rPr lang="en-ZA" sz="2000" b="1" baseline="30000" dirty="0">
                <a:latin typeface="Abadi" panose="020B0604020104020204" pitchFamily="34" charset="0"/>
              </a:rPr>
              <a:t>32 </a:t>
            </a:r>
            <a:r>
              <a:rPr lang="en-ZA" sz="2000" dirty="0">
                <a:latin typeface="Abadi" panose="020B0604020104020204" pitchFamily="34" charset="0"/>
              </a:rPr>
              <a:t>Then Jesus said to them, </a:t>
            </a:r>
            <a:r>
              <a:rPr lang="en-ZA" dirty="0">
                <a:solidFill>
                  <a:schemeClr val="accent4">
                    <a:lumMod val="75000"/>
                  </a:schemeClr>
                </a:solidFill>
                <a:latin typeface="Abadi" panose="020B0604020104020204" pitchFamily="34" charset="0"/>
              </a:rPr>
              <a:t>“Most assuredly, I say to you, Moses did not give you the bread from heaven, but My Father gives you the true bread from heaven.</a:t>
            </a:r>
          </a:p>
          <a:p>
            <a:pPr algn="l"/>
            <a:endParaRPr lang="en-ZA" sz="2000" dirty="0">
              <a:solidFill>
                <a:srgbClr val="FF0000"/>
              </a:solidFill>
              <a:latin typeface="Abadi" panose="020B0604020104020204" pitchFamily="34" charset="0"/>
            </a:endParaRPr>
          </a:p>
          <a:p>
            <a:pPr algn="l"/>
            <a:r>
              <a:rPr lang="en-ZA" sz="3600" dirty="0">
                <a:latin typeface="Abadi" panose="020B0604020104020204" pitchFamily="34" charset="0"/>
              </a:rPr>
              <a:t> </a:t>
            </a:r>
            <a:r>
              <a:rPr lang="en-ZA" sz="3600" b="1" baseline="30000" dirty="0">
                <a:latin typeface="Abadi" panose="020B0604020104020204" pitchFamily="34" charset="0"/>
              </a:rPr>
              <a:t>35 And Jesus said to them,</a:t>
            </a:r>
            <a:r>
              <a:rPr lang="en-ZA" sz="3600" b="1" baseline="30000" dirty="0">
                <a:solidFill>
                  <a:schemeClr val="accent4">
                    <a:lumMod val="75000"/>
                  </a:schemeClr>
                </a:solidFill>
                <a:latin typeface="Abadi" panose="020B0604020104020204" pitchFamily="34" charset="0"/>
              </a:rPr>
              <a:t> “I am the bread of life. He who comes to Me shall never hunger, and he who believes in Me shall never thirst.</a:t>
            </a:r>
            <a:endParaRPr lang="en-ZA" sz="3600" dirty="0">
              <a:solidFill>
                <a:schemeClr val="accent4">
                  <a:lumMod val="75000"/>
                </a:schemeClr>
              </a:solidFill>
              <a:latin typeface="Abadi" panose="020B0604020104020204" pitchFamily="34" charset="0"/>
            </a:endParaRPr>
          </a:p>
        </p:txBody>
      </p:sp>
    </p:spTree>
    <p:extLst>
      <p:ext uri="{BB962C8B-B14F-4D97-AF65-F5344CB8AC3E}">
        <p14:creationId xmlns:p14="http://schemas.microsoft.com/office/powerpoint/2010/main" val="190470871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803D446-E811-4134-A8CE-C700CA9F97DF}"/>
              </a:ext>
            </a:extLst>
          </p:cNvPr>
          <p:cNvPicPr>
            <a:picLocks noChangeAspect="1"/>
          </p:cNvPicPr>
          <p:nvPr/>
        </p:nvPicPr>
        <p:blipFill rotWithShape="1">
          <a:blip r:embed="rId2"/>
          <a:srcRect l="14233" t="9091" r="5362" b="-1"/>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858781-03BD-43A4-8D17-EB3A805DD862}"/>
              </a:ext>
            </a:extLst>
          </p:cNvPr>
          <p:cNvSpPr>
            <a:spLocks noGrp="1"/>
          </p:cNvSpPr>
          <p:nvPr>
            <p:ph type="subTitle" idx="1"/>
          </p:nvPr>
        </p:nvSpPr>
        <p:spPr>
          <a:xfrm>
            <a:off x="404553" y="5624945"/>
            <a:ext cx="9078562" cy="880630"/>
          </a:xfrm>
        </p:spPr>
        <p:txBody>
          <a:bodyPr anchor="ctr">
            <a:normAutofit fontScale="32500" lnSpcReduction="20000"/>
          </a:bodyPr>
          <a:lstStyle/>
          <a:p>
            <a:pPr algn="l"/>
            <a:r>
              <a:rPr lang="en-US" sz="9800" dirty="0">
                <a:latin typeface="Abadi" panose="020B0604020104020204" pitchFamily="34" charset="0"/>
              </a:rPr>
              <a:t> The Alter Of Incense – Exodus 30  1 to 10. </a:t>
            </a:r>
            <a:endParaRPr lang="en-ZA" sz="9800" dirty="0">
              <a:latin typeface="Abadi" panose="020B0604020104020204" pitchFamily="34" charset="0"/>
            </a:endParaRPr>
          </a:p>
          <a:p>
            <a:pPr algn="l"/>
            <a:r>
              <a:rPr lang="en-US" sz="3200" dirty="0">
                <a:latin typeface="Abadi" panose="020B0604020104020204" pitchFamily="34" charset="0"/>
              </a:rPr>
              <a:t> </a:t>
            </a:r>
            <a:endParaRPr lang="en-ZA" sz="3200" dirty="0">
              <a:latin typeface="Abadi" panose="020B0604020104020204" pitchFamily="34" charset="0"/>
            </a:endParaRPr>
          </a:p>
        </p:txBody>
      </p:sp>
    </p:spTree>
    <p:extLst>
      <p:ext uri="{BB962C8B-B14F-4D97-AF65-F5344CB8AC3E}">
        <p14:creationId xmlns:p14="http://schemas.microsoft.com/office/powerpoint/2010/main" val="44828970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857</Words>
  <Application>Microsoft Office PowerPoint</Application>
  <PresentationFormat>Widescreen</PresentationFormat>
  <Paragraphs>52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Abadi</vt:lpstr>
      <vt:lpstr>Arial</vt:lpstr>
      <vt:lpstr>Calibri</vt:lpstr>
      <vt:lpstr>Calibri Light</vt:lpstr>
      <vt:lpstr>Helvetica Neue</vt:lpstr>
      <vt:lpstr>Office Theme</vt:lpstr>
      <vt:lpstr>PowerPoint Presentation</vt:lpstr>
      <vt:lpstr>The True Tabernacle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Paul</cp:lastModifiedBy>
  <cp:revision>10</cp:revision>
  <dcterms:created xsi:type="dcterms:W3CDTF">2020-07-10T19:10:22Z</dcterms:created>
  <dcterms:modified xsi:type="dcterms:W3CDTF">2020-07-12T04:22:13Z</dcterms:modified>
</cp:coreProperties>
</file>