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78" r:id="rId4"/>
    <p:sldId id="282" r:id="rId5"/>
    <p:sldId id="283" r:id="rId6"/>
    <p:sldId id="284" r:id="rId7"/>
    <p:sldId id="285" r:id="rId8"/>
    <p:sldId id="286" r:id="rId9"/>
    <p:sldId id="287" r:id="rId10"/>
    <p:sldId id="271" r:id="rId11"/>
    <p:sldId id="289" r:id="rId12"/>
    <p:sldId id="290" r:id="rId13"/>
    <p:sldId id="288" r:id="rId14"/>
    <p:sldId id="291" r:id="rId15"/>
    <p:sldId id="292" r:id="rId16"/>
    <p:sldId id="293" r:id="rId17"/>
    <p:sldId id="294" r:id="rId18"/>
    <p:sldId id="295" r:id="rId19"/>
    <p:sldId id="296" r:id="rId20"/>
    <p:sldId id="277" r:id="rId21"/>
    <p:sldId id="298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86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496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199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94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51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888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57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542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966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322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0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0CAD-E47F-4EF7-AC9F-E85A21D9191B}" type="datetimeFigureOut">
              <a:rPr lang="en-NZ" smtClean="0"/>
              <a:pPr/>
              <a:t>26/07/2020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648C3-742D-444D-B5B5-190115E102C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91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b="1" dirty="0">
                <a:solidFill>
                  <a:schemeClr val="bg1"/>
                </a:solidFill>
              </a:rPr>
              <a:t>Because of who we are worshiping. 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Content Placeholder 9221">
            <a:extLst>
              <a:ext uri="{FF2B5EF4-FFF2-40B4-BE49-F238E27FC236}">
                <a16:creationId xmlns:a16="http://schemas.microsoft.com/office/drawing/2014/main" id="{7732AB8F-D978-417E-82C5-9C3F3D3E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704" y="2301261"/>
            <a:ext cx="2880360" cy="4090987"/>
          </a:xfrm>
        </p:spPr>
        <p:txBody>
          <a:bodyPr>
            <a:normAutofit/>
          </a:bodyPr>
          <a:lstStyle/>
          <a:p>
            <a:r>
              <a:rPr lang="en-NZ" b="1" dirty="0"/>
              <a:t>John 4:24</a:t>
            </a:r>
          </a:p>
          <a:p>
            <a:pPr marL="0" indent="0">
              <a:buNone/>
            </a:pPr>
            <a:r>
              <a:rPr lang="en-NZ" b="1" dirty="0"/>
              <a:t>God is spirit, </a:t>
            </a:r>
          </a:p>
          <a:p>
            <a:pPr marL="0" indent="0">
              <a:buNone/>
            </a:pPr>
            <a:r>
              <a:rPr lang="en-NZ" b="1" dirty="0"/>
              <a:t>and those who </a:t>
            </a:r>
          </a:p>
          <a:p>
            <a:pPr marL="0" indent="0">
              <a:buNone/>
            </a:pPr>
            <a:r>
              <a:rPr lang="en-NZ" b="1" dirty="0"/>
              <a:t>worship Him</a:t>
            </a:r>
          </a:p>
          <a:p>
            <a:pPr marL="0" indent="0">
              <a:buNone/>
            </a:pPr>
            <a:r>
              <a:rPr lang="en-NZ" b="1" dirty="0"/>
              <a:t>must worship in </a:t>
            </a:r>
          </a:p>
          <a:p>
            <a:pPr marL="0" indent="0">
              <a:buNone/>
            </a:pPr>
            <a:r>
              <a:rPr lang="en-NZ" b="1" dirty="0"/>
              <a:t>spirit and truth.”</a:t>
            </a:r>
            <a:r>
              <a:rPr lang="en-US" sz="2000" b="1" dirty="0"/>
              <a:t> (NASB95)</a:t>
            </a:r>
            <a:endParaRPr lang="en-NZ" b="1" dirty="0"/>
          </a:p>
        </p:txBody>
      </p:sp>
      <p:pic>
        <p:nvPicPr>
          <p:cNvPr id="19" name="Picture 2" descr="Currently playing episode">
            <a:extLst>
              <a:ext uri="{FF2B5EF4-FFF2-40B4-BE49-F238E27FC236}">
                <a16:creationId xmlns:a16="http://schemas.microsoft.com/office/drawing/2014/main" id="{8CF7176D-81F3-4561-AB73-7CDD196CD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7"/>
          <a:stretch/>
        </p:blipFill>
        <p:spPr bwMode="auto">
          <a:xfrm>
            <a:off x="4072276" y="2502165"/>
            <a:ext cx="4345125" cy="33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9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b="1" dirty="0">
                <a:solidFill>
                  <a:schemeClr val="bg1"/>
                </a:solidFill>
              </a:rPr>
              <a:t>Because of who we are worshiping. 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82DD60-EA0A-47F6-B11C-53C9E487F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91" y="2378076"/>
            <a:ext cx="3987898" cy="43037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NZ" sz="3200" b="1" dirty="0"/>
              <a:t>Revelation 22:9</a:t>
            </a:r>
          </a:p>
          <a:p>
            <a:r>
              <a:rPr lang="en-NZ" sz="3200" dirty="0"/>
              <a:t>But he *said to me, “Do not do that. I am a fellow servant of yours and of your brethren the prophets and of those who heed the words of this book. </a:t>
            </a:r>
            <a:r>
              <a:rPr lang="en-NZ" sz="3200" b="1" dirty="0"/>
              <a:t>Worship</a:t>
            </a:r>
            <a:r>
              <a:rPr lang="en-NZ" sz="3200" dirty="0"/>
              <a:t> </a:t>
            </a:r>
            <a:r>
              <a:rPr lang="en-NZ" sz="3200" b="1" dirty="0"/>
              <a:t>God</a:t>
            </a:r>
            <a:r>
              <a:rPr lang="en-NZ" sz="3200" dirty="0"/>
              <a:t>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2" descr="Angel of the Revelation of John the Divine - TSL Encyclopedia">
            <a:extLst>
              <a:ext uri="{FF2B5EF4-FFF2-40B4-BE49-F238E27FC236}">
                <a16:creationId xmlns:a16="http://schemas.microsoft.com/office/drawing/2014/main" id="{2537669F-C1CD-423B-BFC1-31D58982D0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r="21608"/>
          <a:stretch/>
        </p:blipFill>
        <p:spPr bwMode="auto">
          <a:xfrm>
            <a:off x="5473148" y="2301261"/>
            <a:ext cx="2695930" cy="425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6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b="1" dirty="0">
                <a:solidFill>
                  <a:schemeClr val="bg1"/>
                </a:solidFill>
              </a:rPr>
              <a:t>Because of who we are worshiping. 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7154A5B-58EC-4BD2-AE78-C78033A1F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6983" y="2354089"/>
            <a:ext cx="3602233" cy="45039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NZ" sz="3200" b="1" dirty="0"/>
              <a:t>Romans 1:25</a:t>
            </a:r>
          </a:p>
          <a:p>
            <a:pPr marL="0" indent="0">
              <a:buNone/>
            </a:pPr>
            <a:r>
              <a:rPr lang="en-NZ" sz="3200" b="1" dirty="0"/>
              <a:t>For they exchanged the truth of God for a lie, and worshiped and served the creature rather than the Creator, who is blessed forever. Amen.</a:t>
            </a:r>
            <a:r>
              <a:rPr lang="en-US" sz="3200" b="1" dirty="0"/>
              <a:t> </a:t>
            </a:r>
            <a:r>
              <a:rPr lang="en-US" sz="1400" b="1" dirty="0"/>
              <a:t>(NASB95)</a:t>
            </a:r>
            <a:endParaRPr lang="en-NZ" sz="1400" b="1" dirty="0"/>
          </a:p>
        </p:txBody>
      </p:sp>
      <p:pic>
        <p:nvPicPr>
          <p:cNvPr id="11" name="Picture 2" descr="Image result for idolatry">
            <a:extLst>
              <a:ext uri="{FF2B5EF4-FFF2-40B4-BE49-F238E27FC236}">
                <a16:creationId xmlns:a16="http://schemas.microsoft.com/office/drawing/2014/main" id="{FE1FCDBA-5677-474C-87DF-E4BE9B4A4C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9" b="3482"/>
          <a:stretch/>
        </p:blipFill>
        <p:spPr bwMode="auto">
          <a:xfrm>
            <a:off x="4492712" y="2422084"/>
            <a:ext cx="2883636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idolatry">
            <a:extLst>
              <a:ext uri="{FF2B5EF4-FFF2-40B4-BE49-F238E27FC236}">
                <a16:creationId xmlns:a16="http://schemas.microsoft.com/office/drawing/2014/main" id="{E1E8D1DE-8BAA-4C03-B618-CE91A550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2497"/>
            <a:ext cx="2756451" cy="193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0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Because Jesus is alive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77" y="2494450"/>
            <a:ext cx="3397305" cy="41051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Jesus rose from the dead.</a:t>
            </a:r>
          </a:p>
          <a:p>
            <a:r>
              <a:rPr lang="en-US" sz="3200" dirty="0"/>
              <a:t>We worship and serve a risen Saviour.</a:t>
            </a:r>
          </a:p>
          <a:p>
            <a:r>
              <a:rPr lang="en-US" sz="3200" dirty="0"/>
              <a:t>“The Lord’s Day.”</a:t>
            </a:r>
          </a:p>
          <a:p>
            <a:r>
              <a:rPr lang="en-US" sz="3200" dirty="0"/>
              <a:t>The Day that he rose—Sunday </a:t>
            </a:r>
          </a:p>
        </p:txBody>
      </p:sp>
      <p:pic>
        <p:nvPicPr>
          <p:cNvPr id="2050" name="Picture 2" descr="Image result for revelation 1:1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1" b="1"/>
          <a:stretch/>
        </p:blipFill>
        <p:spPr bwMode="auto">
          <a:xfrm>
            <a:off x="4574169" y="2492376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1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Because Jesus is alive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F2097-D3A5-40F2-8B54-AC97A9F9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6982" y="2378075"/>
            <a:ext cx="3597867" cy="3798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2 Timothy 2:8</a:t>
            </a:r>
          </a:p>
          <a:p>
            <a:pPr marL="0" indent="0">
              <a:buNone/>
            </a:pPr>
            <a:r>
              <a:rPr lang="en-NZ" sz="36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Remember Jesus Christ, risen from the dead, descendant of David, according to my gospel, 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  <a:endParaRPr lang="en-US" sz="1400" b="1" dirty="0"/>
          </a:p>
        </p:txBody>
      </p:sp>
      <p:pic>
        <p:nvPicPr>
          <p:cNvPr id="15" name="Picture 2" descr="Image result for jesus risen tomb">
            <a:extLst>
              <a:ext uri="{FF2B5EF4-FFF2-40B4-BE49-F238E27FC236}">
                <a16:creationId xmlns:a16="http://schemas.microsoft.com/office/drawing/2014/main" id="{D77861F5-60C7-424F-A03C-83EC51AEA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1" r="9091"/>
          <a:stretch/>
        </p:blipFill>
        <p:spPr bwMode="auto">
          <a:xfrm>
            <a:off x="4573060" y="2941983"/>
            <a:ext cx="3967571" cy="29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9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Because we want to remember and practice gospel values.</a:t>
            </a: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E8EF9-2C2F-4B35-A967-CD537AA7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91" y="2494450"/>
            <a:ext cx="4885448" cy="436355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dirty="0"/>
              <a:t> Some words are easy to learn… </a:t>
            </a:r>
          </a:p>
          <a:p>
            <a:pPr marL="457200" lvl="1" indent="0">
              <a:buNone/>
            </a:pPr>
            <a:r>
              <a:rPr lang="en-US" sz="3200" dirty="0"/>
              <a:t>“This is Mine!” and “No!” </a:t>
            </a:r>
          </a:p>
          <a:p>
            <a:r>
              <a:rPr lang="en-US" sz="3200" dirty="0"/>
              <a:t>Other words are more difficult…</a:t>
            </a:r>
          </a:p>
          <a:p>
            <a:pPr marL="457200" lvl="1" indent="0">
              <a:buNone/>
            </a:pPr>
            <a:r>
              <a:rPr lang="en-US" sz="3200" dirty="0"/>
              <a:t> “Thank you” and “I’m sorry.” </a:t>
            </a:r>
          </a:p>
          <a:p>
            <a:r>
              <a:rPr lang="en-US" sz="3200" dirty="0"/>
              <a:t>But learn them we must!</a:t>
            </a:r>
          </a:p>
        </p:txBody>
      </p:sp>
      <p:pic>
        <p:nvPicPr>
          <p:cNvPr id="15" name="Picture 2" descr="Image result for this is mine">
            <a:extLst>
              <a:ext uri="{FF2B5EF4-FFF2-40B4-BE49-F238E27FC236}">
                <a16:creationId xmlns:a16="http://schemas.microsoft.com/office/drawing/2014/main" id="{7F843802-4A1A-4466-ACE8-467C05A712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1067" r="5" b="5"/>
          <a:stretch/>
        </p:blipFill>
        <p:spPr bwMode="auto">
          <a:xfrm>
            <a:off x="5724939" y="2534823"/>
            <a:ext cx="329725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9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NZ" sz="3600" b="1" dirty="0">
                <a:solidFill>
                  <a:schemeClr val="bg1"/>
                </a:solidFill>
              </a:rPr>
              <a:t>Because we want to remember and practice gospel values.</a:t>
            </a: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E8EF9-2C2F-4B35-A967-CD537AA7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704" y="2342287"/>
            <a:ext cx="3886200" cy="4351338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  Church is a place where we can practice these words in the most important ways. </a:t>
            </a:r>
          </a:p>
          <a:p>
            <a:r>
              <a:rPr lang="en-NZ" dirty="0"/>
              <a:t>We can hear his words of forgiveness to us and say, “Thank you, Jesus, for saving me.”</a:t>
            </a:r>
          </a:p>
          <a:p>
            <a:r>
              <a:rPr lang="en-NZ" dirty="0"/>
              <a:t>We can see our sin and what it means, we can feel regret in our hearts and say, “I’m sorry, God, for sinning against you.” </a:t>
            </a:r>
          </a:p>
        </p:txBody>
      </p:sp>
      <p:pic>
        <p:nvPicPr>
          <p:cNvPr id="11" name="Picture 2" descr="Image result for thank you jesus">
            <a:extLst>
              <a:ext uri="{FF2B5EF4-FFF2-40B4-BE49-F238E27FC236}">
                <a16:creationId xmlns:a16="http://schemas.microsoft.com/office/drawing/2014/main" id="{46C924E2-8D1C-490F-87DA-FCC201FF48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r="15023"/>
          <a:stretch/>
        </p:blipFill>
        <p:spPr bwMode="auto">
          <a:xfrm>
            <a:off x="5191010" y="2395597"/>
            <a:ext cx="3226392" cy="41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50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NZ" sz="3600" b="1" dirty="0">
                <a:solidFill>
                  <a:schemeClr val="bg1"/>
                </a:solidFill>
              </a:rPr>
              <a:t>Because we want to remember and practice gospel values.</a:t>
            </a: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E8EF9-2C2F-4B35-A967-CD537AA7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703" y="2342287"/>
            <a:ext cx="3436049" cy="4351338"/>
          </a:xfrm>
        </p:spPr>
        <p:txBody>
          <a:bodyPr>
            <a:normAutofit fontScale="92500"/>
          </a:bodyPr>
          <a:lstStyle/>
          <a:p>
            <a:r>
              <a:rPr lang="en-NZ" sz="4000" dirty="0">
                <a:solidFill>
                  <a:schemeClr val="tx1"/>
                </a:solidFill>
              </a:rPr>
              <a:t>Hebrews 10:24</a:t>
            </a:r>
            <a:br>
              <a:rPr lang="en-NZ" sz="4000" dirty="0">
                <a:solidFill>
                  <a:schemeClr val="tx1"/>
                </a:solidFill>
              </a:rPr>
            </a:br>
            <a:r>
              <a:rPr lang="en-NZ" sz="4000" b="1" baseline="30000" dirty="0">
                <a:solidFill>
                  <a:schemeClr val="tx1"/>
                </a:solidFill>
              </a:rPr>
              <a:t>24 </a:t>
            </a:r>
            <a:r>
              <a:rPr lang="en-NZ" sz="4000" dirty="0">
                <a:solidFill>
                  <a:schemeClr val="tx1"/>
                </a:solidFill>
              </a:rPr>
              <a:t>and let us consider how to stimulate one another to love and good deeds,</a:t>
            </a:r>
            <a:r>
              <a:rPr lang="en-NZ" dirty="0">
                <a:solidFill>
                  <a:schemeClr val="tx1"/>
                </a:solidFill>
              </a:rPr>
              <a:t> </a:t>
            </a:r>
            <a:r>
              <a:rPr lang="en-NZ" sz="1400" dirty="0">
                <a:solidFill>
                  <a:schemeClr val="tx1"/>
                </a:solidFill>
              </a:rPr>
              <a:t>(NASB95)</a:t>
            </a:r>
            <a:endParaRPr lang="en-NZ" sz="1400" dirty="0"/>
          </a:p>
        </p:txBody>
      </p:sp>
      <p:pic>
        <p:nvPicPr>
          <p:cNvPr id="11" name="Picture 2" descr="30 Creative Ways To Say Thank You To Your Church Volunteers in ...">
            <a:extLst>
              <a:ext uri="{FF2B5EF4-FFF2-40B4-BE49-F238E27FC236}">
                <a16:creationId xmlns:a16="http://schemas.microsoft.com/office/drawing/2014/main" id="{E5B80D2A-F4E6-432B-B4F3-122F72E05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r="11798" b="16136"/>
          <a:stretch/>
        </p:blipFill>
        <p:spPr bwMode="auto">
          <a:xfrm>
            <a:off x="4348851" y="3100496"/>
            <a:ext cx="4166499" cy="29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NZ" sz="3600" b="1" dirty="0">
                <a:solidFill>
                  <a:schemeClr val="bg1"/>
                </a:solidFill>
              </a:rPr>
              <a:t>Because we want to remember and practice gospel values.</a:t>
            </a:r>
            <a:r>
              <a:rPr lang="en-US" sz="3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3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Image result for repent">
            <a:extLst>
              <a:ext uri="{FF2B5EF4-FFF2-40B4-BE49-F238E27FC236}">
                <a16:creationId xmlns:a16="http://schemas.microsoft.com/office/drawing/2014/main" id="{11B9019D-43F9-4F50-A20C-1316B1FCF44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" b="24631"/>
          <a:stretch/>
        </p:blipFill>
        <p:spPr bwMode="auto">
          <a:xfrm>
            <a:off x="1314934" y="2341318"/>
            <a:ext cx="6670942" cy="450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258337-BB65-4FB0-B9C3-B39FEB5DCFCA}"/>
              </a:ext>
            </a:extLst>
          </p:cNvPr>
          <p:cNvSpPr txBox="1"/>
          <p:nvPr/>
        </p:nvSpPr>
        <p:spPr>
          <a:xfrm>
            <a:off x="573386" y="4040532"/>
            <a:ext cx="154579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2800" dirty="0">
                <a:solidFill>
                  <a:schemeClr val="bg1"/>
                </a:solidFill>
                <a:latin typeface="system-ui"/>
              </a:rPr>
              <a:t>Matthew 3:2</a:t>
            </a:r>
            <a:endParaRPr lang="en-N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9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8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35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4. Because we want to learn to love people different from us.</a:t>
            </a:r>
            <a:endParaRPr lang="en-US" sz="35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E8EF9-2C2F-4B35-A967-CD537AA7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701" y="2494450"/>
            <a:ext cx="3960131" cy="43635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Acts 10:34-35—</a:t>
            </a:r>
            <a:r>
              <a:rPr lang="en-US" b="1" baseline="30000" dirty="0"/>
              <a:t>34 </a:t>
            </a:r>
            <a:r>
              <a:rPr lang="en-US" dirty="0"/>
              <a:t>Opening his mouth, Peter said: “I most certainly understand </a:t>
            </a:r>
            <a:r>
              <a:rPr lang="en-US" i="1" dirty="0"/>
              <a:t>now</a:t>
            </a:r>
            <a:r>
              <a:rPr lang="en-US" dirty="0"/>
              <a:t> that God is not one to show partiality, </a:t>
            </a:r>
            <a:r>
              <a:rPr lang="en-US" b="1" baseline="30000" dirty="0"/>
              <a:t>35</a:t>
            </a:r>
            <a:r>
              <a:rPr lang="en-US" dirty="0"/>
              <a:t>but in every nation the man who fears Him and does what is right is welcome to Him. </a:t>
            </a:r>
            <a:r>
              <a:rPr lang="en-US" sz="2100" dirty="0"/>
              <a:t>(NASB95)</a:t>
            </a:r>
          </a:p>
        </p:txBody>
      </p:sp>
      <p:pic>
        <p:nvPicPr>
          <p:cNvPr id="11" name="Picture 2" descr="Image result for multicultural worship">
            <a:extLst>
              <a:ext uri="{FF2B5EF4-FFF2-40B4-BE49-F238E27FC236}">
                <a16:creationId xmlns:a16="http://schemas.microsoft.com/office/drawing/2014/main" id="{3CF5181D-D876-4301-AE61-9BAFE53F04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4" r="26038" b="-2"/>
          <a:stretch/>
        </p:blipFill>
        <p:spPr bwMode="auto">
          <a:xfrm>
            <a:off x="4650405" y="2494237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8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3"/>
            <a:ext cx="4107942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00500"/>
            <a:ext cx="3800475" cy="1528763"/>
          </a:xfrm>
        </p:spPr>
        <p:txBody>
          <a:bodyPr>
            <a:normAutofit/>
          </a:bodyPr>
          <a:lstStyle/>
          <a:p>
            <a:pPr algn="l"/>
            <a:r>
              <a:rPr lang="en-NZ" sz="4000" dirty="0"/>
              <a:t>Why do you go to Church?</a:t>
            </a:r>
          </a:p>
        </p:txBody>
      </p:sp>
      <p:pic>
        <p:nvPicPr>
          <p:cNvPr id="3074" name="Picture 2" descr="Ship of Fools: Morningside Church of Christ, Auckland, New Zealand">
            <a:extLst>
              <a:ext uri="{FF2B5EF4-FFF2-40B4-BE49-F238E27FC236}">
                <a16:creationId xmlns:a16="http://schemas.microsoft.com/office/drawing/2014/main" id="{75B1408F-30E3-4767-A069-6975CBD10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79" y="1157276"/>
            <a:ext cx="3647661" cy="486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87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5362" name="Picture 2" descr="Related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-2" b="-2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9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NZ" sz="3600" b="1" dirty="0">
                <a:solidFill>
                  <a:schemeClr val="bg1"/>
                </a:solidFill>
              </a:rPr>
              <a:t>4. Because we want to learn to love people different from us.</a:t>
            </a:r>
            <a:endParaRPr lang="en-US" sz="3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E8EF9-2C2F-4B35-A967-CD537AA7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91" y="2342287"/>
            <a:ext cx="4062413" cy="435133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Hebrews 10:25</a:t>
            </a:r>
          </a:p>
          <a:p>
            <a:pPr algn="l"/>
            <a:r>
              <a:rPr lang="en-NZ" sz="3600" b="1" i="0" baseline="30000" dirty="0">
                <a:solidFill>
                  <a:srgbClr val="000000"/>
                </a:solidFill>
                <a:effectLst/>
                <a:latin typeface="system-ui"/>
              </a:rPr>
              <a:t>25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not forsaking our own assembling together, as is the habit of some, but encouraging </a:t>
            </a:r>
            <a:r>
              <a:rPr lang="en-NZ" sz="3600" b="0" i="1" dirty="0">
                <a:solidFill>
                  <a:srgbClr val="000000"/>
                </a:solidFill>
                <a:effectLst/>
                <a:latin typeface="system-ui"/>
              </a:rPr>
              <a:t>one another</a:t>
            </a:r>
            <a:r>
              <a:rPr lang="en-NZ" sz="3600" b="0" i="0" dirty="0">
                <a:solidFill>
                  <a:srgbClr val="000000"/>
                </a:solidFill>
                <a:effectLst/>
                <a:latin typeface="system-ui"/>
              </a:rPr>
              <a:t>; and all the more as you see the day drawing near.</a:t>
            </a:r>
            <a:r>
              <a:rPr lang="en-NZ" sz="1400" b="0" i="0" dirty="0">
                <a:solidFill>
                  <a:srgbClr val="000000"/>
                </a:solidFill>
                <a:effectLst/>
                <a:latin typeface="system-ui"/>
              </a:rPr>
              <a:t> (NASB95)</a:t>
            </a:r>
            <a:endParaRPr lang="en-NZ" sz="105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pic>
        <p:nvPicPr>
          <p:cNvPr id="11" name="Picture 2" descr="Hebrews 10:24-25 GWT Illustrated: &quot;Don't Quit Church &amp;#8212; a ...">
            <a:extLst>
              <a:ext uri="{FF2B5EF4-FFF2-40B4-BE49-F238E27FC236}">
                <a16:creationId xmlns:a16="http://schemas.microsoft.com/office/drawing/2014/main" id="{3A877E69-A577-4111-8CBA-E4BC0E3955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3" r="9875"/>
          <a:stretch/>
        </p:blipFill>
        <p:spPr bwMode="auto">
          <a:xfrm>
            <a:off x="4901904" y="2467626"/>
            <a:ext cx="3734400" cy="38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2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716FCFA-6997-4CC6-9294-4993D6F1C848}"/>
              </a:ext>
            </a:extLst>
          </p:cNvPr>
          <p:cNvSpPr txBox="1">
            <a:spLocks/>
          </p:cNvSpPr>
          <p:nvPr/>
        </p:nvSpPr>
        <p:spPr>
          <a:xfrm>
            <a:off x="785460" y="759805"/>
            <a:ext cx="7729890" cy="1325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NZ" sz="3600" b="1" dirty="0">
                <a:solidFill>
                  <a:schemeClr val="bg1"/>
                </a:solidFill>
              </a:rPr>
              <a:t>4. Because we want to learn to love people different from us.</a:t>
            </a:r>
            <a:endParaRPr lang="en-US" sz="3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E8EF9-2C2F-4B35-A967-CD537AA7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91" y="3302457"/>
            <a:ext cx="4062413" cy="3391168"/>
          </a:xfrm>
        </p:spPr>
        <p:txBody>
          <a:bodyPr>
            <a:normAutofit/>
          </a:bodyPr>
          <a:lstStyle/>
          <a:p>
            <a:pPr algn="l"/>
            <a:r>
              <a:rPr lang="en-NZ" sz="3600" dirty="0">
                <a:latin typeface="system-ui"/>
              </a:rPr>
              <a:t>Acts 2:47—</a:t>
            </a:r>
            <a:r>
              <a:rPr lang="en-NZ" sz="3600" i="0" dirty="0">
                <a:effectLst/>
                <a:latin typeface="system-ui"/>
              </a:rPr>
              <a:t>And the Lord was adding to their number day by day those who were being saved.</a:t>
            </a:r>
            <a:r>
              <a:rPr lang="en-NZ" sz="2400" i="0" dirty="0">
                <a:effectLst/>
                <a:latin typeface="system-ui"/>
              </a:rPr>
              <a:t> </a:t>
            </a:r>
            <a:r>
              <a:rPr lang="en-NZ" sz="1400" i="0" dirty="0">
                <a:effectLst/>
                <a:latin typeface="system-ui"/>
              </a:rPr>
              <a:t>(NASB95)</a:t>
            </a:r>
            <a:endParaRPr lang="en-NZ" sz="1050" i="0" dirty="0">
              <a:effectLst/>
              <a:latin typeface="system-ui"/>
            </a:endParaRPr>
          </a:p>
        </p:txBody>
      </p:sp>
      <p:pic>
        <p:nvPicPr>
          <p:cNvPr id="7170" name="Picture 2" descr="Sharefaith: Church Websites, Church Graphics, Sunday School, VBS ...">
            <a:extLst>
              <a:ext uri="{FF2B5EF4-FFF2-40B4-BE49-F238E27FC236}">
                <a16:creationId xmlns:a16="http://schemas.microsoft.com/office/drawing/2014/main" id="{828BD042-5652-468A-BC06-762848A5E2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18" y="2674177"/>
            <a:ext cx="3886200" cy="265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broken chu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4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Image result for nz police 197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4" b="1"/>
          <a:stretch/>
        </p:blipFill>
        <p:spPr bwMode="auto">
          <a:xfrm>
            <a:off x="-285750" y="-371475"/>
            <a:ext cx="9429750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752" y="320041"/>
            <a:ext cx="4150476" cy="586130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5" y="172278"/>
            <a:ext cx="4469088" cy="61285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/>
              <a:t>Where are you going in such a hurry?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In 1978 a Christian sister, who was late for church told me that had been pulled over by a traffic officer for speeding.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She said to me, “When he asked me where I was going in such a hurry, I didn’t say, ‘I’m going to church,’ I said,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‘</a:t>
            </a:r>
            <a:r>
              <a:rPr lang="en-US" b="1" u="sng" dirty="0">
                <a:solidFill>
                  <a:schemeClr val="bg1"/>
                </a:solidFill>
              </a:rPr>
              <a:t>I am going to worship God.’ I believe there is a difference</a:t>
            </a:r>
            <a:r>
              <a:rPr lang="en-US" b="1" dirty="0">
                <a:solidFill>
                  <a:schemeClr val="bg1"/>
                </a:solidFill>
              </a:rPr>
              <a:t>.”  </a:t>
            </a:r>
          </a:p>
        </p:txBody>
      </p:sp>
    </p:spTree>
    <p:extLst>
      <p:ext uri="{BB962C8B-B14F-4D97-AF65-F5344CB8AC3E}">
        <p14:creationId xmlns:p14="http://schemas.microsoft.com/office/powerpoint/2010/main" val="71936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Image result for nz police 197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4" b="1"/>
          <a:stretch/>
        </p:blipFill>
        <p:spPr bwMode="auto">
          <a:xfrm>
            <a:off x="-285750" y="-371475"/>
            <a:ext cx="9429750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752" y="320041"/>
            <a:ext cx="4150476" cy="586130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5" y="172278"/>
            <a:ext cx="4469088" cy="61285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/>
              <a:t>Where are you going in such a hurry?</a:t>
            </a:r>
          </a:p>
          <a:p>
            <a:pPr marL="0" indent="0">
              <a:buNone/>
            </a:pPr>
            <a:r>
              <a:rPr lang="en-US" b="1" dirty="0"/>
              <a:t>In 1978 a Christian sister, who was late for church told me that had been pulled over by a traffic officer for speeding. </a:t>
            </a:r>
          </a:p>
          <a:p>
            <a:pPr marL="0" indent="0">
              <a:buNone/>
            </a:pPr>
            <a:r>
              <a:rPr lang="en-US" b="1" dirty="0"/>
              <a:t>She said to me, “When he asked me where I was going in such a hurry, I didn’t say, ‘I’m going to church,’ I said,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‘</a:t>
            </a:r>
            <a:r>
              <a:rPr lang="en-US" b="1" u="sng" dirty="0">
                <a:solidFill>
                  <a:schemeClr val="bg1"/>
                </a:solidFill>
              </a:rPr>
              <a:t>I am going to worship God.’ I believe there is a difference</a:t>
            </a:r>
            <a:r>
              <a:rPr lang="en-US" b="1" dirty="0">
                <a:solidFill>
                  <a:schemeClr val="bg1"/>
                </a:solidFill>
              </a:rPr>
              <a:t>.”  </a:t>
            </a:r>
          </a:p>
        </p:txBody>
      </p:sp>
    </p:spTree>
    <p:extLst>
      <p:ext uri="{BB962C8B-B14F-4D97-AF65-F5344CB8AC3E}">
        <p14:creationId xmlns:p14="http://schemas.microsoft.com/office/powerpoint/2010/main" val="248747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Image result for nz police 197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4" b="1"/>
          <a:stretch/>
        </p:blipFill>
        <p:spPr bwMode="auto">
          <a:xfrm>
            <a:off x="-285750" y="-371475"/>
            <a:ext cx="9429750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752" y="320041"/>
            <a:ext cx="4150476" cy="5861304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75" y="172278"/>
            <a:ext cx="4469088" cy="61285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/>
              <a:t>Where are you going in such a hurry?</a:t>
            </a:r>
          </a:p>
          <a:p>
            <a:pPr marL="0" indent="0">
              <a:buNone/>
            </a:pPr>
            <a:r>
              <a:rPr lang="en-US" b="1" dirty="0"/>
              <a:t>In 1978 a Christian sister, who was late for church told me that had been pulled over by a traffic officer for speeding. </a:t>
            </a:r>
          </a:p>
          <a:p>
            <a:pPr marL="0" indent="0">
              <a:buNone/>
            </a:pPr>
            <a:r>
              <a:rPr lang="en-US" b="1" dirty="0"/>
              <a:t>She said to me, “When he asked me where I was going in such a hurry, I didn’t say, ‘I’m going to church,’ I said, </a:t>
            </a:r>
          </a:p>
          <a:p>
            <a:pPr marL="0" indent="0">
              <a:buNone/>
            </a:pPr>
            <a:r>
              <a:rPr lang="en-US" b="1" dirty="0"/>
              <a:t>‘</a:t>
            </a:r>
            <a:r>
              <a:rPr lang="en-US" b="1" u="sng" dirty="0"/>
              <a:t>I am going to worship God.’ I believe there is a difference</a:t>
            </a:r>
            <a:r>
              <a:rPr lang="en-US" b="1" dirty="0"/>
              <a:t>.”  </a:t>
            </a:r>
          </a:p>
        </p:txBody>
      </p:sp>
    </p:spTree>
    <p:extLst>
      <p:ext uri="{BB962C8B-B14F-4D97-AF65-F5344CB8AC3E}">
        <p14:creationId xmlns:p14="http://schemas.microsoft.com/office/powerpoint/2010/main" val="17557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3000-3C0E-4254-895C-83778F31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 saying, “I’m going to church”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0522-60D1-4484-88D5-15747864D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NZ" sz="4000" dirty="0"/>
              <a:t>YES, If…</a:t>
            </a:r>
          </a:p>
          <a:p>
            <a:pPr marL="514350" indent="-514350">
              <a:buAutoNum type="arabicPeriod"/>
            </a:pPr>
            <a:r>
              <a:rPr lang="en-NZ" sz="4000" dirty="0"/>
              <a:t>…it means a church building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/>
              <a:t>Because ‘Church’ has nothing to do with man-made structures.</a:t>
            </a:r>
          </a:p>
          <a:p>
            <a:pPr marL="514350" indent="-514350">
              <a:buAutoNum type="arabicPeriod"/>
            </a:pPr>
            <a:r>
              <a:rPr lang="en-NZ" sz="4000" dirty="0"/>
              <a:t>…it means anything other than God’s people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/>
              <a:t>Business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/>
              <a:t>Secular charities</a:t>
            </a:r>
          </a:p>
          <a:p>
            <a:pPr marL="514350" indent="-514350">
              <a:buAutoNum type="arabicPeriod"/>
            </a:pP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5390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3000-3C0E-4254-895C-83778F31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 saying, “I’m going to church”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0522-60D1-4484-88D5-15747864D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NZ" sz="4000" dirty="0"/>
              <a:t>NO, If…</a:t>
            </a:r>
          </a:p>
          <a:p>
            <a:pPr marL="514350" indent="-514350">
              <a:buAutoNum type="arabicPeriod"/>
            </a:pPr>
            <a:r>
              <a:rPr lang="en-NZ" sz="4000" dirty="0"/>
              <a:t>‘Church’ is understood as Jesus’ followers who: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/>
              <a:t>Confess Jesus as Lord and Saviour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/>
              <a:t>Congregate together to worship</a:t>
            </a:r>
          </a:p>
          <a:p>
            <a:pPr marL="1200150" lvl="1" indent="-742950">
              <a:buFont typeface="+mj-lt"/>
              <a:buAutoNum type="alphaLcParenR"/>
            </a:pPr>
            <a:r>
              <a:rPr lang="en-NZ" sz="3600" dirty="0"/>
              <a:t>Work to meet needs to a spiritual end</a:t>
            </a:r>
          </a:p>
          <a:p>
            <a:pPr marL="457200" lvl="1" indent="0" algn="ctr">
              <a:buNone/>
            </a:pPr>
            <a:r>
              <a:rPr lang="en-NZ" sz="9600" i="1" dirty="0">
                <a:latin typeface="Brush Script MT" panose="03060802040406070304" pitchFamily="66" charset="0"/>
              </a:rPr>
              <a:t>SO…?</a:t>
            </a:r>
          </a:p>
        </p:txBody>
      </p:sp>
    </p:spTree>
    <p:extLst>
      <p:ext uri="{BB962C8B-B14F-4D97-AF65-F5344CB8AC3E}">
        <p14:creationId xmlns:p14="http://schemas.microsoft.com/office/powerpoint/2010/main" val="308389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3"/>
            <a:ext cx="4107942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00500"/>
            <a:ext cx="3800475" cy="1528763"/>
          </a:xfrm>
        </p:spPr>
        <p:txBody>
          <a:bodyPr>
            <a:normAutofit/>
          </a:bodyPr>
          <a:lstStyle/>
          <a:p>
            <a:pPr algn="l"/>
            <a:r>
              <a:rPr lang="en-NZ" sz="4000" dirty="0"/>
              <a:t>Why do you go to Church?</a:t>
            </a:r>
          </a:p>
        </p:txBody>
      </p:sp>
    </p:spTree>
    <p:extLst>
      <p:ext uri="{BB962C8B-B14F-4D97-AF65-F5344CB8AC3E}">
        <p14:creationId xmlns:p14="http://schemas.microsoft.com/office/powerpoint/2010/main" val="1152414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864</Words>
  <Application>Microsoft Office PowerPoint</Application>
  <PresentationFormat>On-screen Show (4:3)</PresentationFormat>
  <Paragraphs>70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Calibri Light</vt:lpstr>
      <vt:lpstr>Impact</vt:lpstr>
      <vt:lpstr>system-ui</vt:lpstr>
      <vt:lpstr>Office Theme</vt:lpstr>
      <vt:lpstr>PowerPoint Presentation</vt:lpstr>
      <vt:lpstr>Why do you go to Church?</vt:lpstr>
      <vt:lpstr>PowerPoint Presentation</vt:lpstr>
      <vt:lpstr>PowerPoint Presentation</vt:lpstr>
      <vt:lpstr>PowerPoint Presentation</vt:lpstr>
      <vt:lpstr>PowerPoint Presentation</vt:lpstr>
      <vt:lpstr>Is saying, “I’m going to church” a problem?</vt:lpstr>
      <vt:lpstr>Is saying, “I’m going to church” a problem?</vt:lpstr>
      <vt:lpstr>Why do you go to Church?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3</cp:revision>
  <dcterms:created xsi:type="dcterms:W3CDTF">2020-07-25T20:47:10Z</dcterms:created>
  <dcterms:modified xsi:type="dcterms:W3CDTF">2020-07-25T22:48:51Z</dcterms:modified>
</cp:coreProperties>
</file>