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18" r:id="rId3"/>
    <p:sldId id="301" r:id="rId4"/>
    <p:sldId id="302" r:id="rId5"/>
    <p:sldId id="317" r:id="rId6"/>
    <p:sldId id="303" r:id="rId7"/>
    <p:sldId id="306" r:id="rId8"/>
    <p:sldId id="307" r:id="rId9"/>
    <p:sldId id="304" r:id="rId10"/>
    <p:sldId id="308" r:id="rId11"/>
    <p:sldId id="309" r:id="rId12"/>
    <p:sldId id="311" r:id="rId13"/>
    <p:sldId id="310" r:id="rId14"/>
    <p:sldId id="312" r:id="rId15"/>
    <p:sldId id="313" r:id="rId16"/>
    <p:sldId id="314" r:id="rId17"/>
    <p:sldId id="315" r:id="rId18"/>
    <p:sldId id="31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8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9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9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4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966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22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0CAD-E47F-4EF7-AC9F-E85A21D9191B}" type="datetimeFigureOut">
              <a:rPr lang="en-NZ" smtClean="0"/>
              <a:pPr/>
              <a:t>21/08/2020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1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980728"/>
            <a:ext cx="9144000" cy="5877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“I’m Sorry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dirty="0"/>
              <a:t>” </a:t>
            </a:r>
          </a:p>
          <a:p>
            <a:pPr marL="0" indent="0">
              <a:buNone/>
            </a:pPr>
            <a:r>
              <a:rPr lang="en-US" sz="3200" dirty="0"/>
              <a:t>	</a:t>
            </a:r>
          </a:p>
          <a:p>
            <a:r>
              <a:rPr lang="en-NZ" sz="3200" dirty="0"/>
              <a:t>John Staiger</a:t>
            </a:r>
          </a:p>
          <a:p>
            <a:endParaRPr lang="en-NZ" sz="3200" dirty="0"/>
          </a:p>
          <a:p>
            <a:r>
              <a:rPr lang="en-NZ" sz="3200" dirty="0"/>
              <a:t>Morningside Church of Christ </a:t>
            </a:r>
          </a:p>
          <a:p>
            <a:endParaRPr lang="en-NZ" sz="3200" dirty="0"/>
          </a:p>
          <a:p>
            <a:r>
              <a:rPr lang="en-NZ" sz="3200" dirty="0"/>
              <a:t>Sunday 2 August 2020</a:t>
            </a:r>
          </a:p>
          <a:p>
            <a:endParaRPr lang="en-NZ" sz="3200" dirty="0"/>
          </a:p>
          <a:p>
            <a:r>
              <a:rPr lang="en-NZ" sz="3200" dirty="0"/>
              <a:t>PM Sermon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8BDB3BAD-E550-4B0F-8650-D9EF1ABFC14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7" r="22979" b="6381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4640D8-5AE7-48F3-88E8-89DDE034774C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9C749-5A98-43E4-A49F-DAB0B9D9C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38470"/>
            <a:ext cx="5155096" cy="55195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dirty="0"/>
              <a:t>Repentance is </a:t>
            </a:r>
            <a:r>
              <a:rPr lang="en-US" sz="4000" i="1" dirty="0"/>
              <a:t>a change of mind</a:t>
            </a:r>
            <a:r>
              <a:rPr lang="en-US" sz="4000" dirty="0"/>
              <a:t>.</a:t>
            </a:r>
          </a:p>
          <a:p>
            <a:r>
              <a:rPr lang="en-US" i="1" dirty="0"/>
              <a:t>meta</a:t>
            </a:r>
            <a:r>
              <a:rPr lang="en-US" dirty="0"/>
              <a:t>—change; </a:t>
            </a:r>
          </a:p>
          <a:p>
            <a:r>
              <a:rPr lang="en-US" i="1" dirty="0" err="1"/>
              <a:t>noeo</a:t>
            </a:r>
            <a:r>
              <a:rPr lang="en-US" dirty="0"/>
              <a:t> — to think</a:t>
            </a:r>
          </a:p>
          <a:p>
            <a:r>
              <a:rPr lang="en-US" dirty="0"/>
              <a:t>Not just an intellectual alteration</a:t>
            </a:r>
          </a:p>
          <a:p>
            <a:r>
              <a:rPr lang="en-US" dirty="0"/>
              <a:t>An “OK, you got me.”</a:t>
            </a:r>
          </a:p>
          <a:p>
            <a:r>
              <a:rPr lang="en-US" dirty="0"/>
              <a:t>But an acknowledgement that you have sinned against God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25905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The Prodigal Son">
            <a:extLst>
              <a:ext uri="{FF2B5EF4-FFF2-40B4-BE49-F238E27FC236}">
                <a16:creationId xmlns:a16="http://schemas.microsoft.com/office/drawing/2014/main" xmlns="" id="{C654AF0C-B9C9-4501-A67B-4F76DD251AE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1" r="11469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7702B76-D2BC-4ACC-A727-8DBEDE00AFF8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BAAFCED6-35B4-4849-AB5E-A31DA7B53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1071" y="1172710"/>
            <a:ext cx="5764696" cy="56528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/>
              <a:t>Luke 15:17-19—</a:t>
            </a:r>
            <a:r>
              <a:rPr lang="en-US" sz="3200" b="1" baseline="30000" dirty="0"/>
              <a:t>17</a:t>
            </a:r>
            <a:r>
              <a:rPr lang="en-US" sz="3200" dirty="0"/>
              <a:t>But when he came to </a:t>
            </a:r>
            <a:r>
              <a:rPr lang="en-US" sz="3200" baseline="30000" dirty="0"/>
              <a:t>[a]</a:t>
            </a:r>
            <a:r>
              <a:rPr lang="en-US" sz="3200" dirty="0"/>
              <a:t>his senses, he said, ‘How many of my father’s hired men have more than enough bread, but I am dying here with hunger! </a:t>
            </a:r>
            <a:r>
              <a:rPr lang="en-US" sz="3200" b="1" baseline="30000" dirty="0"/>
              <a:t>18</a:t>
            </a:r>
            <a:r>
              <a:rPr lang="en-US" sz="3200" dirty="0"/>
              <a:t>I will get up and go to my father, and will say to him, “Father, I have sinned against heaven, and </a:t>
            </a:r>
            <a:r>
              <a:rPr lang="en-US" sz="3200" baseline="30000" dirty="0"/>
              <a:t>[b]</a:t>
            </a:r>
            <a:r>
              <a:rPr lang="en-US" sz="3200" dirty="0"/>
              <a:t>in your sight; </a:t>
            </a:r>
            <a:r>
              <a:rPr lang="en-US" sz="3200" b="1" baseline="30000" dirty="0"/>
              <a:t>19</a:t>
            </a:r>
            <a:r>
              <a:rPr lang="en-US" sz="3200" dirty="0"/>
              <a:t>I am no longer worthy to be called your son; make me as one of your hired men.”’</a:t>
            </a:r>
            <a:r>
              <a:rPr lang="en-US" dirty="0"/>
              <a:t> </a:t>
            </a:r>
            <a:r>
              <a:rPr lang="en-US" sz="1400" dirty="0"/>
              <a:t>(NASB95) [a]Lit </a:t>
            </a:r>
            <a:r>
              <a:rPr lang="en-US" sz="1400" i="1" dirty="0"/>
              <a:t>himself</a:t>
            </a:r>
            <a:r>
              <a:rPr lang="en-US" sz="1400" dirty="0"/>
              <a:t> [b]Lit </a:t>
            </a:r>
            <a:r>
              <a:rPr lang="en-US" sz="1400" i="1" dirty="0"/>
              <a:t>before you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7591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The Prodigal Son">
            <a:extLst>
              <a:ext uri="{FF2B5EF4-FFF2-40B4-BE49-F238E27FC236}">
                <a16:creationId xmlns:a16="http://schemas.microsoft.com/office/drawing/2014/main" xmlns="" id="{C654AF0C-B9C9-4501-A67B-4F76DD251AE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1" r="11469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7702B76-D2BC-4ACC-A727-8DBEDE00AFF8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BAAFCED6-35B4-4849-AB5E-A31DA7B53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1071" y="1888701"/>
            <a:ext cx="5764696" cy="49368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4000" dirty="0"/>
              <a:t>The Prodigal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But when he came to his senses</a:t>
            </a:r>
          </a:p>
        </p:txBody>
      </p:sp>
    </p:spTree>
    <p:extLst>
      <p:ext uri="{BB962C8B-B14F-4D97-AF65-F5344CB8AC3E}">
        <p14:creationId xmlns:p14="http://schemas.microsoft.com/office/powerpoint/2010/main" val="30338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The Prodigal Son">
            <a:extLst>
              <a:ext uri="{FF2B5EF4-FFF2-40B4-BE49-F238E27FC236}">
                <a16:creationId xmlns:a16="http://schemas.microsoft.com/office/drawing/2014/main" xmlns="" id="{C654AF0C-B9C9-4501-A67B-4F76DD251AE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1" r="11469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7702B76-D2BC-4ACC-A727-8DBEDE00AFF8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BAAFCED6-35B4-4849-AB5E-A31DA7B53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1071" y="1974574"/>
            <a:ext cx="5764696" cy="48509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4000" dirty="0"/>
              <a:t>The Prodigal Son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4000" dirty="0"/>
              <a:t>Considered his options in light of his new ‘non-son’ status</a:t>
            </a:r>
          </a:p>
          <a:p>
            <a:pPr marL="0" indent="0">
              <a:buNone/>
            </a:pPr>
            <a:r>
              <a:rPr lang="en-US" sz="3600" dirty="0"/>
              <a:t>He said, ‘How many of my father’s hired men have more than enough bread, but I am dying here with hunger!</a:t>
            </a:r>
            <a:r>
              <a:rPr lang="en-US" sz="3200" dirty="0"/>
              <a:t> </a:t>
            </a:r>
            <a:r>
              <a:rPr lang="en-US" sz="1400" dirty="0"/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14120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The Prodigal Son">
            <a:extLst>
              <a:ext uri="{FF2B5EF4-FFF2-40B4-BE49-F238E27FC236}">
                <a16:creationId xmlns:a16="http://schemas.microsoft.com/office/drawing/2014/main" xmlns="" id="{C654AF0C-B9C9-4501-A67B-4F76DD251AE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1" r="11469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7702B76-D2BC-4ACC-A727-8DBEDE00AFF8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BAAFCED6-35B4-4849-AB5E-A31DA7B53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1071" y="1974574"/>
            <a:ext cx="5764696" cy="48509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/>
              <a:t>The Prodigal Son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Humility—I have sinned!</a:t>
            </a:r>
          </a:p>
          <a:p>
            <a:pPr marL="0" indent="0">
              <a:buNone/>
            </a:pPr>
            <a:r>
              <a:rPr lang="en-US" sz="3200" dirty="0"/>
              <a:t>I will get up and go to my father, and will say to him, “Father, I have sinned against heaven, and in your sight; </a:t>
            </a:r>
            <a:r>
              <a:rPr lang="en-US" sz="3200" b="1" baseline="30000" dirty="0"/>
              <a:t> </a:t>
            </a:r>
            <a:r>
              <a:rPr lang="en-US" sz="1400" dirty="0"/>
              <a:t>(NASB95)</a:t>
            </a:r>
          </a:p>
          <a:p>
            <a:pPr marL="0" indent="0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4000" dirty="0"/>
              <a:t>Against </a:t>
            </a:r>
          </a:p>
          <a:p>
            <a:pPr marL="0" indent="0" algn="ctr">
              <a:buNone/>
            </a:pPr>
            <a:r>
              <a:rPr lang="en-US" sz="4000" dirty="0"/>
              <a:t>God and Man</a:t>
            </a:r>
          </a:p>
        </p:txBody>
      </p:sp>
    </p:spTree>
    <p:extLst>
      <p:ext uri="{BB962C8B-B14F-4D97-AF65-F5344CB8AC3E}">
        <p14:creationId xmlns:p14="http://schemas.microsoft.com/office/powerpoint/2010/main" val="37151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The Prodigal Son">
            <a:extLst>
              <a:ext uri="{FF2B5EF4-FFF2-40B4-BE49-F238E27FC236}">
                <a16:creationId xmlns:a16="http://schemas.microsoft.com/office/drawing/2014/main" xmlns="" id="{C654AF0C-B9C9-4501-A67B-4F76DD251AE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1" r="11469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7702B76-D2BC-4ACC-A727-8DBEDE00AFF8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BAAFCED6-35B4-4849-AB5E-A31DA7B53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21071" y="1974574"/>
            <a:ext cx="5764696" cy="48509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/>
              <a:t>The Prodigal Son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3200" dirty="0"/>
              <a:t>Humility—I am not worthy!</a:t>
            </a:r>
          </a:p>
          <a:p>
            <a:pPr marL="0" indent="0">
              <a:buNone/>
            </a:pPr>
            <a:r>
              <a:rPr lang="en-US" sz="3200" b="1" baseline="30000" dirty="0"/>
              <a:t>19</a:t>
            </a:r>
            <a:r>
              <a:rPr lang="en-US" sz="3200" dirty="0"/>
              <a:t>I am no longer worthy to be called your son; make me as one of your hired men.”’</a:t>
            </a:r>
            <a:r>
              <a:rPr lang="en-US" dirty="0"/>
              <a:t> </a:t>
            </a:r>
            <a:r>
              <a:rPr lang="en-US" sz="1400" dirty="0"/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2057867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0" name="Picture 4" descr="JESÚS, MAESTRO DE ORACIÓN PARA SUS DISCÍPULOS | Padre Uriel ...">
            <a:extLst>
              <a:ext uri="{FF2B5EF4-FFF2-40B4-BE49-F238E27FC236}">
                <a16:creationId xmlns:a16="http://schemas.microsoft.com/office/drawing/2014/main" xmlns="" id="{FB4F1C4F-7935-4786-92BB-F20DC63F6AE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28" r="6378" b="5262"/>
          <a:stretch/>
        </p:blipFill>
        <p:spPr bwMode="auto">
          <a:xfrm>
            <a:off x="2642615" y="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548E99E5-2D9C-47F9-BC1C-3FF9CF445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07004"/>
            <a:ext cx="5764696" cy="48509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/>
              <a:t>3000 Sorrowful Souls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Peter accuses them—You killed him!</a:t>
            </a:r>
          </a:p>
          <a:p>
            <a:pPr marL="0" indent="0">
              <a:buNone/>
            </a:pPr>
            <a:r>
              <a:rPr lang="en-US" sz="3200" dirty="0"/>
              <a:t>Acts 2:36—</a:t>
            </a:r>
          </a:p>
          <a:p>
            <a:pPr marL="0" indent="0">
              <a:buNone/>
            </a:pPr>
            <a:r>
              <a:rPr lang="en-US" sz="3200" b="1" baseline="30000" dirty="0"/>
              <a:t>36</a:t>
            </a:r>
            <a:r>
              <a:rPr lang="en-US" sz="3200" dirty="0"/>
              <a:t>Therefore let all the house of Israel know for certain that God has made Him both Lord and Christ—this Jesus whom you crucified.” </a:t>
            </a:r>
            <a:r>
              <a:rPr lang="en-US" sz="1400" dirty="0"/>
              <a:t>(NASB95)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3C750E1-2D4C-4A4E-BF87-31DA3A9C92EA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</p:spTree>
    <p:extLst>
      <p:ext uri="{BB962C8B-B14F-4D97-AF65-F5344CB8AC3E}">
        <p14:creationId xmlns:p14="http://schemas.microsoft.com/office/powerpoint/2010/main" val="472371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0" name="Picture 4" descr="JESÚS, MAESTRO DE ORACIÓN PARA SUS DISCÍPULOS | Padre Uriel ...">
            <a:extLst>
              <a:ext uri="{FF2B5EF4-FFF2-40B4-BE49-F238E27FC236}">
                <a16:creationId xmlns:a16="http://schemas.microsoft.com/office/drawing/2014/main" xmlns="" id="{FB4F1C4F-7935-4786-92BB-F20DC63F6AE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28" r="6378" b="5262"/>
          <a:stretch/>
        </p:blipFill>
        <p:spPr bwMode="auto">
          <a:xfrm>
            <a:off x="2642615" y="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548E99E5-2D9C-47F9-BC1C-3FF9CF445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07004"/>
            <a:ext cx="5764696" cy="48509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/>
              <a:t>3000 Sorrowful Souls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Cut to the heart</a:t>
            </a:r>
          </a:p>
          <a:p>
            <a:pPr marL="0" indent="0">
              <a:buNone/>
            </a:pPr>
            <a:r>
              <a:rPr lang="en-US" sz="3200" dirty="0"/>
              <a:t>Acts 2:37—</a:t>
            </a:r>
          </a:p>
          <a:p>
            <a:pPr marL="0" indent="0">
              <a:buNone/>
            </a:pPr>
            <a:r>
              <a:rPr lang="en-US" sz="3200" b="1" baseline="30000" dirty="0"/>
              <a:t>37</a:t>
            </a:r>
            <a:r>
              <a:rPr lang="en-US" sz="3200" dirty="0"/>
              <a:t>Now when they heard </a:t>
            </a:r>
            <a:r>
              <a:rPr lang="en-US" sz="3200" i="1" dirty="0"/>
              <a:t>this</a:t>
            </a:r>
            <a:r>
              <a:rPr lang="en-US" sz="3200" dirty="0"/>
              <a:t>, they were pierced to the heart, and said to Peter and the rest of the apostles, “Brethren, what shall we do?” </a:t>
            </a:r>
            <a:r>
              <a:rPr lang="en-US" sz="1400" dirty="0"/>
              <a:t>(NASB95)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3C750E1-2D4C-4A4E-BF87-31DA3A9C92EA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</p:spTree>
    <p:extLst>
      <p:ext uri="{BB962C8B-B14F-4D97-AF65-F5344CB8AC3E}">
        <p14:creationId xmlns:p14="http://schemas.microsoft.com/office/powerpoint/2010/main" val="1954971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0" name="Picture 4" descr="JESÚS, MAESTRO DE ORACIÓN PARA SUS DISCÍPULOS | Padre Uriel ...">
            <a:extLst>
              <a:ext uri="{FF2B5EF4-FFF2-40B4-BE49-F238E27FC236}">
                <a16:creationId xmlns:a16="http://schemas.microsoft.com/office/drawing/2014/main" xmlns="" id="{FB4F1C4F-7935-4786-92BB-F20DC63F6AE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28" r="6378" b="5262"/>
          <a:stretch/>
        </p:blipFill>
        <p:spPr bwMode="auto">
          <a:xfrm>
            <a:off x="2642615" y="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548E99E5-2D9C-47F9-BC1C-3FF9CF445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07004"/>
            <a:ext cx="5764696" cy="48509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/>
              <a:t>3000 Sorrowful Souls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Solution offered</a:t>
            </a:r>
          </a:p>
          <a:p>
            <a:pPr marL="0" indent="0">
              <a:buNone/>
            </a:pPr>
            <a:r>
              <a:rPr lang="en-US" sz="3200" dirty="0"/>
              <a:t>Acts 2:38—</a:t>
            </a:r>
          </a:p>
          <a:p>
            <a:pPr marL="0" indent="0">
              <a:buNone/>
            </a:pPr>
            <a:r>
              <a:rPr lang="en-US" sz="3200" b="1" baseline="30000" dirty="0"/>
              <a:t>38</a:t>
            </a:r>
            <a:r>
              <a:rPr lang="en-US" sz="3200" dirty="0"/>
              <a:t>Peter </a:t>
            </a:r>
            <a:r>
              <a:rPr lang="en-US" sz="3200" i="1" dirty="0"/>
              <a:t>said</a:t>
            </a:r>
            <a:r>
              <a:rPr lang="en-US" sz="3200" dirty="0"/>
              <a:t> to them, “Repent, and each of you be baptized in the name of Jesus Christ for the forgiveness of your sins; and you will receive the gift of the Holy Spirit. </a:t>
            </a:r>
            <a:r>
              <a:rPr lang="en-US" sz="1400" dirty="0"/>
              <a:t>(NASB95)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3C750E1-2D4C-4A4E-BF87-31DA3A9C92EA}"/>
              </a:ext>
            </a:extLst>
          </p:cNvPr>
          <p:cNvSpPr/>
          <p:nvPr/>
        </p:nvSpPr>
        <p:spPr>
          <a:xfrm>
            <a:off x="264940" y="73152"/>
            <a:ext cx="3829854" cy="8069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Godly Sorrow</a:t>
            </a:r>
          </a:p>
        </p:txBody>
      </p:sp>
    </p:spTree>
    <p:extLst>
      <p:ext uri="{BB962C8B-B14F-4D97-AF65-F5344CB8AC3E}">
        <p14:creationId xmlns:p14="http://schemas.microsoft.com/office/powerpoint/2010/main" val="426290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81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57AF65-6D8F-445A-8CAF-FFB7E775D9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I’m Sorry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7357E3-9702-4530-98D1-413CE41C9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528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4640D8-5AE7-48F3-88E8-89DDE034774C}"/>
              </a:ext>
            </a:extLst>
          </p:cNvPr>
          <p:cNvSpPr/>
          <p:nvPr/>
        </p:nvSpPr>
        <p:spPr>
          <a:xfrm>
            <a:off x="278320" y="1013129"/>
            <a:ext cx="6035755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Clayton’s Apology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9C749-5A98-43E4-A49F-DAB0B9D9C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320" y="2718054"/>
            <a:ext cx="4293680" cy="41399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The apology you </a:t>
            </a:r>
            <a:r>
              <a:rPr lang="en-US" sz="4000"/>
              <a:t>make when </a:t>
            </a:r>
            <a:r>
              <a:rPr lang="en-US" sz="4000" dirty="0"/>
              <a:t>you’re not </a:t>
            </a:r>
            <a:r>
              <a:rPr lang="en-US" sz="4000"/>
              <a:t>really sorry.</a:t>
            </a:r>
            <a:endParaRPr lang="en-US" sz="1500" dirty="0"/>
          </a:p>
        </p:txBody>
      </p:sp>
      <p:pic>
        <p:nvPicPr>
          <p:cNvPr id="1028" name="Picture 4" descr="ClaytonsPrimeMinister hashtag on Twitter">
            <a:extLst>
              <a:ext uri="{FF2B5EF4-FFF2-40B4-BE49-F238E27FC236}">
                <a16:creationId xmlns:a16="http://schemas.microsoft.com/office/drawing/2014/main" xmlns="" id="{D9894CA8-F8DF-4368-85CB-3C4039F9087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232263"/>
            <a:ext cx="3886200" cy="353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0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reeBibleimages :: John the Baptist in prison :: John the Baptist ...">
            <a:extLst>
              <a:ext uri="{FF2B5EF4-FFF2-40B4-BE49-F238E27FC236}">
                <a16:creationId xmlns:a16="http://schemas.microsoft.com/office/drawing/2014/main" xmlns="" id="{3557F25A-9D0E-4B3B-B485-72E02A887CE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8" t="4614" r="23413" b="1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4640D8-5AE7-48F3-88E8-89DDE034774C}"/>
              </a:ext>
            </a:extLst>
          </p:cNvPr>
          <p:cNvSpPr/>
          <p:nvPr/>
        </p:nvSpPr>
        <p:spPr>
          <a:xfrm>
            <a:off x="278320" y="1013129"/>
            <a:ext cx="6035755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Herod’s sorrow didn’t save 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John The Baptizer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9C749-5A98-43E4-A49F-DAB0B9D9C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320" y="2718054"/>
            <a:ext cx="4293680" cy="413994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4000" dirty="0"/>
              <a:t>Mark 6:26—</a:t>
            </a:r>
            <a:r>
              <a:rPr lang="en-US" sz="4000" b="1" baseline="30000" dirty="0"/>
              <a:t>26</a:t>
            </a:r>
            <a:r>
              <a:rPr lang="en-US" sz="4000" dirty="0"/>
              <a:t>And although the king was very sorry, </a:t>
            </a:r>
            <a:r>
              <a:rPr lang="en-US" sz="4000" i="1" dirty="0"/>
              <a:t>yet</a:t>
            </a:r>
            <a:r>
              <a:rPr lang="en-US" sz="4000" dirty="0"/>
              <a:t> because of his oaths and because of </a:t>
            </a:r>
            <a:r>
              <a:rPr lang="en-US" sz="4000" baseline="30000" dirty="0"/>
              <a:t>[a]</a:t>
            </a:r>
            <a:r>
              <a:rPr lang="en-US" sz="4000" dirty="0"/>
              <a:t>his dinner guests, he was unwilling to refuse her. </a:t>
            </a:r>
            <a:r>
              <a:rPr lang="en-US" sz="1500" dirty="0"/>
              <a:t>(NASB95) [a]Lit </a:t>
            </a:r>
            <a:r>
              <a:rPr lang="en-US" sz="1500" i="1" dirty="0"/>
              <a:t>those reclining at the table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41017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Francis Magee (Yoren in Game of Thrones, S1 and S2) as &quot;Saul&quot; in ...">
            <a:extLst>
              <a:ext uri="{FF2B5EF4-FFF2-40B4-BE49-F238E27FC236}">
                <a16:creationId xmlns:a16="http://schemas.microsoft.com/office/drawing/2014/main" xmlns="" id="{1B2061CD-A528-4D77-8499-115EDD740E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4" r="9089" b="17134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4640D8-5AE7-48F3-88E8-89DDE034774C}"/>
              </a:ext>
            </a:extLst>
          </p:cNvPr>
          <p:cNvSpPr/>
          <p:nvPr/>
        </p:nvSpPr>
        <p:spPr>
          <a:xfrm>
            <a:off x="278319" y="1161288"/>
            <a:ext cx="5883941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Saul’s sorrow didn’t stop him from trying to kill David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99C749-5A98-43E4-A49F-DAB0B9D9C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780" y="2646233"/>
            <a:ext cx="5685158" cy="40181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000" dirty="0"/>
              <a:t>1 Samuel 24:16—</a:t>
            </a:r>
            <a:r>
              <a:rPr lang="en-US" sz="4000" b="1" baseline="30000" dirty="0"/>
              <a:t>16 </a:t>
            </a:r>
            <a:r>
              <a:rPr lang="en-US" sz="4000" dirty="0"/>
              <a:t>When David had finished speaking these words to Saul, Saul said, “Is this your voice, my son David?” Then Saul lifted up his voice and wept. </a:t>
            </a:r>
            <a:r>
              <a:rPr lang="en-US" sz="1500" dirty="0"/>
              <a:t>(NASB95) </a:t>
            </a:r>
          </a:p>
        </p:txBody>
      </p:sp>
    </p:spTree>
    <p:extLst>
      <p:ext uri="{BB962C8B-B14F-4D97-AF65-F5344CB8AC3E}">
        <p14:creationId xmlns:p14="http://schemas.microsoft.com/office/powerpoint/2010/main" val="280653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What Is the Will of God and How Do We Know It? | Desiring God">
            <a:extLst>
              <a:ext uri="{FF2B5EF4-FFF2-40B4-BE49-F238E27FC236}">
                <a16:creationId xmlns:a16="http://schemas.microsoft.com/office/drawing/2014/main" xmlns="" id="{0B783C6C-6298-484C-B595-CBBC064E2E1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8" r="30305" b="9091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4640D8-5AE7-48F3-88E8-89DDE034774C}"/>
              </a:ext>
            </a:extLst>
          </p:cNvPr>
          <p:cNvSpPr/>
          <p:nvPr/>
        </p:nvSpPr>
        <p:spPr>
          <a:xfrm>
            <a:off x="318610" y="34323"/>
            <a:ext cx="7317450" cy="8520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The Corinthians Commended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5897394F-02AA-4540-B828-96333193A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2005358"/>
            <a:ext cx="5883941" cy="485264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000" dirty="0"/>
              <a:t>2 Corinthians 7:10—</a:t>
            </a:r>
            <a:r>
              <a:rPr lang="en-US" sz="4000" b="1" baseline="30000" dirty="0"/>
              <a:t>10</a:t>
            </a:r>
            <a:r>
              <a:rPr lang="en-US" sz="4000" dirty="0"/>
              <a:t>For the sorrow that is according to </a:t>
            </a:r>
            <a:r>
              <a:rPr lang="en-US" sz="4000" i="1" dirty="0"/>
              <a:t>the will of</a:t>
            </a:r>
            <a:r>
              <a:rPr lang="en-US" sz="4000" dirty="0"/>
              <a:t> God produces a repentance </a:t>
            </a:r>
            <a:r>
              <a:rPr lang="en-US" sz="4000" baseline="30000" dirty="0"/>
              <a:t>[a]</a:t>
            </a:r>
            <a:r>
              <a:rPr lang="en-US" sz="4000" dirty="0"/>
              <a:t>without regret, </a:t>
            </a:r>
            <a:r>
              <a:rPr lang="en-US" sz="4000" i="1" dirty="0"/>
              <a:t>leading</a:t>
            </a:r>
            <a:r>
              <a:rPr lang="en-US" sz="4000" dirty="0"/>
              <a:t> to salvation, but the sorrow of the world produces death.</a:t>
            </a:r>
            <a:r>
              <a:rPr lang="en-US" dirty="0"/>
              <a:t> </a:t>
            </a:r>
            <a:r>
              <a:rPr lang="en-US" sz="1400" dirty="0"/>
              <a:t>(NASB95) [a]Or leading </a:t>
            </a:r>
            <a:r>
              <a:rPr lang="en-US" sz="1400" i="1" dirty="0"/>
              <a:t>to a salvation without regret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541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8D5864-FE4B-437A-9EFD-4955C8C15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BED176-781A-45FB-815E-29AD016F63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05FA3972-7415-4A7D-A44B-F7C8F077DB5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082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5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separable phrasal verb: drown out | English Help Online's Blog">
            <a:extLst>
              <a:ext uri="{FF2B5EF4-FFF2-40B4-BE49-F238E27FC236}">
                <a16:creationId xmlns:a16="http://schemas.microsoft.com/office/drawing/2014/main" xmlns="" id="{F0A69B86-F170-477B-8164-AD914A7AF1A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57" b="9089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4640D8-5AE7-48F3-88E8-89DDE034774C}"/>
              </a:ext>
            </a:extLst>
          </p:cNvPr>
          <p:cNvSpPr/>
          <p:nvPr/>
        </p:nvSpPr>
        <p:spPr>
          <a:xfrm>
            <a:off x="218313" y="249020"/>
            <a:ext cx="4565722" cy="4983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Worldly Sorrow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20CF2BC7-6469-4D90-A1A6-05A888632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78226"/>
            <a:ext cx="5512904" cy="547977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i="1" dirty="0"/>
              <a:t>If it makes me sad, it must be bad!</a:t>
            </a:r>
            <a:r>
              <a:rPr lang="en-US" sz="4000" dirty="0"/>
              <a:t> </a:t>
            </a:r>
          </a:p>
          <a:p>
            <a:r>
              <a:rPr lang="en-US" sz="4000" dirty="0"/>
              <a:t>Drown it out with…!</a:t>
            </a:r>
          </a:p>
          <a:p>
            <a:pPr lvl="1"/>
            <a:r>
              <a:rPr lang="en-US" sz="3600" dirty="0"/>
              <a:t>Work</a:t>
            </a:r>
          </a:p>
          <a:p>
            <a:pPr lvl="1"/>
            <a:r>
              <a:rPr lang="en-US" sz="3600" dirty="0"/>
              <a:t>Music</a:t>
            </a:r>
          </a:p>
          <a:p>
            <a:pPr lvl="1"/>
            <a:r>
              <a:rPr lang="en-US" sz="3600" dirty="0"/>
              <a:t>Therapists</a:t>
            </a:r>
          </a:p>
          <a:p>
            <a:pPr lvl="1"/>
            <a:r>
              <a:rPr lang="en-US" sz="3600" dirty="0"/>
              <a:t>Booze (even medication)</a:t>
            </a:r>
          </a:p>
          <a:p>
            <a:pPr lvl="1"/>
            <a:r>
              <a:rPr lang="en-US" sz="3600" dirty="0"/>
              <a:t>More indulgence</a:t>
            </a:r>
          </a:p>
        </p:txBody>
      </p:sp>
    </p:spTree>
    <p:extLst>
      <p:ext uri="{BB962C8B-B14F-4D97-AF65-F5344CB8AC3E}">
        <p14:creationId xmlns:p14="http://schemas.microsoft.com/office/powerpoint/2010/main" val="177653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253</Words>
  <Application>Microsoft Office PowerPoint</Application>
  <PresentationFormat>On-screen Show (4:3)</PresentationFormat>
  <Paragraphs>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I’m Sorry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Staiger</dc:creator>
  <cp:lastModifiedBy>geoff</cp:lastModifiedBy>
  <cp:revision>3</cp:revision>
  <dcterms:created xsi:type="dcterms:W3CDTF">2020-08-02T05:46:03Z</dcterms:created>
  <dcterms:modified xsi:type="dcterms:W3CDTF">2020-08-21T09:03:30Z</dcterms:modified>
</cp:coreProperties>
</file>