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1" r:id="rId3"/>
    <p:sldId id="299" r:id="rId4"/>
    <p:sldId id="303" r:id="rId5"/>
    <p:sldId id="304" r:id="rId6"/>
    <p:sldId id="309" r:id="rId7"/>
    <p:sldId id="310" r:id="rId8"/>
    <p:sldId id="306" r:id="rId9"/>
    <p:sldId id="307" r:id="rId10"/>
    <p:sldId id="308" r:id="rId11"/>
    <p:sldId id="312" r:id="rId12"/>
    <p:sldId id="328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2" r:id="rId22"/>
    <p:sldId id="323" r:id="rId23"/>
    <p:sldId id="324" r:id="rId24"/>
    <p:sldId id="325" r:id="rId25"/>
    <p:sldId id="326" r:id="rId26"/>
    <p:sldId id="327" r:id="rId27"/>
    <p:sldId id="32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2/08/2020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980728"/>
            <a:ext cx="9144000" cy="5877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“</a:t>
            </a:r>
            <a:r>
              <a:rPr lang="en-N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place in the plan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dirty="0"/>
              <a:t>” </a:t>
            </a:r>
          </a:p>
          <a:p>
            <a:pPr marL="0" indent="0">
              <a:buNone/>
            </a:pPr>
            <a:r>
              <a:rPr lang="en-US" sz="3200" dirty="0"/>
              <a:t>	</a:t>
            </a:r>
          </a:p>
          <a:p>
            <a:r>
              <a:rPr lang="en-NZ" sz="3200" dirty="0"/>
              <a:t>John Staiger</a:t>
            </a:r>
          </a:p>
          <a:p>
            <a:endParaRPr lang="en-NZ" sz="3200" dirty="0"/>
          </a:p>
          <a:p>
            <a:r>
              <a:rPr lang="en-NZ" sz="3200" dirty="0"/>
              <a:t>Morningside Church of Christ </a:t>
            </a:r>
          </a:p>
          <a:p>
            <a:endParaRPr lang="en-NZ" sz="3200" dirty="0"/>
          </a:p>
          <a:p>
            <a:r>
              <a:rPr lang="en-NZ" sz="3200" dirty="0"/>
              <a:t>Sunday 2 August 2020</a:t>
            </a:r>
          </a:p>
          <a:p>
            <a:endParaRPr lang="en-NZ" sz="3200" dirty="0"/>
          </a:p>
          <a:p>
            <a:r>
              <a:rPr lang="en-NZ" sz="3200" dirty="0"/>
              <a:t>AM Sermon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That is true, if…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/>
              <a:t>Jesus’ mission on earth is individually defined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542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 flight attendant has a theory about 'unhealthy' airplane food ...">
            <a:extLst>
              <a:ext uri="{FF2B5EF4-FFF2-40B4-BE49-F238E27FC236}">
                <a16:creationId xmlns:a16="http://schemas.microsoft.com/office/drawing/2014/main" id="{7A91D5B8-3D33-4FEC-B5DC-CD934BE441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r="32776" b="909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78320" y="1161288"/>
            <a:ext cx="458522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is the purpose of the Church?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95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 flight attendant has a theory about 'unhealthy' airplane food ...">
            <a:extLst>
              <a:ext uri="{FF2B5EF4-FFF2-40B4-BE49-F238E27FC236}">
                <a16:creationId xmlns:a16="http://schemas.microsoft.com/office/drawing/2014/main" id="{7A91D5B8-3D33-4FEC-B5DC-CD934BE441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r="32776" b="909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78320" y="1161288"/>
            <a:ext cx="458522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is the purpose of the Church?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It is not that we are to be served</a:t>
            </a:r>
          </a:p>
          <a:p>
            <a:pPr marL="0"/>
            <a:endParaRPr lang="en-US" sz="4000" dirty="0"/>
          </a:p>
          <a:p>
            <a:pPr marL="0"/>
            <a:r>
              <a:rPr lang="en-US" sz="4000" dirty="0">
                <a:latin typeface="Magneto" panose="04030805050802020D02" pitchFamily="82" charset="0"/>
              </a:rPr>
              <a:t>But…</a:t>
            </a:r>
            <a:endParaRPr lang="en-US" sz="15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1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 flight attendant has a theory about 'unhealthy' airplane food ...">
            <a:extLst>
              <a:ext uri="{FF2B5EF4-FFF2-40B4-BE49-F238E27FC236}">
                <a16:creationId xmlns:a16="http://schemas.microsoft.com/office/drawing/2014/main" id="{7A91D5B8-3D33-4FEC-B5DC-CD934BE441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r="32776" b="909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78320" y="1161288"/>
            <a:ext cx="458522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is the purpose of the Church?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32072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/>
            <a:r>
              <a:rPr lang="en-US" sz="4000" dirty="0">
                <a:latin typeface="Magneto" panose="04030805050802020D02" pitchFamily="82" charset="0"/>
              </a:rPr>
              <a:t>But…</a:t>
            </a:r>
            <a:endParaRPr lang="en-US" sz="1500" dirty="0">
              <a:latin typeface="Magneto" panose="04030805050802020D02" pitchFamily="82" charset="0"/>
            </a:endParaRPr>
          </a:p>
          <a:p>
            <a:pPr marL="0"/>
            <a:r>
              <a:rPr lang="en-US" sz="4000" dirty="0"/>
              <a:t>That we serve the interests of Christ</a:t>
            </a:r>
          </a:p>
          <a:p>
            <a:pPr marL="0"/>
            <a:endParaRPr lang="en-US" sz="4000" dirty="0"/>
          </a:p>
          <a:p>
            <a:pPr marL="0"/>
            <a:r>
              <a:rPr lang="en-US" sz="4000" dirty="0">
                <a:latin typeface="Magneto" panose="04030805050802020D02" pitchFamily="82" charset="0"/>
              </a:rPr>
              <a:t>Yes…</a:t>
            </a:r>
            <a:endParaRPr lang="en-US" sz="4000" dirty="0"/>
          </a:p>
          <a:p>
            <a:pPr mar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2856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 flight attendant has a theory about 'unhealthy' airplane food ...">
            <a:extLst>
              <a:ext uri="{FF2B5EF4-FFF2-40B4-BE49-F238E27FC236}">
                <a16:creationId xmlns:a16="http://schemas.microsoft.com/office/drawing/2014/main" id="{7A91D5B8-3D33-4FEC-B5DC-CD934BE441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r="32776" b="909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78320" y="1161288"/>
            <a:ext cx="458522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is the purpose of the Church?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32072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/>
            <a:r>
              <a:rPr lang="en-US" sz="4000" dirty="0">
                <a:latin typeface="Magneto" panose="04030805050802020D02" pitchFamily="82" charset="0"/>
              </a:rPr>
              <a:t>Yes…</a:t>
            </a:r>
            <a:endParaRPr lang="en-US" sz="1500" dirty="0">
              <a:latin typeface="Magneto" panose="04030805050802020D02" pitchFamily="82" charset="0"/>
            </a:endParaRPr>
          </a:p>
          <a:p>
            <a:pPr marL="0"/>
            <a:r>
              <a:rPr lang="en-US" sz="4000" dirty="0"/>
              <a:t>We serve each others’ needs</a:t>
            </a:r>
          </a:p>
          <a:p>
            <a:pPr marL="0"/>
            <a:endParaRPr lang="en-US" sz="4000" dirty="0"/>
          </a:p>
          <a:p>
            <a:pPr marL="0"/>
            <a:r>
              <a:rPr lang="en-US" sz="4000" dirty="0">
                <a:latin typeface="Magneto" panose="04030805050802020D02" pitchFamily="82" charset="0"/>
              </a:rPr>
              <a:t>But…</a:t>
            </a:r>
            <a:endParaRPr lang="en-US" sz="4000" dirty="0"/>
          </a:p>
          <a:p>
            <a:pPr mar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0028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 flight attendant has a theory about 'unhealthy' airplane food ...">
            <a:extLst>
              <a:ext uri="{FF2B5EF4-FFF2-40B4-BE49-F238E27FC236}">
                <a16:creationId xmlns:a16="http://schemas.microsoft.com/office/drawing/2014/main" id="{7A91D5B8-3D33-4FEC-B5DC-CD934BE441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" r="32776" b="909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78320" y="1161288"/>
            <a:ext cx="4585228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is the purpose of the Church?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32072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/>
            <a:r>
              <a:rPr lang="en-US" sz="4000" dirty="0">
                <a:latin typeface="Magneto" panose="04030805050802020D02" pitchFamily="82" charset="0"/>
              </a:rPr>
              <a:t>But…</a:t>
            </a:r>
            <a:endParaRPr lang="en-US" sz="1500" dirty="0">
              <a:latin typeface="Magneto" panose="04030805050802020D02" pitchFamily="82" charset="0"/>
            </a:endParaRPr>
          </a:p>
          <a:p>
            <a:pPr marL="0"/>
            <a:r>
              <a:rPr lang="en-US" sz="4000" dirty="0"/>
              <a:t>For the purpose of the growth of the body of Christ</a:t>
            </a:r>
          </a:p>
          <a:p>
            <a:pPr marL="0"/>
            <a:endParaRPr lang="en-US" sz="4000" dirty="0"/>
          </a:p>
          <a:p>
            <a:pPr marL="0"/>
            <a:r>
              <a:rPr lang="en-US" sz="4000" dirty="0">
                <a:latin typeface="Magneto" panose="04030805050802020D02" pitchFamily="82" charset="0"/>
              </a:rPr>
              <a:t>How…</a:t>
            </a:r>
            <a:endParaRPr lang="en-US" sz="4000" dirty="0"/>
          </a:p>
          <a:p>
            <a:pPr mar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0526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3"/>
            <a:ext cx="8560001" cy="41399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For the purpose of the growth of the Body of Christ—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626" y="2925104"/>
            <a:ext cx="5864640" cy="306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882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3991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1 Peter 4:10-12—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NZ" sz="4000" i="0" baseline="3000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en-NZ" sz="4000" i="0" dirty="0">
                <a:solidFill>
                  <a:srgbClr val="000000"/>
                </a:solidFill>
                <a:effectLst/>
                <a:latin typeface="system-ui"/>
              </a:rPr>
              <a:t>As each one has received 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a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special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gift, employ it in serving one another as good stewards of the manifold grace of God.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r>
              <a:rPr lang="en-US" sz="3600" dirty="0"/>
              <a:t>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181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3"/>
            <a:ext cx="8560001" cy="41399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1200150" lvl="1" indent="-742950">
              <a:buFont typeface="+mj-lt"/>
              <a:buAutoNum type="alphaLcParenR" startAt="2"/>
            </a:pPr>
            <a:r>
              <a:rPr lang="en-US" sz="4000" dirty="0"/>
              <a:t>1 Peter 4:11a—</a:t>
            </a: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Whoever speaks,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is to do so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as one who is speaking the utterances of God;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 (NASB95)</a:t>
            </a:r>
            <a:r>
              <a:rPr lang="en-US" sz="3600" dirty="0"/>
              <a:t>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677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3149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1200150" lvl="1" indent="-742950">
              <a:buFont typeface="+mj-lt"/>
              <a:buAutoNum type="alphaLcParenR" startAt="3"/>
            </a:pPr>
            <a:r>
              <a:rPr lang="en-US" sz="4000" dirty="0"/>
              <a:t>1 Peter 4:11b—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whoever serves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is to do so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as one who is serving by the strength which God supplies; so that… 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r>
              <a:rPr lang="en-US" sz="3600" dirty="0"/>
              <a:t>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51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place in the Plan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1200150" lvl="1" indent="-742950">
              <a:buFont typeface="+mj-lt"/>
              <a:buAutoNum type="alphaLcParenR" startAt="4"/>
            </a:pPr>
            <a:r>
              <a:rPr lang="en-US" sz="4000" dirty="0"/>
              <a:t>1 Peter 4:11c—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so that in all things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God may be glorified 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through Jesus Christ, 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to whom belongs the glory and dominion 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forever and ever. Amen.</a:t>
            </a:r>
            <a:r>
              <a:rPr lang="en-NZ" sz="36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r>
              <a:rPr lang="en-US" sz="1400" dirty="0"/>
              <a:t>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530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681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12:3-8—</a:t>
            </a:r>
          </a:p>
          <a:p>
            <a:pPr marL="971550" lvl="1" indent="-742950">
              <a:buFont typeface="+mj-lt"/>
              <a:buAutoNum type="alphaLcParenR"/>
            </a:pPr>
            <a:r>
              <a:rPr lang="en-NZ" sz="4000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NZ" sz="4000" i="0" dirty="0">
                <a:solidFill>
                  <a:srgbClr val="000000"/>
                </a:solidFill>
                <a:effectLst/>
                <a:latin typeface="system-ui"/>
              </a:rPr>
              <a:t>For through the grace given to me I say to everyone among you not to think more highly of himself than he ought to think; but to think so as to have sound judgment, as God has allotted to each a measure of faith.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  (NASB95)</a:t>
            </a:r>
            <a:endParaRPr lang="en-US" sz="3600" dirty="0"/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922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12:3-8—</a:t>
            </a:r>
          </a:p>
          <a:p>
            <a:pPr marL="971550" lvl="1" indent="-742950">
              <a:buFont typeface="+mj-lt"/>
              <a:buAutoNum type="alphaLcParenR" startAt="2"/>
            </a:pPr>
            <a:r>
              <a:rPr lang="en-NZ" sz="4000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NZ" sz="4000" i="0" dirty="0">
                <a:solidFill>
                  <a:srgbClr val="000000"/>
                </a:solidFill>
                <a:effectLst/>
                <a:latin typeface="system-ui"/>
              </a:rPr>
              <a:t>For just as we have many members 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in one body and all the members do not have the same function, </a:t>
            </a: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US" sz="3600" dirty="0"/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308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12:3-8—</a:t>
            </a:r>
          </a:p>
          <a:p>
            <a:pPr marL="971550" lvl="1" indent="-742950">
              <a:buFont typeface="+mj-lt"/>
              <a:buAutoNum type="alphaLcParenR" startAt="3"/>
            </a:pPr>
            <a:r>
              <a:rPr lang="en-NZ" sz="4000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000" i="0" dirty="0">
                <a:solidFill>
                  <a:srgbClr val="000000"/>
                </a:solidFill>
                <a:effectLst/>
                <a:latin typeface="system-ui"/>
              </a:rPr>
              <a:t>so we, who are many, are one body in Christ, and individ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ually members one of another. 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US" sz="3600" dirty="0"/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355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12:3-8—</a:t>
            </a:r>
          </a:p>
          <a:p>
            <a:pPr marL="971550" lvl="1" indent="-742950">
              <a:buFont typeface="+mj-lt"/>
              <a:buAutoNum type="alphaLcParenR" startAt="4"/>
            </a:pPr>
            <a:r>
              <a:rPr lang="en-NZ" sz="4000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NZ" sz="4000" i="0" dirty="0">
                <a:solidFill>
                  <a:srgbClr val="000000"/>
                </a:solidFill>
                <a:effectLst/>
                <a:latin typeface="system-ui"/>
              </a:rPr>
              <a:t>Since we have gifts that differ according to the grace given to us, </a:t>
            </a:r>
            <a:r>
              <a:rPr lang="en-NZ" sz="4000" i="1" dirty="0">
                <a:solidFill>
                  <a:srgbClr val="000000"/>
                </a:solidFill>
                <a:effectLst/>
                <a:latin typeface="system-ui"/>
              </a:rPr>
              <a:t>each of us is to exerci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se them accordingly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: </a:t>
            </a:r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362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222525" y="211816"/>
            <a:ext cx="8602864" cy="639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What part do we play?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2815" y="1247062"/>
            <a:ext cx="8560001" cy="553778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/>
            <a:r>
              <a:rPr lang="en-US" sz="4000" dirty="0"/>
              <a:t>Each has a part to play—</a:t>
            </a:r>
          </a:p>
          <a:p>
            <a:pPr marL="0"/>
            <a:endParaRPr lang="en-US" sz="4000" dirty="0"/>
          </a:p>
          <a:p>
            <a:pPr marL="514350" indent="-742950">
              <a:buFont typeface="+mj-lt"/>
              <a:buAutoNum type="arabicPeriod" startAt="2"/>
            </a:pPr>
            <a:r>
              <a:rPr lang="en-US" sz="4000" dirty="0"/>
              <a:t>Romans 12:3-8—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b="0" i="0" dirty="0">
                <a:solidFill>
                  <a:srgbClr val="000000"/>
                </a:solidFill>
                <a:effectLst/>
                <a:latin typeface="system-ui"/>
              </a:rPr>
              <a:t>if prophecy, according to the proportion of his </a:t>
            </a:r>
            <a:r>
              <a:rPr lang="en-NZ" sz="3200" b="0" i="0">
                <a:solidFill>
                  <a:srgbClr val="000000"/>
                </a:solidFill>
                <a:effectLst/>
                <a:latin typeface="system-ui"/>
              </a:rPr>
              <a:t>faith;</a:t>
            </a:r>
            <a:endParaRPr lang="en-US" sz="2800" dirty="0"/>
          </a:p>
          <a:p>
            <a:pPr marL="1543050" lvl="2" indent="-857250">
              <a:buFont typeface="+mj-lt"/>
              <a:buAutoNum type="romanLcPeriod"/>
            </a:pPr>
            <a:r>
              <a:rPr lang="en-NZ" sz="3200" i="0" baseline="30000" dirty="0">
                <a:solidFill>
                  <a:srgbClr val="000000"/>
                </a:solidFill>
                <a:effectLst/>
                <a:latin typeface="system-ui"/>
              </a:rPr>
              <a:t>7</a:t>
            </a: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if service, in his serving; 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or he who teaches, in his teaching; 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i="0" baseline="30000" dirty="0">
                <a:solidFill>
                  <a:srgbClr val="000000"/>
                </a:solidFill>
                <a:effectLst/>
                <a:latin typeface="system-ui"/>
              </a:rPr>
              <a:t>8</a:t>
            </a: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or he who exhorts, in his exhortation;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 he who gives, with liberality; 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he who leads, with diligence; </a:t>
            </a:r>
          </a:p>
          <a:p>
            <a:pPr marL="1543050" lvl="2" indent="-857250">
              <a:buFont typeface="+mj-lt"/>
              <a:buAutoNum type="romanLcPeriod"/>
            </a:pPr>
            <a:r>
              <a:rPr lang="en-NZ" sz="3200" i="0" dirty="0">
                <a:solidFill>
                  <a:srgbClr val="000000"/>
                </a:solidFill>
                <a:effectLst/>
                <a:latin typeface="system-ui"/>
              </a:rPr>
              <a:t>he who shows mercy, with cheerfulness. </a:t>
            </a:r>
            <a:r>
              <a:rPr lang="en-NZ" sz="140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US" sz="1400" dirty="0"/>
          </a:p>
        </p:txBody>
      </p:sp>
      <p:pic>
        <p:nvPicPr>
          <p:cNvPr id="11266" name="Picture 2" descr="Church is Not for Interacting with People Just Like You - Trending ...">
            <a:extLst>
              <a:ext uri="{FF2B5EF4-FFF2-40B4-BE49-F238E27FC236}">
                <a16:creationId xmlns:a16="http://schemas.microsoft.com/office/drawing/2014/main" id="{5A08C056-047C-4F14-B7CE-EF29A76BD7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636" y="295966"/>
            <a:ext cx="3008266" cy="157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93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F94F-FDEE-4C18-8627-65CB2AD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8300"/>
          </a:xfrm>
        </p:spPr>
        <p:txBody>
          <a:bodyPr/>
          <a:lstStyle/>
          <a:p>
            <a:r>
              <a:rPr lang="en-NZ" dirty="0"/>
              <a:t>Where to begin…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7941A-8285-4D02-AEA5-174006336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378226"/>
            <a:ext cx="4605959" cy="5479773"/>
          </a:xfrm>
        </p:spPr>
        <p:txBody>
          <a:bodyPr>
            <a:normAutofit fontScale="92500"/>
          </a:bodyPr>
          <a:lstStyle/>
          <a:p>
            <a:pPr algn="l"/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1 Corinthians 12:13—</a:t>
            </a:r>
          </a:p>
          <a:p>
            <a:pPr algn="l"/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For by one Spirit we were all baptized into one body, whether Jews or Greeks, whether slaves or free, and we were all made to drink of one Spirit.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  <p:pic>
        <p:nvPicPr>
          <p:cNvPr id="5" name="Picture 2" descr="Sharefaith: Church Websites, Church Graphics, Sunday School, VBS ...">
            <a:extLst>
              <a:ext uri="{FF2B5EF4-FFF2-40B4-BE49-F238E27FC236}">
                <a16:creationId xmlns:a16="http://schemas.microsoft.com/office/drawing/2014/main" id="{8533235B-BE93-49C3-BB23-3D6DF8440C6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07917"/>
            <a:ext cx="3886200" cy="265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42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A one-size-fits-all?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14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A one-size-fits-all?</a:t>
            </a:r>
          </a:p>
          <a:p>
            <a:pPr marL="0"/>
            <a:r>
              <a:rPr lang="en-US" sz="4000" dirty="0"/>
              <a:t>Some say “NO!”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23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They say, “We are all different, with different preferences.”</a:t>
            </a:r>
          </a:p>
          <a:p>
            <a:pPr marL="0"/>
            <a:endParaRPr lang="en-US" sz="4000" dirty="0"/>
          </a:p>
          <a:p>
            <a:pPr marL="0" indent="0" algn="ctr">
              <a:buNone/>
            </a:pPr>
            <a:r>
              <a:rPr lang="en-US" sz="6600" b="1" i="1" dirty="0">
                <a:latin typeface="Magneto" panose="04030805050802020D02" pitchFamily="82" charset="0"/>
              </a:rPr>
              <a:t>Thus…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62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You can take you pick 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8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You can take you pick</a:t>
            </a:r>
          </a:p>
          <a:p>
            <a:pPr marL="0"/>
            <a:endParaRPr lang="en-US" sz="4000" dirty="0"/>
          </a:p>
          <a:p>
            <a:pPr marL="0"/>
            <a:r>
              <a:rPr lang="en-US" sz="4000" dirty="0"/>
              <a:t>That is only true if… 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50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That is true, if…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We see the church as a place tailor made to meet our tastes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332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DFDDD0-C260-4648-9711-41FCA81F2479}"/>
              </a:ext>
            </a:extLst>
          </p:cNvPr>
          <p:cNvSpPr txBox="1"/>
          <p:nvPr/>
        </p:nvSpPr>
        <p:spPr>
          <a:xfrm>
            <a:off x="3724072" y="629268"/>
            <a:ext cx="4939868" cy="128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latin typeface="+mj-lt"/>
                <a:ea typeface="+mj-ea"/>
                <a:cs typeface="+mj-cs"/>
              </a:rPr>
              <a:t>Is there a church where everyone 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949D-4226-4619-9FCA-455DBE43A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700" dirty="0"/>
          </a:p>
          <a:p>
            <a:pPr marL="0"/>
            <a:r>
              <a:rPr lang="en-US" sz="4000" dirty="0"/>
              <a:t>That is true, if…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/>
              <a:t>We see the church as a place where we are there to be served.</a:t>
            </a:r>
          </a:p>
        </p:txBody>
      </p:sp>
      <p:pic>
        <p:nvPicPr>
          <p:cNvPr id="1026" name="Picture 2" descr="One Size Fits All&quot; Postcard by JCorbettcartoon | Redbubble">
            <a:extLst>
              <a:ext uri="{FF2B5EF4-FFF2-40B4-BE49-F238E27FC236}">
                <a16:creationId xmlns:a16="http://schemas.microsoft.com/office/drawing/2014/main" id="{6F6EECA4-E629-45F7-B250-E1EA5B6EA6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06"/>
          <a:stretch/>
        </p:blipFill>
        <p:spPr bwMode="auto">
          <a:xfrm>
            <a:off x="20" y="10"/>
            <a:ext cx="347667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DD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83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785</Words>
  <Application>Microsoft Office PowerPoint</Application>
  <PresentationFormat>On-screen Show (4:3)</PresentationFormat>
  <Paragraphs>123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Magneto</vt:lpstr>
      <vt:lpstr>system-ui</vt:lpstr>
      <vt:lpstr>Office Theme</vt:lpstr>
      <vt:lpstr>PowerPoint Presentation</vt:lpstr>
      <vt:lpstr>My place in the Plan.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 to begin…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12</cp:revision>
  <dcterms:created xsi:type="dcterms:W3CDTF">2020-08-01T19:06:01Z</dcterms:created>
  <dcterms:modified xsi:type="dcterms:W3CDTF">2020-08-01T21:11:32Z</dcterms:modified>
</cp:coreProperties>
</file>