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490" r:id="rId4"/>
    <p:sldId id="571" r:id="rId5"/>
    <p:sldId id="572" r:id="rId6"/>
    <p:sldId id="580" r:id="rId7"/>
    <p:sldId id="585" r:id="rId8"/>
    <p:sldId id="573" r:id="rId9"/>
    <p:sldId id="595" r:id="rId10"/>
    <p:sldId id="574" r:id="rId11"/>
    <p:sldId id="575" r:id="rId12"/>
    <p:sldId id="576" r:id="rId13"/>
    <p:sldId id="586" r:id="rId14"/>
    <p:sldId id="587" r:id="rId15"/>
    <p:sldId id="578" r:id="rId16"/>
    <p:sldId id="588" r:id="rId17"/>
    <p:sldId id="589" r:id="rId18"/>
    <p:sldId id="590" r:id="rId19"/>
    <p:sldId id="591" r:id="rId20"/>
    <p:sldId id="592" r:id="rId21"/>
    <p:sldId id="593" r:id="rId22"/>
    <p:sldId id="579" r:id="rId23"/>
    <p:sldId id="594" r:id="rId24"/>
    <p:sldId id="5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415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817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28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93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245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74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3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77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52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92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18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2AB8-F126-4465-9EFA-90AF7C9CF1B3}" type="datetimeFigureOut">
              <a:rPr lang="en-NZ" smtClean="0"/>
              <a:t>18/07/2020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0F38-70EC-412C-9CF5-26B472B660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39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atthew+22%3A15-22&amp;version=NASB#fen-NASB-23888b" TargetMode="External"/><Relationship Id="rId2" Type="http://schemas.openxmlformats.org/officeDocument/2006/relationships/hyperlink" Target="https://www.biblegateway.com/passage/?search=matthew+22%3A15-22&amp;version=NASB#fen-NASB-23888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iblegateway.com/passage/?search=matthew+22%3A15-22&amp;version=NASB#fen-NASB-23891e" TargetMode="External"/><Relationship Id="rId5" Type="http://schemas.openxmlformats.org/officeDocument/2006/relationships/hyperlink" Target="https://www.biblegateway.com/passage/?search=matthew+22%3A15-22&amp;version=NASB#fen-NASB-23890d" TargetMode="External"/><Relationship Id="rId4" Type="http://schemas.openxmlformats.org/officeDocument/2006/relationships/hyperlink" Target="https://www.biblegateway.com/passage/?search=matthew+22%3A15-22&amp;version=NASB#fen-NASB-23889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+22%3A15-22&amp;version=NASB#fen-NASB-23892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9144000" cy="58772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“Render unto Caesar! 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r>
              <a:rPr lang="en-NZ" sz="3200" dirty="0"/>
              <a:t>John Staiger</a:t>
            </a:r>
          </a:p>
          <a:p>
            <a:endParaRPr lang="en-NZ" sz="3200" dirty="0"/>
          </a:p>
          <a:p>
            <a:r>
              <a:rPr lang="en-NZ" sz="3200" dirty="0"/>
              <a:t>Morningside Church of Christ </a:t>
            </a:r>
          </a:p>
          <a:p>
            <a:endParaRPr lang="en-NZ" sz="3200" dirty="0"/>
          </a:p>
          <a:p>
            <a:r>
              <a:rPr lang="en-NZ" sz="3200" dirty="0"/>
              <a:t>Sunday 19 July 2020</a:t>
            </a:r>
          </a:p>
          <a:p>
            <a:endParaRPr lang="en-NZ" sz="3200" dirty="0"/>
          </a:p>
          <a:p>
            <a:r>
              <a:rPr lang="en-NZ" sz="3200" dirty="0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Kings and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000" b="0" i="0" dirty="0">
                <a:effectLst/>
                <a:latin typeface="system-ui"/>
              </a:rPr>
              <a:t>Matthew 22:17—</a:t>
            </a:r>
          </a:p>
          <a:p>
            <a:r>
              <a:rPr lang="en-NZ" sz="4000" b="1" baseline="30000" dirty="0">
                <a:latin typeface="system-ui"/>
              </a:rPr>
              <a:t>17</a:t>
            </a:r>
            <a:r>
              <a:rPr lang="en-NZ" sz="4000" dirty="0">
                <a:latin typeface="system-ui"/>
              </a:rPr>
              <a:t>Tell us then, what do You think? Is it lawful to give a poll-tax to Caesar, or not?”</a:t>
            </a:r>
            <a:endParaRPr lang="en-NZ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72682-2145-4487-BD87-0CEED27F1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503583"/>
            <a:ext cx="3886200" cy="56733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000" dirty="0"/>
              <a:t>If Jesus said, “Yes”:</a:t>
            </a:r>
          </a:p>
          <a:p>
            <a:endParaRPr lang="en-NZ" sz="4000" dirty="0"/>
          </a:p>
          <a:p>
            <a:r>
              <a:rPr lang="en-NZ" sz="4000" dirty="0"/>
              <a:t>A Traitor to the nation of Israel</a:t>
            </a:r>
          </a:p>
          <a:p>
            <a:endParaRPr lang="en-NZ" sz="4000" dirty="0"/>
          </a:p>
          <a:p>
            <a:r>
              <a:rPr lang="en-NZ" sz="4000" dirty="0"/>
              <a:t>“No”:</a:t>
            </a:r>
          </a:p>
          <a:p>
            <a:r>
              <a:rPr lang="en-NZ" sz="4000" dirty="0"/>
              <a:t>A Revolutionary against Caesar</a:t>
            </a:r>
          </a:p>
        </p:txBody>
      </p:sp>
    </p:spTree>
    <p:extLst>
      <p:ext uri="{BB962C8B-B14F-4D97-AF65-F5344CB8AC3E}">
        <p14:creationId xmlns:p14="http://schemas.microsoft.com/office/powerpoint/2010/main" val="29534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Motives shine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8" y="1825624"/>
            <a:ext cx="3886201" cy="503237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sz="4000" b="0" i="0" dirty="0">
                <a:effectLst/>
                <a:latin typeface="system-ui"/>
              </a:rPr>
              <a:t>Matthew 22:18—</a:t>
            </a:r>
          </a:p>
          <a:p>
            <a:r>
              <a:rPr lang="en-NZ" sz="4000" b="1" i="0" baseline="30000" dirty="0">
                <a:effectLst/>
                <a:latin typeface="system-ui"/>
              </a:rPr>
              <a:t>18</a:t>
            </a:r>
            <a:r>
              <a:rPr lang="en-NZ" sz="4000" b="0" i="0" dirty="0">
                <a:effectLst/>
                <a:latin typeface="system-ui"/>
              </a:rPr>
              <a:t>But Jesus perceived their malice, and said, “Why are you testing Me, you hypocrites?</a:t>
            </a:r>
            <a:endParaRPr lang="en-NZ" sz="4000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72682-2145-4487-BD87-0CEED27F1D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sz="4000" dirty="0">
                <a:solidFill>
                  <a:schemeClr val="bg1"/>
                </a:solidFill>
              </a:rPr>
              <a:t>Motive:</a:t>
            </a: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27:18—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18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For he [Pilate] knew that because of </a:t>
            </a:r>
            <a:r>
              <a:rPr lang="en-NZ" sz="4000" b="1" i="0" u="sng" dirty="0">
                <a:solidFill>
                  <a:schemeClr val="bg1"/>
                </a:solidFill>
                <a:effectLst/>
                <a:latin typeface="system-ui"/>
              </a:rPr>
              <a:t>envy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 they had handed Him over.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  <a:p>
            <a:pPr algn="l"/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75877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71500"/>
            <a:ext cx="3644348" cy="5605463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22:19—</a:t>
            </a:r>
          </a:p>
          <a:p>
            <a:r>
              <a:rPr lang="en-NZ" sz="4000" b="1" baseline="30000" dirty="0">
                <a:solidFill>
                  <a:schemeClr val="bg1"/>
                </a:solidFill>
                <a:latin typeface="system-ui"/>
              </a:rPr>
              <a:t>19</a:t>
            </a:r>
            <a:r>
              <a:rPr lang="en-NZ" sz="4000" dirty="0">
                <a:solidFill>
                  <a:schemeClr val="bg1"/>
                </a:solidFill>
                <a:latin typeface="system-ui"/>
              </a:rPr>
              <a:t>Show Me the coin </a:t>
            </a:r>
            <a:r>
              <a:rPr lang="en-NZ" sz="4000" i="1" dirty="0">
                <a:solidFill>
                  <a:schemeClr val="bg1"/>
                </a:solidFill>
                <a:latin typeface="system-ui"/>
              </a:rPr>
              <a:t>used</a:t>
            </a:r>
            <a:r>
              <a:rPr lang="en-NZ" sz="4000" dirty="0">
                <a:solidFill>
                  <a:schemeClr val="bg1"/>
                </a:solidFill>
                <a:latin typeface="system-ui"/>
              </a:rPr>
              <a:t> for the poll-tax.” And they brought Him a denarius. </a:t>
            </a: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ender unto Caesar | Catholic in Yanchep">
            <a:extLst>
              <a:ext uri="{FF2B5EF4-FFF2-40B4-BE49-F238E27FC236}">
                <a16:creationId xmlns:a16="http://schemas.microsoft.com/office/drawing/2014/main" id="{7F233265-31C0-448F-8CB5-69EEFD3AB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14599"/>
          <a:stretch/>
        </p:blipFill>
        <p:spPr bwMode="auto">
          <a:xfrm>
            <a:off x="3644348" y="0"/>
            <a:ext cx="549965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DD6CB0-7D4A-4A91-BF73-CA8FE96742AF}"/>
              </a:ext>
            </a:extLst>
          </p:cNvPr>
          <p:cNvSpPr txBox="1">
            <a:spLocks/>
          </p:cNvSpPr>
          <p:nvPr/>
        </p:nvSpPr>
        <p:spPr>
          <a:xfrm>
            <a:off x="4886325" y="500062"/>
            <a:ext cx="3015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Man’s Currency</a:t>
            </a:r>
          </a:p>
        </p:txBody>
      </p:sp>
    </p:spTree>
    <p:extLst>
      <p:ext uri="{BB962C8B-B14F-4D97-AF65-F5344CB8AC3E}">
        <p14:creationId xmlns:p14="http://schemas.microsoft.com/office/powerpoint/2010/main" val="109273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71500"/>
            <a:ext cx="3644348" cy="5605463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22:20—</a:t>
            </a:r>
          </a:p>
          <a:p>
            <a:r>
              <a:rPr lang="en-NZ" sz="4000" b="1" baseline="30000" dirty="0">
                <a:solidFill>
                  <a:schemeClr val="bg1"/>
                </a:solidFill>
                <a:latin typeface="system-ui"/>
              </a:rPr>
              <a:t>20</a:t>
            </a:r>
            <a:r>
              <a:rPr lang="en-NZ" sz="4000" dirty="0">
                <a:solidFill>
                  <a:schemeClr val="bg1"/>
                </a:solidFill>
                <a:latin typeface="system-ui"/>
              </a:rPr>
              <a:t>And He *said to them, “Whose likeness and inscription is this?”</a:t>
            </a:r>
            <a:endParaRPr lang="en-NZ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ender unto Caesar | Catholic in Yanchep">
            <a:extLst>
              <a:ext uri="{FF2B5EF4-FFF2-40B4-BE49-F238E27FC236}">
                <a16:creationId xmlns:a16="http://schemas.microsoft.com/office/drawing/2014/main" id="{7F233265-31C0-448F-8CB5-69EEFD3AB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14599"/>
          <a:stretch/>
        </p:blipFill>
        <p:spPr bwMode="auto">
          <a:xfrm>
            <a:off x="3644348" y="0"/>
            <a:ext cx="549965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DD6CB0-7D4A-4A91-BF73-CA8FE96742AF}"/>
              </a:ext>
            </a:extLst>
          </p:cNvPr>
          <p:cNvSpPr txBox="1">
            <a:spLocks/>
          </p:cNvSpPr>
          <p:nvPr/>
        </p:nvSpPr>
        <p:spPr>
          <a:xfrm>
            <a:off x="4886325" y="500062"/>
            <a:ext cx="3015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Man’s Currency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28FACC1-02C3-4199-A049-71205D0B60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48" y="4089842"/>
            <a:ext cx="5499652" cy="27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4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571500"/>
            <a:ext cx="3644348" cy="5605463"/>
          </a:xfrm>
        </p:spPr>
        <p:txBody>
          <a:bodyPr>
            <a:normAutofit/>
          </a:bodyPr>
          <a:lstStyle/>
          <a:p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22:21a—</a:t>
            </a:r>
            <a:r>
              <a:rPr lang="en-NZ" sz="4000" b="1" baseline="30000" dirty="0">
                <a:solidFill>
                  <a:schemeClr val="bg1"/>
                </a:solidFill>
                <a:latin typeface="system-ui"/>
              </a:rPr>
              <a:t>21</a:t>
            </a:r>
            <a:r>
              <a:rPr lang="en-NZ" sz="4000" dirty="0">
                <a:solidFill>
                  <a:schemeClr val="bg1"/>
                </a:solidFill>
                <a:latin typeface="system-ui"/>
              </a:rPr>
              <a:t>They *said to Him, “Caesar’s.”</a:t>
            </a:r>
            <a:endParaRPr lang="en-NZ" sz="4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ender unto Caesar | Catholic in Yanchep">
            <a:extLst>
              <a:ext uri="{FF2B5EF4-FFF2-40B4-BE49-F238E27FC236}">
                <a16:creationId xmlns:a16="http://schemas.microsoft.com/office/drawing/2014/main" id="{7F233265-31C0-448F-8CB5-69EEFD3AB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r="14599"/>
          <a:stretch/>
        </p:blipFill>
        <p:spPr bwMode="auto">
          <a:xfrm>
            <a:off x="3644348" y="0"/>
            <a:ext cx="549965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DD6CB0-7D4A-4A91-BF73-CA8FE96742AF}"/>
              </a:ext>
            </a:extLst>
          </p:cNvPr>
          <p:cNvSpPr txBox="1">
            <a:spLocks/>
          </p:cNvSpPr>
          <p:nvPr/>
        </p:nvSpPr>
        <p:spPr>
          <a:xfrm>
            <a:off x="4886325" y="500062"/>
            <a:ext cx="3015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Man’s Currency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28FACC1-02C3-4199-A049-71205D0B60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48" y="4089842"/>
            <a:ext cx="5499652" cy="27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0"/>
            <a:ext cx="4571999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b="0" i="0" dirty="0">
                <a:effectLst/>
                <a:latin typeface="system-ui"/>
              </a:rPr>
              <a:t>Matthew 22:21—</a:t>
            </a:r>
            <a:r>
              <a:rPr lang="en-NZ" sz="4000" b="1" baseline="30000" dirty="0">
                <a:latin typeface="system-ui"/>
              </a:rPr>
              <a:t>21</a:t>
            </a:r>
            <a:r>
              <a:rPr lang="en-NZ" sz="4000" dirty="0">
                <a:latin typeface="system-ui"/>
              </a:rPr>
              <a:t>…Then He *said to them, “Then render to Caesar the things that are Caesar’s; and to God the things that are God’s.”</a:t>
            </a:r>
            <a:endParaRPr lang="en-NZ" sz="4000" dirty="0"/>
          </a:p>
        </p:txBody>
      </p:sp>
      <p:pic>
        <p:nvPicPr>
          <p:cNvPr id="13316" name="Picture 4" descr="Augustus - Wikipedia">
            <a:extLst>
              <a:ext uri="{FF2B5EF4-FFF2-40B4-BE49-F238E27FC236}">
                <a16:creationId xmlns:a16="http://schemas.microsoft.com/office/drawing/2014/main" id="{213BCC09-5A98-48F7-8510-F969FFD480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"/>
            <a:ext cx="457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3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b="0" i="0" dirty="0">
                <a:effectLst/>
                <a:latin typeface="system-ui"/>
              </a:rPr>
              <a:t>Matthew 22:21—</a:t>
            </a:r>
            <a:r>
              <a:rPr lang="en-NZ" sz="4000" b="1" baseline="30000" dirty="0">
                <a:latin typeface="system-ui"/>
              </a:rPr>
              <a:t>21</a:t>
            </a:r>
            <a:r>
              <a:rPr lang="en-NZ" sz="4000" dirty="0">
                <a:latin typeface="system-ui"/>
              </a:rPr>
              <a:t>…Then He *said to them, “Then render to Caesar the things that are Caesar’s; and to God the things that are God’s.”</a:t>
            </a:r>
            <a:endParaRPr lang="en-NZ" sz="4000" dirty="0"/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93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dirty="0">
                <a:latin typeface="system-ui"/>
              </a:rPr>
              <a:t>Nothing has changed in 200 years</a:t>
            </a:r>
          </a:p>
          <a:p>
            <a:r>
              <a:rPr lang="en-NZ" sz="4000" dirty="0">
                <a:latin typeface="system-ui"/>
              </a:rPr>
              <a:t>The Point: </a:t>
            </a:r>
          </a:p>
          <a:p>
            <a:pPr marL="0" indent="0">
              <a:buNone/>
            </a:pPr>
            <a:r>
              <a:rPr lang="en-NZ" sz="4000" b="0" i="0" dirty="0">
                <a:effectLst/>
                <a:latin typeface="system-ui"/>
              </a:rPr>
              <a:t>1. It was never about tax </a:t>
            </a:r>
            <a:r>
              <a:rPr lang="en-NZ" sz="4000" dirty="0">
                <a:latin typeface="system-ui"/>
              </a:rPr>
              <a:t>issues between </a:t>
            </a:r>
            <a:r>
              <a:rPr lang="en-NZ" sz="4000" b="0" i="0" dirty="0">
                <a:effectLst/>
                <a:latin typeface="system-ui"/>
              </a:rPr>
              <a:t>church and government</a:t>
            </a:r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8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dirty="0">
                <a:latin typeface="system-ui"/>
              </a:rPr>
              <a:t>Nothing has changed in 200 years</a:t>
            </a:r>
          </a:p>
          <a:p>
            <a:r>
              <a:rPr lang="en-NZ" sz="4000" dirty="0">
                <a:latin typeface="system-ui"/>
              </a:rPr>
              <a:t>The Point: </a:t>
            </a:r>
          </a:p>
          <a:p>
            <a:pPr marL="0" indent="0">
              <a:buNone/>
            </a:pPr>
            <a:r>
              <a:rPr lang="en-NZ" sz="4000" dirty="0">
                <a:latin typeface="system-ui"/>
              </a:rPr>
              <a:t>2. It is about your choice:</a:t>
            </a:r>
          </a:p>
          <a:p>
            <a:pPr marL="0" indent="0" algn="ctr">
              <a:buNone/>
            </a:pPr>
            <a:endParaRPr lang="en-NZ" sz="4000" b="0" i="0" dirty="0">
              <a:effectLst/>
              <a:latin typeface="system-ui"/>
            </a:endParaRPr>
          </a:p>
          <a:p>
            <a:pPr marL="0" indent="0" algn="ctr">
              <a:buNone/>
            </a:pPr>
            <a:r>
              <a:rPr lang="en-NZ" sz="4000" b="0" i="0" dirty="0">
                <a:effectLst/>
                <a:latin typeface="system-ui"/>
              </a:rPr>
              <a:t>God or Money</a:t>
            </a:r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0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dirty="0">
                <a:latin typeface="system-ui"/>
              </a:rPr>
              <a:t>Nothing has changed in 200 years</a:t>
            </a:r>
          </a:p>
          <a:p>
            <a:r>
              <a:rPr lang="en-NZ" sz="4000" dirty="0">
                <a:latin typeface="system-ui"/>
              </a:rPr>
              <a:t>The Point: </a:t>
            </a:r>
          </a:p>
          <a:p>
            <a:pPr marL="0" indent="0">
              <a:buNone/>
            </a:pPr>
            <a:r>
              <a:rPr lang="en-NZ" sz="4000" dirty="0">
                <a:latin typeface="system-ui"/>
              </a:rPr>
              <a:t>3. God says:</a:t>
            </a:r>
          </a:p>
          <a:p>
            <a:pPr marL="0" indent="0">
              <a:buNone/>
            </a:pPr>
            <a:r>
              <a:rPr lang="en-NZ" sz="4000" b="0" i="0" dirty="0">
                <a:effectLst/>
                <a:latin typeface="system-ui"/>
              </a:rPr>
              <a:t>“Pay your Taxes” (Rom.13:7)</a:t>
            </a:r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7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31A0F-4190-40D7-A485-CA6EA441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2" y="742951"/>
            <a:ext cx="2607469" cy="496252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ea typeface="+mj-ea"/>
                <a:cs typeface="+mj-cs"/>
              </a:rPr>
              <a:t>Render unto Caesar!</a:t>
            </a:r>
            <a:br>
              <a:rPr lang="en-US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900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900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NZ" sz="4800" i="0" dirty="0">
                <a:solidFill>
                  <a:schemeClr val="bg1"/>
                </a:solidFill>
                <a:effectLst/>
              </a:rPr>
              <a:t>Matthew 22:15-22</a:t>
            </a:r>
            <a:r>
              <a:rPr lang="en-US" sz="4800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</a:p>
        </p:txBody>
      </p:sp>
      <p:pic>
        <p:nvPicPr>
          <p:cNvPr id="2052" name="Picture 4" descr="Giving What Belong's to God: Bible Lesson from Matthew 22:15-22">
            <a:extLst>
              <a:ext uri="{FF2B5EF4-FFF2-40B4-BE49-F238E27FC236}">
                <a16:creationId xmlns:a16="http://schemas.microsoft.com/office/drawing/2014/main" id="{02B3F4E6-D0CD-4E36-AE0B-960BA0CF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852" y="964548"/>
            <a:ext cx="5473148" cy="47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6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dirty="0">
                <a:latin typeface="system-ui"/>
              </a:rPr>
              <a:t>Nothing has changed in 200 years</a:t>
            </a:r>
          </a:p>
          <a:p>
            <a:r>
              <a:rPr lang="en-NZ" sz="4000" dirty="0">
                <a:latin typeface="system-ui"/>
              </a:rPr>
              <a:t>The Point: </a:t>
            </a:r>
          </a:p>
          <a:p>
            <a:pPr marL="0" indent="0">
              <a:buNone/>
            </a:pPr>
            <a:r>
              <a:rPr lang="en-NZ" sz="4000" dirty="0">
                <a:latin typeface="system-ui"/>
              </a:rPr>
              <a:t>4. The Inland Revenue Dept. says:</a:t>
            </a:r>
          </a:p>
          <a:p>
            <a:pPr marL="0" indent="0">
              <a:buNone/>
            </a:pPr>
            <a:r>
              <a:rPr lang="en-NZ" sz="4000" b="0" i="0" dirty="0">
                <a:effectLst/>
                <a:latin typeface="system-ui"/>
              </a:rPr>
              <a:t>“Pay your Taxes”</a:t>
            </a:r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9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51485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en-NZ" sz="4000" b="0" i="0" dirty="0">
              <a:effectLst/>
              <a:latin typeface="system-ui"/>
            </a:endParaRPr>
          </a:p>
          <a:p>
            <a:r>
              <a:rPr lang="en-NZ" sz="4000" dirty="0">
                <a:latin typeface="system-ui"/>
              </a:rPr>
              <a:t>Nothing has changed in 200 years</a:t>
            </a:r>
          </a:p>
          <a:p>
            <a:r>
              <a:rPr lang="en-NZ" sz="4000" dirty="0">
                <a:latin typeface="system-ui"/>
              </a:rPr>
              <a:t>The Point: </a:t>
            </a:r>
          </a:p>
          <a:p>
            <a:pPr marL="0" indent="0">
              <a:buNone/>
            </a:pPr>
            <a:r>
              <a:rPr lang="en-NZ" sz="4000" dirty="0">
                <a:latin typeface="system-ui"/>
              </a:rPr>
              <a:t>5. God says:</a:t>
            </a:r>
          </a:p>
          <a:p>
            <a:pPr marL="0" indent="0">
              <a:buNone/>
            </a:pPr>
            <a:r>
              <a:rPr lang="en-NZ" sz="4000" dirty="0">
                <a:latin typeface="system-ui"/>
              </a:rPr>
              <a:t>“The authorities that exist have been established by God” (Rom.13:1).</a:t>
            </a:r>
          </a:p>
        </p:txBody>
      </p:sp>
      <p:pic>
        <p:nvPicPr>
          <p:cNvPr id="13314" name="Picture 2" descr="Pin on bible/Inspirational">
            <a:extLst>
              <a:ext uri="{FF2B5EF4-FFF2-40B4-BE49-F238E27FC236}">
                <a16:creationId xmlns:a16="http://schemas.microsoft.com/office/drawing/2014/main" id="{28E00A6F-F779-452D-A6E2-C9ADDF2615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12" y="198145"/>
            <a:ext cx="4657088" cy="646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7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0"/>
            <a:ext cx="4240696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endParaRPr lang="en-US" sz="4000" b="0" i="0" dirty="0">
              <a:effectLst/>
            </a:endParaRPr>
          </a:p>
          <a:p>
            <a:r>
              <a:rPr lang="en-US" sz="4000" b="0" i="0" dirty="0">
                <a:effectLst/>
              </a:rPr>
              <a:t>Matthew 22:22—</a:t>
            </a:r>
          </a:p>
          <a:p>
            <a:r>
              <a:rPr lang="en-US" sz="4000" b="0" i="0" dirty="0">
                <a:effectLst/>
              </a:rPr>
              <a:t> </a:t>
            </a:r>
            <a:r>
              <a:rPr lang="en-US" sz="4000" b="1" i="0" baseline="30000" dirty="0">
                <a:effectLst/>
              </a:rPr>
              <a:t>22</a:t>
            </a:r>
            <a:r>
              <a:rPr lang="en-US" sz="4000" b="0" i="0" dirty="0">
                <a:effectLst/>
              </a:rPr>
              <a:t>And hearing </a:t>
            </a:r>
            <a:r>
              <a:rPr lang="en-US" sz="4000" b="0" i="1" dirty="0">
                <a:effectLst/>
              </a:rPr>
              <a:t>this</a:t>
            </a:r>
            <a:r>
              <a:rPr lang="en-US" sz="4000" b="0" i="0" dirty="0">
                <a:effectLst/>
              </a:rPr>
              <a:t>, they were amazed, and leaving Him, they went away. </a:t>
            </a:r>
            <a:r>
              <a:rPr lang="en-US" sz="1600" b="0" i="0" dirty="0">
                <a:effectLst/>
              </a:rPr>
              <a:t>(NASB95)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2290" name="Picture 2" descr="Render unto Caesar and unto God - YouTube">
            <a:extLst>
              <a:ext uri="{FF2B5EF4-FFF2-40B4-BE49-F238E27FC236}">
                <a16:creationId xmlns:a16="http://schemas.microsoft.com/office/drawing/2014/main" id="{B3485BE5-8132-4C4E-869B-FA5DA899F6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29144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5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3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0"/>
            <a:ext cx="4240696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endParaRPr lang="en-US" sz="4000" b="0" i="0" dirty="0">
              <a:effectLst/>
            </a:endParaRPr>
          </a:p>
          <a:p>
            <a:r>
              <a:rPr lang="en-US" sz="4000" b="0" i="0" dirty="0">
                <a:effectLst/>
              </a:rPr>
              <a:t>Matthew 22:22—</a:t>
            </a:r>
          </a:p>
          <a:p>
            <a:r>
              <a:rPr lang="en-US" sz="4000" b="0" i="0" dirty="0">
                <a:effectLst/>
              </a:rPr>
              <a:t> </a:t>
            </a:r>
            <a:r>
              <a:rPr lang="en-US" sz="4000" b="1" i="0" baseline="30000" dirty="0">
                <a:effectLst/>
              </a:rPr>
              <a:t>22</a:t>
            </a:r>
            <a:r>
              <a:rPr lang="en-US" sz="4000" b="0" i="0" dirty="0">
                <a:effectLst/>
              </a:rPr>
              <a:t>And hearing </a:t>
            </a:r>
            <a:r>
              <a:rPr lang="en-US" sz="4000" b="0" i="1" dirty="0">
                <a:effectLst/>
              </a:rPr>
              <a:t>this</a:t>
            </a:r>
            <a:r>
              <a:rPr lang="en-US" sz="4000" b="0" i="0" dirty="0">
                <a:effectLst/>
              </a:rPr>
              <a:t>, they were amazed, and leaving Him, they went away. </a:t>
            </a:r>
            <a:r>
              <a:rPr lang="en-US" sz="1600" b="0" i="0" dirty="0">
                <a:effectLst/>
              </a:rPr>
              <a:t>(NASB95)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2290" name="Picture 2" descr="Render unto Caesar and unto God - YouTube">
            <a:extLst>
              <a:ext uri="{FF2B5EF4-FFF2-40B4-BE49-F238E27FC236}">
                <a16:creationId xmlns:a16="http://schemas.microsoft.com/office/drawing/2014/main" id="{B3485BE5-8132-4C4E-869B-FA5DA899F6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29144"/>
          <a:stretch/>
        </p:blipFill>
        <p:spPr bwMode="auto"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A9F044-8212-4105-95A9-A3DFC3AD96E7}"/>
              </a:ext>
            </a:extLst>
          </p:cNvPr>
          <p:cNvSpPr txBox="1"/>
          <p:nvPr/>
        </p:nvSpPr>
        <p:spPr>
          <a:xfrm>
            <a:off x="257462" y="5486023"/>
            <a:ext cx="34666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So should we!</a:t>
            </a:r>
          </a:p>
        </p:txBody>
      </p:sp>
    </p:spTree>
    <p:extLst>
      <p:ext uri="{BB962C8B-B14F-4D97-AF65-F5344CB8AC3E}">
        <p14:creationId xmlns:p14="http://schemas.microsoft.com/office/powerpoint/2010/main" val="418131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6D14A5-89B0-47DE-9D38-2466D84B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30" y="196791"/>
            <a:ext cx="8573351" cy="614735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NZ" sz="3200" b="0" i="0" dirty="0">
                <a:solidFill>
                  <a:schemeClr val="bg1"/>
                </a:solidFill>
                <a:effectLst/>
                <a:latin typeface="Helvetica Neue"/>
              </a:rPr>
              <a:t>Acts 8:36—</a:t>
            </a:r>
            <a:r>
              <a:rPr lang="en-NZ" sz="32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36 </a:t>
            </a:r>
            <a:r>
              <a:rPr lang="en-NZ" sz="3200" b="0" i="0" dirty="0">
                <a:solidFill>
                  <a:schemeClr val="bg1"/>
                </a:solidFill>
                <a:effectLst/>
                <a:latin typeface="Helvetica Neue"/>
              </a:rPr>
              <a:t>As they went along the road they came to some water; and the eunuch *said, “Look! Water! What prevents me from being baptized?”</a:t>
            </a:r>
            <a:r>
              <a:rPr lang="en-NZ" sz="2400" b="0" i="0" dirty="0">
                <a:solidFill>
                  <a:schemeClr val="bg1"/>
                </a:solidFill>
                <a:effectLst/>
                <a:latin typeface="Helvetica Neue"/>
              </a:rPr>
              <a:t> </a:t>
            </a:r>
            <a:r>
              <a:rPr lang="en-NZ" sz="800" b="0" i="0" dirty="0">
                <a:solidFill>
                  <a:schemeClr val="bg1"/>
                </a:solidFill>
                <a:effectLst/>
                <a:latin typeface="Helvetica Neue"/>
              </a:rPr>
              <a:t>(NASB95)</a:t>
            </a:r>
          </a:p>
        </p:txBody>
      </p:sp>
      <p:pic>
        <p:nvPicPr>
          <p:cNvPr id="14338" name="Picture 2" descr="Church History: When Did Churches Stop Baptizing by Immersion ...">
            <a:extLst>
              <a:ext uri="{FF2B5EF4-FFF2-40B4-BE49-F238E27FC236}">
                <a16:creationId xmlns:a16="http://schemas.microsoft.com/office/drawing/2014/main" id="{40A1CDF2-B7F7-412B-8AA6-C17BB3791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 bwMode="auto">
          <a:xfrm>
            <a:off x="892026" y="2238734"/>
            <a:ext cx="6758609" cy="41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9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4564-9BDA-43AC-9F79-50CFAF3B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65" y="0"/>
            <a:ext cx="9051235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endParaRPr lang="en-NZ" sz="40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>
              <a:lnSpc>
                <a:spcPct val="80000"/>
              </a:lnSpc>
            </a:pP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22:15-22—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15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Then the Pharisees went and 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plotted together how they might trap Him 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in what He said.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16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And they *sent their disciples to Him, along with the Herodians, saying, “Teacher, we know that You are truthful and teach the way of God in truth, and 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4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defer to no one; for You are not partial to any.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17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Tell us then, what do You think? Is it 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5" tooltip="See footnote 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lawful to give a poll-tax to Caesar, or not?”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18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But Jesus perceived their 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6" tooltip="See footnote 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malice, and said, “Why are you testing Me, you hypocrites? </a:t>
            </a:r>
          </a:p>
        </p:txBody>
      </p:sp>
    </p:spTree>
    <p:extLst>
      <p:ext uri="{BB962C8B-B14F-4D97-AF65-F5344CB8AC3E}">
        <p14:creationId xmlns:p14="http://schemas.microsoft.com/office/powerpoint/2010/main" val="397430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34564-9BDA-43AC-9F79-50CFAF3B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65" y="0"/>
            <a:ext cx="9051235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/>
            <a:endParaRPr lang="en-NZ" sz="3500" b="0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Matthew 22:15-22—</a:t>
            </a:r>
          </a:p>
          <a:p>
            <a:pPr algn="l"/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19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Show Me the coin 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used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 for the poll-tax.” And they brought Him a 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[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  <a:hlinkClick r:id="rId2" tooltip="See footnote 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NZ" sz="4000" b="0" i="0" baseline="30000" dirty="0">
                <a:solidFill>
                  <a:schemeClr val="bg1"/>
                </a:solidFill>
                <a:effectLst/>
                <a:latin typeface="system-ui"/>
              </a:rPr>
              <a:t>]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denarius.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20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And He *said to them, “Whose likeness and inscription is this?”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21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They *said to Him, “Caesar’s.” Then He *said to them, “Then render to Caesar the things that are Caesar’s; and to God the things that are God’s.” </a:t>
            </a:r>
            <a:r>
              <a:rPr lang="en-NZ" sz="4000" b="1" i="0" baseline="30000" dirty="0">
                <a:solidFill>
                  <a:schemeClr val="bg1"/>
                </a:solidFill>
                <a:effectLst/>
                <a:latin typeface="system-ui"/>
              </a:rPr>
              <a:t>22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And hearing </a:t>
            </a:r>
            <a:r>
              <a:rPr lang="en-NZ" sz="4000" b="0" i="1" dirty="0">
                <a:solidFill>
                  <a:schemeClr val="bg1"/>
                </a:solidFill>
                <a:effectLst/>
                <a:latin typeface="system-ui"/>
              </a:rPr>
              <a:t>this</a:t>
            </a:r>
            <a:r>
              <a:rPr lang="en-NZ" sz="4000" b="0" i="0" dirty="0">
                <a:solidFill>
                  <a:schemeClr val="bg1"/>
                </a:solidFill>
                <a:effectLst/>
                <a:latin typeface="system-ui"/>
              </a:rPr>
              <a:t>, they were amazed, and leaving Him, they went away.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(NASB95) [a]Lit </a:t>
            </a:r>
            <a:r>
              <a:rPr lang="en-NZ" sz="1500" b="0" i="1" dirty="0">
                <a:solidFill>
                  <a:schemeClr val="bg1"/>
                </a:solidFill>
                <a:effectLst/>
                <a:latin typeface="system-ui"/>
              </a:rPr>
              <a:t>took counsel</a:t>
            </a:r>
            <a:r>
              <a:rPr lang="en-NZ" sz="1500" b="0" dirty="0">
                <a:solidFill>
                  <a:schemeClr val="bg1"/>
                </a:solidFill>
                <a:effectLst/>
                <a:latin typeface="system-ui"/>
              </a:rPr>
              <a:t> [b]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Lit </a:t>
            </a:r>
            <a:r>
              <a:rPr lang="en-NZ" sz="1500" b="0" i="1" dirty="0">
                <a:solidFill>
                  <a:schemeClr val="bg1"/>
                </a:solidFill>
                <a:effectLst/>
                <a:latin typeface="system-ui"/>
              </a:rPr>
              <a:t>in word</a:t>
            </a:r>
            <a:r>
              <a:rPr lang="en-NZ" sz="1500" b="0" dirty="0">
                <a:solidFill>
                  <a:schemeClr val="bg1"/>
                </a:solidFill>
                <a:effectLst/>
                <a:latin typeface="system-ui"/>
              </a:rPr>
              <a:t> [c]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Lit </a:t>
            </a:r>
            <a:r>
              <a:rPr lang="en-NZ" sz="1500" b="0" i="1" dirty="0">
                <a:solidFill>
                  <a:schemeClr val="bg1"/>
                </a:solidFill>
                <a:effectLst/>
                <a:latin typeface="system-ui"/>
              </a:rPr>
              <a:t>it is not a concern to You about anyone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; i.e. You do not seek anyone’s favour [d]Or </a:t>
            </a:r>
            <a:r>
              <a:rPr lang="en-NZ" sz="1500" b="0" i="1" dirty="0">
                <a:solidFill>
                  <a:schemeClr val="bg1"/>
                </a:solidFill>
                <a:effectLst/>
                <a:latin typeface="system-ui"/>
              </a:rPr>
              <a:t>permissible</a:t>
            </a:r>
            <a:r>
              <a:rPr lang="en-NZ" sz="1500" b="0" dirty="0">
                <a:solidFill>
                  <a:schemeClr val="bg1"/>
                </a:solidFill>
                <a:effectLst/>
                <a:latin typeface="system-ui"/>
              </a:rPr>
              <a:t> [e]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Or </a:t>
            </a:r>
            <a:r>
              <a:rPr lang="en-NZ" sz="1500" b="0" i="1" dirty="0">
                <a:solidFill>
                  <a:schemeClr val="bg1"/>
                </a:solidFill>
                <a:effectLst/>
                <a:latin typeface="system-ui"/>
              </a:rPr>
              <a:t>wickedness</a:t>
            </a:r>
            <a:r>
              <a:rPr lang="en-NZ" sz="1500" b="0" dirty="0">
                <a:solidFill>
                  <a:schemeClr val="bg1"/>
                </a:solidFill>
                <a:effectLst/>
                <a:latin typeface="system-ui"/>
              </a:rPr>
              <a:t> [f]</a:t>
            </a:r>
            <a:r>
              <a:rPr lang="en-NZ" sz="1500" b="0" i="0" dirty="0">
                <a:solidFill>
                  <a:schemeClr val="bg1"/>
                </a:solidFill>
                <a:effectLst/>
                <a:latin typeface="system-ui"/>
              </a:rPr>
              <a:t>The denarius was a day’s wages</a:t>
            </a:r>
          </a:p>
        </p:txBody>
      </p:sp>
    </p:spTree>
    <p:extLst>
      <p:ext uri="{BB962C8B-B14F-4D97-AF65-F5344CB8AC3E}">
        <p14:creationId xmlns:p14="http://schemas.microsoft.com/office/powerpoint/2010/main" val="428938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Is Lawful on the Sabbath? | Jesus in the temple, Jesus, Jesus ...">
            <a:extLst>
              <a:ext uri="{FF2B5EF4-FFF2-40B4-BE49-F238E27FC236}">
                <a16:creationId xmlns:a16="http://schemas.microsoft.com/office/drawing/2014/main" id="{196B3A85-2989-4AB3-A920-FB073CF44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" b="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59" y="1247062"/>
            <a:ext cx="3604567" cy="498781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0" i="0" dirty="0">
                <a:effectLst/>
              </a:rPr>
              <a:t>Matthew 22:15—</a:t>
            </a:r>
            <a:r>
              <a:rPr lang="en-US" sz="4000" b="1" i="0" baseline="30000" dirty="0">
                <a:effectLst/>
              </a:rPr>
              <a:t>15</a:t>
            </a:r>
            <a:r>
              <a:rPr lang="en-US" sz="4000" b="0" i="0" dirty="0">
                <a:effectLst/>
              </a:rPr>
              <a:t>Then the Pharisees went and plotted together how they might trap Him in what He said.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3715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Later—Jesus on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531664"/>
            <a:ext cx="4514850" cy="53263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Luke 23:1-2—</a:t>
            </a:r>
            <a:endParaRPr lang="en-NZ" sz="3600" b="1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Then the whole body of them got up and brought Him before Pilate. </a:t>
            </a:r>
            <a:r>
              <a:rPr lang="en-NZ" sz="3600" b="1" i="0" baseline="30000" dirty="0">
                <a:solidFill>
                  <a:schemeClr val="bg1"/>
                </a:solidFill>
                <a:effectLst/>
                <a:latin typeface="system-ui"/>
              </a:rPr>
              <a:t>2</a:t>
            </a:r>
            <a:r>
              <a:rPr lang="en-NZ" sz="3600" b="0" i="0" dirty="0">
                <a:solidFill>
                  <a:schemeClr val="bg1"/>
                </a:solidFill>
                <a:effectLst/>
                <a:latin typeface="system-ui"/>
              </a:rPr>
              <a:t>And they began to accuse Him, saying, “We found this man misleading our nation and forbidding to pay taxes to Caesar, and saying that He Himself is Christ, a King.”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1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5" name="Picture 2" descr="What Does Luke 23:2 Mean?">
            <a:extLst>
              <a:ext uri="{FF2B5EF4-FFF2-40B4-BE49-F238E27FC236}">
                <a16:creationId xmlns:a16="http://schemas.microsoft.com/office/drawing/2014/main" id="{8869841F-D334-45DF-BC4B-44AC68211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5" t="6979" r="5377" b="40147"/>
          <a:stretch/>
        </p:blipFill>
        <p:spPr bwMode="auto">
          <a:xfrm>
            <a:off x="4956313" y="1802296"/>
            <a:ext cx="4187687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5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21E3-770F-44ED-AF59-9BE55DFC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chemeClr val="bg1"/>
                </a:solidFill>
              </a:rPr>
              <a:t>Later—Jesus on trial</a:t>
            </a:r>
          </a:p>
        </p:txBody>
      </p:sp>
      <p:pic>
        <p:nvPicPr>
          <p:cNvPr id="11266" name="Picture 2" descr="What Does Luke 23:2 Mean?">
            <a:extLst>
              <a:ext uri="{FF2B5EF4-FFF2-40B4-BE49-F238E27FC236}">
                <a16:creationId xmlns:a16="http://schemas.microsoft.com/office/drawing/2014/main" id="{73195260-7096-47B9-B022-06B5ADB978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9" r="5377" b="7548"/>
          <a:stretch/>
        </p:blipFill>
        <p:spPr bwMode="auto">
          <a:xfrm>
            <a:off x="1681371" y="1802296"/>
            <a:ext cx="7462629" cy="50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9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21st Century Pharisees – Timaeus the Wolf">
            <a:extLst>
              <a:ext uri="{FF2B5EF4-FFF2-40B4-BE49-F238E27FC236}">
                <a16:creationId xmlns:a16="http://schemas.microsoft.com/office/drawing/2014/main" id="{AF58878F-DE0D-4EF7-A058-8958BF45B3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33616" b="666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280452" cy="67665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3800" b="0" i="0" dirty="0">
                <a:effectLst/>
              </a:rPr>
              <a:t>Matthew 22:16—</a:t>
            </a:r>
          </a:p>
          <a:p>
            <a:r>
              <a:rPr lang="en-US" sz="3800" b="1" baseline="30000" dirty="0"/>
              <a:t>16</a:t>
            </a:r>
            <a:r>
              <a:rPr lang="en-US" sz="3800" dirty="0"/>
              <a:t>And they *sent their disciples to Him, along with the Herodians, saying, “Teacher, we know that You are truthful and teach the way of God in truth, and defer to no one; for You are not partial to any. </a:t>
            </a:r>
          </a:p>
        </p:txBody>
      </p:sp>
    </p:spTree>
    <p:extLst>
      <p:ext uri="{BB962C8B-B14F-4D97-AF65-F5344CB8AC3E}">
        <p14:creationId xmlns:p14="http://schemas.microsoft.com/office/powerpoint/2010/main" val="226295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21st Century Pharisees – Timaeus the Wolf">
            <a:extLst>
              <a:ext uri="{FF2B5EF4-FFF2-40B4-BE49-F238E27FC236}">
                <a16:creationId xmlns:a16="http://schemas.microsoft.com/office/drawing/2014/main" id="{AF58878F-DE0D-4EF7-A058-8958BF45B3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1" r="33616" b="666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8332-C145-4BEA-9F1F-9191F6F37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280452" cy="67665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r>
              <a:rPr lang="en-US" sz="3800" b="0" i="0" dirty="0">
                <a:effectLst/>
              </a:rPr>
              <a:t>Matthew 22:16—</a:t>
            </a:r>
          </a:p>
          <a:p>
            <a:r>
              <a:rPr lang="en-US" sz="3800" b="1" baseline="30000" dirty="0"/>
              <a:t>16</a:t>
            </a:r>
            <a:r>
              <a:rPr lang="en-US" sz="3800" dirty="0"/>
              <a:t>And they *sent their disciples to Him, along with the Herodians, saying, “Teacher, we know that You are truthful and teach the way of God in truth, and defer to no one; for You are not partial to any. 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92BDC3-42F3-470C-AF19-25984700AE64}"/>
              </a:ext>
            </a:extLst>
          </p:cNvPr>
          <p:cNvSpPr txBox="1">
            <a:spLocks/>
          </p:cNvSpPr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NZ" dirty="0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Flattery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Praising his: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NZ" sz="4000" dirty="0">
              <a:latin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Integrity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Impartiality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sz="4000" dirty="0">
                <a:latin typeface="Arial" panose="020B0604020202020204" pitchFamily="34" charset="0"/>
              </a:rPr>
              <a:t>Devotion to Truth.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99789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907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 Neue</vt:lpstr>
      <vt:lpstr>system-ui</vt:lpstr>
      <vt:lpstr>Office Theme</vt:lpstr>
      <vt:lpstr>PowerPoint Presentation</vt:lpstr>
      <vt:lpstr>Render unto Caesar!   Matthew 22:15-22 </vt:lpstr>
      <vt:lpstr>PowerPoint Presentation</vt:lpstr>
      <vt:lpstr>PowerPoint Presentation</vt:lpstr>
      <vt:lpstr>PowerPoint Presentation</vt:lpstr>
      <vt:lpstr>Later—Jesus on trial</vt:lpstr>
      <vt:lpstr>Later—Jesus on trial</vt:lpstr>
      <vt:lpstr>PowerPoint Presentation</vt:lpstr>
      <vt:lpstr>PowerPoint Presentation</vt:lpstr>
      <vt:lpstr>Kings and Coins</vt:lpstr>
      <vt:lpstr>Motives shine 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25</cp:revision>
  <dcterms:created xsi:type="dcterms:W3CDTF">2020-07-04T19:58:58Z</dcterms:created>
  <dcterms:modified xsi:type="dcterms:W3CDTF">2020-07-18T21:32:41Z</dcterms:modified>
</cp:coreProperties>
</file>