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0" r:id="rId2"/>
    <p:sldId id="301" r:id="rId3"/>
    <p:sldId id="310" r:id="rId4"/>
    <p:sldId id="376" r:id="rId5"/>
    <p:sldId id="388" r:id="rId6"/>
    <p:sldId id="389" r:id="rId7"/>
    <p:sldId id="390" r:id="rId8"/>
    <p:sldId id="381" r:id="rId9"/>
    <p:sldId id="402" r:id="rId10"/>
    <p:sldId id="401" r:id="rId11"/>
    <p:sldId id="382" r:id="rId12"/>
    <p:sldId id="383" r:id="rId13"/>
    <p:sldId id="384" r:id="rId14"/>
    <p:sldId id="385" r:id="rId15"/>
    <p:sldId id="378" r:id="rId16"/>
    <p:sldId id="391" r:id="rId17"/>
    <p:sldId id="387" r:id="rId18"/>
    <p:sldId id="392" r:id="rId19"/>
    <p:sldId id="393" r:id="rId20"/>
    <p:sldId id="394" r:id="rId21"/>
    <p:sldId id="395" r:id="rId22"/>
    <p:sldId id="377" r:id="rId23"/>
    <p:sldId id="396" r:id="rId24"/>
    <p:sldId id="403" r:id="rId25"/>
    <p:sldId id="397" r:id="rId26"/>
    <p:sldId id="398" r:id="rId27"/>
    <p:sldId id="363" r:id="rId28"/>
    <p:sldId id="399" r:id="rId29"/>
    <p:sldId id="400" r:id="rId30"/>
    <p:sldId id="404" r:id="rId31"/>
    <p:sldId id="405" r:id="rId32"/>
    <p:sldId id="406" r:id="rId3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135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10CAD-E47F-4EF7-AC9F-E85A21D9191B}" type="datetimeFigureOut">
              <a:rPr lang="en-NZ" smtClean="0"/>
              <a:pPr/>
              <a:t>23/08/2020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648C3-742D-444D-B5B5-190115E102C4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538620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10CAD-E47F-4EF7-AC9F-E85A21D9191B}" type="datetimeFigureOut">
              <a:rPr lang="en-NZ" smtClean="0"/>
              <a:pPr/>
              <a:t>23/08/2020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648C3-742D-444D-B5B5-190115E102C4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9049685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10CAD-E47F-4EF7-AC9F-E85A21D9191B}" type="datetimeFigureOut">
              <a:rPr lang="en-NZ" smtClean="0"/>
              <a:pPr/>
              <a:t>23/08/2020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648C3-742D-444D-B5B5-190115E102C4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6719929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10CAD-E47F-4EF7-AC9F-E85A21D9191B}" type="datetimeFigureOut">
              <a:rPr lang="en-NZ" smtClean="0"/>
              <a:pPr/>
              <a:t>23/08/2020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648C3-742D-444D-B5B5-190115E102C4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689457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10CAD-E47F-4EF7-AC9F-E85A21D9191B}" type="datetimeFigureOut">
              <a:rPr lang="en-NZ" smtClean="0"/>
              <a:pPr/>
              <a:t>23/08/2020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648C3-742D-444D-B5B5-190115E102C4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825117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10CAD-E47F-4EF7-AC9F-E85A21D9191B}" type="datetimeFigureOut">
              <a:rPr lang="en-NZ" smtClean="0"/>
              <a:pPr/>
              <a:t>23/08/2020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648C3-742D-444D-B5B5-190115E102C4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3188835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10CAD-E47F-4EF7-AC9F-E85A21D9191B}" type="datetimeFigureOut">
              <a:rPr lang="en-NZ" smtClean="0"/>
              <a:pPr/>
              <a:t>23/08/2020</a:t>
            </a:fld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648C3-742D-444D-B5B5-190115E102C4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10578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10CAD-E47F-4EF7-AC9F-E85A21D9191B}" type="datetimeFigureOut">
              <a:rPr lang="en-NZ" smtClean="0"/>
              <a:pPr/>
              <a:t>23/08/2020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648C3-742D-444D-B5B5-190115E102C4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915424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10CAD-E47F-4EF7-AC9F-E85A21D9191B}" type="datetimeFigureOut">
              <a:rPr lang="en-NZ" smtClean="0"/>
              <a:pPr/>
              <a:t>23/08/2020</a:t>
            </a:fld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648C3-742D-444D-B5B5-190115E102C4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2396640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10CAD-E47F-4EF7-AC9F-E85A21D9191B}" type="datetimeFigureOut">
              <a:rPr lang="en-NZ" smtClean="0"/>
              <a:pPr/>
              <a:t>23/08/2020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648C3-742D-444D-B5B5-190115E102C4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8932266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10CAD-E47F-4EF7-AC9F-E85A21D9191B}" type="datetimeFigureOut">
              <a:rPr lang="en-NZ" smtClean="0"/>
              <a:pPr/>
              <a:t>23/08/2020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648C3-742D-444D-B5B5-190115E102C4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3808077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E10CAD-E47F-4EF7-AC9F-E85A21D9191B}" type="datetimeFigureOut">
              <a:rPr lang="en-NZ" smtClean="0"/>
              <a:pPr/>
              <a:t>23/08/2020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E648C3-742D-444D-B5B5-190115E102C4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3291739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685A3B99-EB2F-4BAB-AB64-F6E13F957339}"/>
              </a:ext>
            </a:extLst>
          </p:cNvPr>
          <p:cNvSpPr txBox="1">
            <a:spLocks/>
          </p:cNvSpPr>
          <p:nvPr/>
        </p:nvSpPr>
        <p:spPr>
          <a:xfrm>
            <a:off x="0" y="278296"/>
            <a:ext cx="9144000" cy="6579704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800" dirty="0"/>
              <a:t>“So Goes The Church (Part 1).” </a:t>
            </a:r>
          </a:p>
          <a:p>
            <a:pPr marL="0" indent="0">
              <a:buNone/>
            </a:pPr>
            <a:r>
              <a:rPr lang="en-US" sz="800" dirty="0"/>
              <a:t>	</a:t>
            </a:r>
          </a:p>
          <a:p>
            <a:r>
              <a:rPr lang="en-NZ" sz="4800" dirty="0"/>
              <a:t>John Staiger</a:t>
            </a:r>
          </a:p>
          <a:p>
            <a:endParaRPr lang="en-NZ" sz="800" dirty="0"/>
          </a:p>
          <a:p>
            <a:r>
              <a:rPr lang="en-NZ" sz="4800" dirty="0"/>
              <a:t>For Morningside Church of Christ </a:t>
            </a:r>
          </a:p>
          <a:p>
            <a:endParaRPr lang="en-NZ" sz="800" dirty="0"/>
          </a:p>
          <a:p>
            <a:r>
              <a:rPr lang="en-NZ" sz="4800" dirty="0"/>
              <a:t>Sunday 23 August 2020</a:t>
            </a:r>
          </a:p>
          <a:p>
            <a:endParaRPr lang="en-NZ" sz="800" dirty="0"/>
          </a:p>
          <a:p>
            <a:r>
              <a:rPr lang="en-NZ" sz="4800" dirty="0"/>
              <a:t>PM Sermon</a:t>
            </a:r>
          </a:p>
          <a:p>
            <a:endParaRPr lang="en-NZ" sz="800" dirty="0"/>
          </a:p>
          <a:p>
            <a:r>
              <a:rPr lang="en-NZ" sz="4800" dirty="0"/>
              <a:t>Broadcast on Facebook Live from Massey, NZ.</a:t>
            </a:r>
          </a:p>
        </p:txBody>
      </p:sp>
    </p:spTree>
    <p:extLst>
      <p:ext uri="{BB962C8B-B14F-4D97-AF65-F5344CB8AC3E}">
        <p14:creationId xmlns:p14="http://schemas.microsoft.com/office/powerpoint/2010/main" val="6135133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F623D8-25E4-42EE-A8DC-CB56A344DD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0" y="1590262"/>
            <a:ext cx="9143999" cy="5267738"/>
          </a:xfrm>
        </p:spPr>
        <p:txBody>
          <a:bodyPr>
            <a:noAutofit/>
          </a:bodyPr>
          <a:lstStyle/>
          <a:p>
            <a:pPr algn="l"/>
            <a:r>
              <a:rPr lang="en-NZ" sz="4000" dirty="0">
                <a:solidFill>
                  <a:schemeClr val="bg1"/>
                </a:solidFill>
              </a:rPr>
              <a:t>We ‘The Churches’ must raise up and  send…</a:t>
            </a:r>
          </a:p>
          <a:p>
            <a:pPr algn="l"/>
            <a:endParaRPr lang="en-NZ" sz="800" dirty="0">
              <a:solidFill>
                <a:schemeClr val="bg1"/>
              </a:solidFill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CA49FE22-A94A-453E-BFCB-692719B6EB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25135"/>
          </a:xfrm>
        </p:spPr>
        <p:txBody>
          <a:bodyPr>
            <a:normAutofit/>
          </a:bodyPr>
          <a:lstStyle/>
          <a:p>
            <a:pPr algn="ctr"/>
            <a:r>
              <a:rPr lang="en-NZ" sz="6000" b="1" dirty="0">
                <a:solidFill>
                  <a:schemeClr val="bg1"/>
                </a:solidFill>
              </a:rPr>
              <a:t>So goes the church</a:t>
            </a:r>
          </a:p>
        </p:txBody>
      </p:sp>
    </p:spTree>
    <p:extLst>
      <p:ext uri="{BB962C8B-B14F-4D97-AF65-F5344CB8AC3E}">
        <p14:creationId xmlns:p14="http://schemas.microsoft.com/office/powerpoint/2010/main" val="17426230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F623D8-25E4-42EE-A8DC-CB56A344DD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0" y="1590262"/>
            <a:ext cx="9143999" cy="5267738"/>
          </a:xfrm>
        </p:spPr>
        <p:txBody>
          <a:bodyPr>
            <a:noAutofit/>
          </a:bodyPr>
          <a:lstStyle/>
          <a:p>
            <a:pPr algn="l"/>
            <a:r>
              <a:rPr lang="en-NZ" sz="4000" dirty="0">
                <a:solidFill>
                  <a:schemeClr val="bg1"/>
                </a:solidFill>
              </a:rPr>
              <a:t>We ‘The Churches’ must raise up and send…</a:t>
            </a:r>
          </a:p>
          <a:p>
            <a:pPr algn="l"/>
            <a:endParaRPr lang="en-NZ" sz="800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en-NZ" sz="4000" b="0" i="0" dirty="0">
                <a:solidFill>
                  <a:schemeClr val="bg1"/>
                </a:solidFill>
                <a:effectLst/>
                <a:latin typeface="system-ui"/>
              </a:rPr>
              <a:t>Romans 10:14—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32660C80-AEE1-4A54-BE0A-EF77AD7A2F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25135"/>
          </a:xfrm>
        </p:spPr>
        <p:txBody>
          <a:bodyPr>
            <a:normAutofit/>
          </a:bodyPr>
          <a:lstStyle/>
          <a:p>
            <a:pPr algn="ctr"/>
            <a:r>
              <a:rPr lang="en-NZ" sz="6000" b="1" dirty="0">
                <a:solidFill>
                  <a:schemeClr val="bg1"/>
                </a:solidFill>
              </a:rPr>
              <a:t>So goes the church</a:t>
            </a:r>
          </a:p>
        </p:txBody>
      </p:sp>
    </p:spTree>
    <p:extLst>
      <p:ext uri="{BB962C8B-B14F-4D97-AF65-F5344CB8AC3E}">
        <p14:creationId xmlns:p14="http://schemas.microsoft.com/office/powerpoint/2010/main" val="13418562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F623D8-25E4-42EE-A8DC-CB56A344DD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0" y="1590262"/>
            <a:ext cx="9143999" cy="5267738"/>
          </a:xfrm>
        </p:spPr>
        <p:txBody>
          <a:bodyPr>
            <a:noAutofit/>
          </a:bodyPr>
          <a:lstStyle/>
          <a:p>
            <a:pPr algn="l"/>
            <a:r>
              <a:rPr lang="en-NZ" sz="4000" dirty="0">
                <a:solidFill>
                  <a:schemeClr val="bg1"/>
                </a:solidFill>
              </a:rPr>
              <a:t>We ‘The Churches’ must raise up and send…</a:t>
            </a:r>
          </a:p>
          <a:p>
            <a:pPr algn="l"/>
            <a:endParaRPr lang="en-NZ" sz="800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en-NZ" sz="4000" b="0" i="0" dirty="0">
                <a:solidFill>
                  <a:schemeClr val="bg1"/>
                </a:solidFill>
                <a:effectLst/>
                <a:latin typeface="system-ui"/>
              </a:rPr>
              <a:t>Romans 10:14—</a:t>
            </a:r>
          </a:p>
          <a:p>
            <a:pPr algn="ctr"/>
            <a:r>
              <a:rPr lang="en-NZ" sz="4000" b="1" i="0" baseline="30000" dirty="0">
                <a:solidFill>
                  <a:schemeClr val="bg1"/>
                </a:solidFill>
                <a:effectLst/>
                <a:latin typeface="system-ui"/>
              </a:rPr>
              <a:t>14 </a:t>
            </a:r>
            <a:r>
              <a:rPr lang="en-NZ" sz="4000" b="0" i="0" dirty="0">
                <a:solidFill>
                  <a:schemeClr val="bg1"/>
                </a:solidFill>
                <a:effectLst/>
                <a:latin typeface="system-ui"/>
              </a:rPr>
              <a:t>How then will they call on Him in whom they have not believed? 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43074775-BDED-4595-B3E0-C142DC64B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25135"/>
          </a:xfrm>
        </p:spPr>
        <p:txBody>
          <a:bodyPr>
            <a:normAutofit/>
          </a:bodyPr>
          <a:lstStyle/>
          <a:p>
            <a:pPr algn="ctr"/>
            <a:r>
              <a:rPr lang="en-NZ" sz="6000" b="1" dirty="0">
                <a:solidFill>
                  <a:schemeClr val="bg1"/>
                </a:solidFill>
              </a:rPr>
              <a:t>So goes the church</a:t>
            </a:r>
          </a:p>
        </p:txBody>
      </p:sp>
    </p:spTree>
    <p:extLst>
      <p:ext uri="{BB962C8B-B14F-4D97-AF65-F5344CB8AC3E}">
        <p14:creationId xmlns:p14="http://schemas.microsoft.com/office/powerpoint/2010/main" val="35412559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F623D8-25E4-42EE-A8DC-CB56A344DD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0" y="1590262"/>
            <a:ext cx="9143999" cy="5267738"/>
          </a:xfrm>
        </p:spPr>
        <p:txBody>
          <a:bodyPr>
            <a:noAutofit/>
          </a:bodyPr>
          <a:lstStyle/>
          <a:p>
            <a:pPr algn="l"/>
            <a:r>
              <a:rPr lang="en-NZ" sz="4000" dirty="0">
                <a:solidFill>
                  <a:schemeClr val="bg1"/>
                </a:solidFill>
              </a:rPr>
              <a:t>We ‘The Churches’ must raise up and send…</a:t>
            </a:r>
          </a:p>
          <a:p>
            <a:pPr algn="l"/>
            <a:endParaRPr lang="en-NZ" sz="800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en-NZ" sz="4000" b="0" i="0" dirty="0">
                <a:solidFill>
                  <a:schemeClr val="bg1"/>
                </a:solidFill>
                <a:effectLst/>
                <a:latin typeface="system-ui"/>
              </a:rPr>
              <a:t>Romans 10:14—</a:t>
            </a:r>
          </a:p>
          <a:p>
            <a:pPr algn="ctr"/>
            <a:r>
              <a:rPr lang="en-NZ" sz="4000" b="1" i="0" baseline="30000" dirty="0">
                <a:solidFill>
                  <a:schemeClr val="bg1"/>
                </a:solidFill>
                <a:effectLst/>
                <a:latin typeface="system-ui"/>
              </a:rPr>
              <a:t>14 </a:t>
            </a:r>
            <a:r>
              <a:rPr lang="en-NZ" sz="4000" b="0" i="0" dirty="0">
                <a:solidFill>
                  <a:schemeClr val="bg1"/>
                </a:solidFill>
                <a:effectLst/>
                <a:latin typeface="system-ui"/>
              </a:rPr>
              <a:t>How then will they call on Him in whom they have not believed? </a:t>
            </a:r>
          </a:p>
          <a:p>
            <a:pPr algn="ctr"/>
            <a:r>
              <a:rPr lang="en-NZ" sz="4000" b="0" i="0" dirty="0">
                <a:solidFill>
                  <a:schemeClr val="bg1"/>
                </a:solidFill>
                <a:effectLst/>
                <a:latin typeface="system-ui"/>
              </a:rPr>
              <a:t>How will they believe in Him whom they have not heard? </a:t>
            </a:r>
          </a:p>
          <a:p>
            <a:pPr algn="ctr"/>
            <a:r>
              <a:rPr lang="en-NZ" sz="4000" b="0" i="0" dirty="0">
                <a:effectLst/>
                <a:latin typeface="system-ui"/>
              </a:rPr>
              <a:t>And how will they hear without a preacher? </a:t>
            </a:r>
            <a:r>
              <a:rPr lang="en-NZ" sz="1400" b="0" i="0" dirty="0">
                <a:effectLst/>
                <a:latin typeface="system-ui"/>
              </a:rPr>
              <a:t>(NASB95)</a:t>
            </a:r>
            <a:endParaRPr lang="en-NZ" sz="4000" b="0" i="0" dirty="0">
              <a:effectLst/>
              <a:latin typeface="system-ui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AA138E2F-D18D-4BD7-889D-296448A1F2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25135"/>
          </a:xfrm>
        </p:spPr>
        <p:txBody>
          <a:bodyPr>
            <a:normAutofit/>
          </a:bodyPr>
          <a:lstStyle/>
          <a:p>
            <a:pPr algn="ctr"/>
            <a:r>
              <a:rPr lang="en-NZ" sz="6000" b="1" dirty="0">
                <a:solidFill>
                  <a:schemeClr val="bg1"/>
                </a:solidFill>
              </a:rPr>
              <a:t>So goes the church</a:t>
            </a:r>
          </a:p>
        </p:txBody>
      </p:sp>
    </p:spTree>
    <p:extLst>
      <p:ext uri="{BB962C8B-B14F-4D97-AF65-F5344CB8AC3E}">
        <p14:creationId xmlns:p14="http://schemas.microsoft.com/office/powerpoint/2010/main" val="36871210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F623D8-25E4-42EE-A8DC-CB56A344DD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0" y="1590262"/>
            <a:ext cx="9143999" cy="5267738"/>
          </a:xfrm>
        </p:spPr>
        <p:txBody>
          <a:bodyPr>
            <a:noAutofit/>
          </a:bodyPr>
          <a:lstStyle/>
          <a:p>
            <a:pPr algn="l"/>
            <a:r>
              <a:rPr lang="en-NZ" sz="4000" dirty="0">
                <a:solidFill>
                  <a:schemeClr val="bg1"/>
                </a:solidFill>
              </a:rPr>
              <a:t>We ‘The Churches’ must raise up and send…</a:t>
            </a:r>
          </a:p>
          <a:p>
            <a:pPr algn="l"/>
            <a:endParaRPr lang="en-NZ" sz="800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en-NZ" sz="4000" b="0" i="0" dirty="0">
                <a:solidFill>
                  <a:schemeClr val="bg1"/>
                </a:solidFill>
                <a:effectLst/>
                <a:latin typeface="system-ui"/>
              </a:rPr>
              <a:t>Romans 10:14—</a:t>
            </a:r>
          </a:p>
          <a:p>
            <a:pPr algn="ctr"/>
            <a:r>
              <a:rPr lang="en-NZ" sz="4000" b="1" i="0" baseline="30000" dirty="0">
                <a:solidFill>
                  <a:schemeClr val="bg1"/>
                </a:solidFill>
                <a:effectLst/>
                <a:latin typeface="system-ui"/>
              </a:rPr>
              <a:t>14 </a:t>
            </a:r>
            <a:r>
              <a:rPr lang="en-NZ" sz="4000" b="0" i="0" dirty="0">
                <a:solidFill>
                  <a:schemeClr val="bg1"/>
                </a:solidFill>
                <a:effectLst/>
                <a:latin typeface="system-ui"/>
              </a:rPr>
              <a:t>How then will they call on Him in whom they have not believed? </a:t>
            </a:r>
          </a:p>
          <a:p>
            <a:pPr algn="ctr"/>
            <a:r>
              <a:rPr lang="en-NZ" sz="4000" b="0" i="0" dirty="0">
                <a:solidFill>
                  <a:schemeClr val="bg1"/>
                </a:solidFill>
                <a:effectLst/>
                <a:latin typeface="system-ui"/>
              </a:rPr>
              <a:t>How will they believe in Him whom they have not heard? </a:t>
            </a:r>
          </a:p>
          <a:p>
            <a:pPr algn="ctr"/>
            <a:r>
              <a:rPr lang="en-NZ" sz="4000" b="0" i="0" dirty="0">
                <a:solidFill>
                  <a:schemeClr val="bg1"/>
                </a:solidFill>
                <a:effectLst/>
                <a:latin typeface="system-ui"/>
              </a:rPr>
              <a:t>And how will they hear without a preacher? </a:t>
            </a:r>
            <a:r>
              <a:rPr lang="en-NZ" sz="1400" b="0" i="0" dirty="0">
                <a:solidFill>
                  <a:schemeClr val="bg1"/>
                </a:solidFill>
                <a:effectLst/>
                <a:latin typeface="system-ui"/>
              </a:rPr>
              <a:t>(NASB95)</a:t>
            </a:r>
            <a:endParaRPr lang="en-NZ" sz="4000" b="0" i="0" dirty="0">
              <a:solidFill>
                <a:schemeClr val="bg1"/>
              </a:solidFill>
              <a:effectLst/>
              <a:latin typeface="system-ui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01651861-87CD-4297-8E2F-7CD86C2E12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25135"/>
          </a:xfrm>
        </p:spPr>
        <p:txBody>
          <a:bodyPr>
            <a:normAutofit/>
          </a:bodyPr>
          <a:lstStyle/>
          <a:p>
            <a:pPr algn="ctr"/>
            <a:r>
              <a:rPr lang="en-NZ" sz="6000" b="1" dirty="0">
                <a:solidFill>
                  <a:schemeClr val="bg1"/>
                </a:solidFill>
              </a:rPr>
              <a:t>So goes the church</a:t>
            </a:r>
          </a:p>
        </p:txBody>
      </p:sp>
    </p:spTree>
    <p:extLst>
      <p:ext uri="{BB962C8B-B14F-4D97-AF65-F5344CB8AC3E}">
        <p14:creationId xmlns:p14="http://schemas.microsoft.com/office/powerpoint/2010/main" val="40203760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F623D8-25E4-42EE-A8DC-CB56A344DD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0" y="1802296"/>
            <a:ext cx="9143999" cy="5055703"/>
          </a:xfrm>
        </p:spPr>
        <p:txBody>
          <a:bodyPr>
            <a:noAutofit/>
          </a:bodyPr>
          <a:lstStyle/>
          <a:p>
            <a:pPr algn="l"/>
            <a:r>
              <a:rPr lang="en-NZ" sz="4000" dirty="0">
                <a:solidFill>
                  <a:schemeClr val="bg1"/>
                </a:solidFill>
              </a:rPr>
              <a:t>And if I may also add…</a:t>
            </a:r>
          </a:p>
          <a:p>
            <a:pPr algn="l"/>
            <a:endParaRPr lang="en-NZ" sz="4000" dirty="0">
              <a:solidFill>
                <a:schemeClr val="bg1"/>
              </a:solidFill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1817460C-FB92-41ED-AA9D-2D6A6F4099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25135"/>
          </a:xfrm>
        </p:spPr>
        <p:txBody>
          <a:bodyPr>
            <a:normAutofit/>
          </a:bodyPr>
          <a:lstStyle/>
          <a:p>
            <a:pPr algn="ctr"/>
            <a:r>
              <a:rPr lang="en-NZ" sz="6000" b="1" dirty="0">
                <a:solidFill>
                  <a:schemeClr val="bg1"/>
                </a:solidFill>
              </a:rPr>
              <a:t>So goes the church</a:t>
            </a:r>
          </a:p>
        </p:txBody>
      </p:sp>
    </p:spTree>
    <p:extLst>
      <p:ext uri="{BB962C8B-B14F-4D97-AF65-F5344CB8AC3E}">
        <p14:creationId xmlns:p14="http://schemas.microsoft.com/office/powerpoint/2010/main" val="1457612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F623D8-25E4-42EE-A8DC-CB56A344DD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0" y="1802296"/>
            <a:ext cx="9143999" cy="5055703"/>
          </a:xfrm>
        </p:spPr>
        <p:txBody>
          <a:bodyPr>
            <a:noAutofit/>
          </a:bodyPr>
          <a:lstStyle/>
          <a:p>
            <a:pPr algn="l"/>
            <a:r>
              <a:rPr lang="en-NZ" sz="4000" dirty="0">
                <a:solidFill>
                  <a:schemeClr val="bg1"/>
                </a:solidFill>
              </a:rPr>
              <a:t>And if I may also add…</a:t>
            </a:r>
          </a:p>
          <a:p>
            <a:pPr algn="l"/>
            <a:endParaRPr lang="en-NZ" sz="4000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en-NZ" sz="4000" dirty="0">
                <a:solidFill>
                  <a:schemeClr val="bg1"/>
                </a:solidFill>
              </a:rPr>
              <a:t>“Only when we raise up </a:t>
            </a:r>
          </a:p>
          <a:p>
            <a:pPr marL="0" indent="0" algn="ctr">
              <a:buNone/>
            </a:pPr>
            <a:r>
              <a:rPr lang="en-NZ" sz="4000" dirty="0">
                <a:solidFill>
                  <a:schemeClr val="bg1"/>
                </a:solidFill>
              </a:rPr>
              <a:t>an army of preachers </a:t>
            </a:r>
          </a:p>
          <a:p>
            <a:pPr marL="0" indent="0" algn="ctr">
              <a:buNone/>
            </a:pPr>
            <a:r>
              <a:rPr lang="en-NZ" sz="4000" dirty="0">
                <a:solidFill>
                  <a:schemeClr val="bg1"/>
                </a:solidFill>
              </a:rPr>
              <a:t>from within our congregations </a:t>
            </a:r>
          </a:p>
          <a:p>
            <a:pPr marL="0" indent="0" algn="ctr">
              <a:buNone/>
            </a:pPr>
            <a:r>
              <a:rPr lang="en-NZ" sz="4000" dirty="0">
                <a:solidFill>
                  <a:schemeClr val="bg1"/>
                </a:solidFill>
              </a:rPr>
              <a:t>will the gospel go around the world!”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0D96DA93-34B8-45A0-A5E8-8C17CE352F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25135"/>
          </a:xfrm>
        </p:spPr>
        <p:txBody>
          <a:bodyPr>
            <a:normAutofit/>
          </a:bodyPr>
          <a:lstStyle/>
          <a:p>
            <a:pPr algn="ctr"/>
            <a:r>
              <a:rPr lang="en-NZ" sz="6000" b="1" dirty="0">
                <a:solidFill>
                  <a:schemeClr val="bg1"/>
                </a:solidFill>
              </a:rPr>
              <a:t>So goes the church</a:t>
            </a:r>
          </a:p>
        </p:txBody>
      </p:sp>
    </p:spTree>
    <p:extLst>
      <p:ext uri="{BB962C8B-B14F-4D97-AF65-F5344CB8AC3E}">
        <p14:creationId xmlns:p14="http://schemas.microsoft.com/office/powerpoint/2010/main" val="31118899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F623D8-25E4-42EE-A8DC-CB56A344DD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0" y="1590262"/>
            <a:ext cx="9143999" cy="5267738"/>
          </a:xfrm>
        </p:spPr>
        <p:txBody>
          <a:bodyPr>
            <a:noAutofit/>
          </a:bodyPr>
          <a:lstStyle/>
          <a:p>
            <a:pPr algn="l"/>
            <a:r>
              <a:rPr lang="en-NZ" sz="4000" dirty="0">
                <a:solidFill>
                  <a:schemeClr val="bg1"/>
                </a:solidFill>
              </a:rPr>
              <a:t>Where is that army of preachers?</a:t>
            </a:r>
            <a:endParaRPr lang="en-NZ" sz="4000" b="0" i="0" dirty="0">
              <a:solidFill>
                <a:schemeClr val="bg1"/>
              </a:solidFill>
              <a:effectLst/>
              <a:latin typeface="system-ui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3276950A-D5BF-4168-A948-30AE08AA66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25135"/>
          </a:xfrm>
        </p:spPr>
        <p:txBody>
          <a:bodyPr>
            <a:normAutofit/>
          </a:bodyPr>
          <a:lstStyle/>
          <a:p>
            <a:pPr algn="ctr"/>
            <a:r>
              <a:rPr lang="en-NZ" sz="6000" b="1" dirty="0">
                <a:solidFill>
                  <a:schemeClr val="bg1"/>
                </a:solidFill>
              </a:rPr>
              <a:t>So goes the church</a:t>
            </a:r>
          </a:p>
        </p:txBody>
      </p:sp>
    </p:spTree>
    <p:extLst>
      <p:ext uri="{BB962C8B-B14F-4D97-AF65-F5344CB8AC3E}">
        <p14:creationId xmlns:p14="http://schemas.microsoft.com/office/powerpoint/2010/main" val="242507513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F623D8-25E4-42EE-A8DC-CB56A344DD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0" y="1590262"/>
            <a:ext cx="9143999" cy="5267738"/>
          </a:xfrm>
        </p:spPr>
        <p:txBody>
          <a:bodyPr>
            <a:noAutofit/>
          </a:bodyPr>
          <a:lstStyle/>
          <a:p>
            <a:pPr algn="l"/>
            <a:r>
              <a:rPr lang="en-NZ" sz="4000" dirty="0">
                <a:solidFill>
                  <a:schemeClr val="bg1"/>
                </a:solidFill>
              </a:rPr>
              <a:t>Where is that army of preachers?</a:t>
            </a:r>
            <a:endParaRPr lang="en-NZ" sz="1600" dirty="0">
              <a:solidFill>
                <a:schemeClr val="bg1"/>
              </a:solidFill>
              <a:latin typeface="system-ui"/>
            </a:endParaRPr>
          </a:p>
          <a:p>
            <a:pPr marL="0" indent="0" algn="l">
              <a:buNone/>
            </a:pPr>
            <a:endParaRPr lang="en-NZ" sz="1600" dirty="0">
              <a:solidFill>
                <a:schemeClr val="bg1"/>
              </a:solidFill>
              <a:latin typeface="system-ui"/>
            </a:endParaRPr>
          </a:p>
          <a:p>
            <a:pPr marL="1200150" lvl="1" indent="-742950">
              <a:buFont typeface="+mj-lt"/>
              <a:buAutoNum type="arabicPeriod"/>
            </a:pPr>
            <a:r>
              <a:rPr lang="en-NZ" sz="4000" dirty="0">
                <a:solidFill>
                  <a:schemeClr val="bg1"/>
                </a:solidFill>
              </a:rPr>
              <a:t>Missionaries are out there—churches are sending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ED7BD176-C2FA-43E9-B2BD-220D4C2E35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25135"/>
          </a:xfrm>
        </p:spPr>
        <p:txBody>
          <a:bodyPr>
            <a:normAutofit/>
          </a:bodyPr>
          <a:lstStyle/>
          <a:p>
            <a:pPr algn="ctr"/>
            <a:r>
              <a:rPr lang="en-NZ" sz="6000" b="1" dirty="0">
                <a:solidFill>
                  <a:schemeClr val="bg1"/>
                </a:solidFill>
              </a:rPr>
              <a:t>So goes the church</a:t>
            </a:r>
          </a:p>
        </p:txBody>
      </p:sp>
    </p:spTree>
    <p:extLst>
      <p:ext uri="{BB962C8B-B14F-4D97-AF65-F5344CB8AC3E}">
        <p14:creationId xmlns:p14="http://schemas.microsoft.com/office/powerpoint/2010/main" val="148945725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F623D8-25E4-42EE-A8DC-CB56A344DD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0" y="1590262"/>
            <a:ext cx="9143999" cy="5267738"/>
          </a:xfrm>
        </p:spPr>
        <p:txBody>
          <a:bodyPr>
            <a:noAutofit/>
          </a:bodyPr>
          <a:lstStyle/>
          <a:p>
            <a:pPr algn="l"/>
            <a:r>
              <a:rPr lang="en-NZ" sz="4000" dirty="0">
                <a:solidFill>
                  <a:schemeClr val="bg1"/>
                </a:solidFill>
              </a:rPr>
              <a:t>Where is that army of preachers?</a:t>
            </a:r>
            <a:endParaRPr lang="en-NZ" sz="1600" dirty="0">
              <a:solidFill>
                <a:schemeClr val="bg1"/>
              </a:solidFill>
              <a:latin typeface="system-ui"/>
            </a:endParaRPr>
          </a:p>
          <a:p>
            <a:pPr marL="0" indent="0" algn="l">
              <a:buNone/>
            </a:pPr>
            <a:endParaRPr lang="en-NZ" sz="1600" dirty="0">
              <a:solidFill>
                <a:schemeClr val="bg1"/>
              </a:solidFill>
              <a:latin typeface="system-ui"/>
            </a:endParaRPr>
          </a:p>
          <a:p>
            <a:pPr marL="1200150" lvl="1" indent="-742950">
              <a:buFont typeface="+mj-lt"/>
              <a:buAutoNum type="arabicPeriod"/>
            </a:pPr>
            <a:r>
              <a:rPr lang="en-NZ" sz="4000" dirty="0">
                <a:solidFill>
                  <a:schemeClr val="bg1"/>
                </a:solidFill>
              </a:rPr>
              <a:t>Missionaries are out there—churches are sending</a:t>
            </a:r>
          </a:p>
          <a:p>
            <a:pPr marL="1200150" lvl="1" indent="-742950">
              <a:buFont typeface="+mj-lt"/>
              <a:buAutoNum type="arabicPeriod"/>
            </a:pPr>
            <a:r>
              <a:rPr lang="en-NZ" sz="4000" dirty="0">
                <a:solidFill>
                  <a:schemeClr val="bg1"/>
                </a:solidFill>
              </a:rPr>
              <a:t>Missionaries can be thanked for being the first to look to a new generation of preachers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ED7BD176-C2FA-43E9-B2BD-220D4C2E35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25135"/>
          </a:xfrm>
        </p:spPr>
        <p:txBody>
          <a:bodyPr>
            <a:normAutofit/>
          </a:bodyPr>
          <a:lstStyle/>
          <a:p>
            <a:pPr algn="ctr"/>
            <a:r>
              <a:rPr lang="en-NZ" sz="6000" b="1" dirty="0">
                <a:solidFill>
                  <a:schemeClr val="bg1"/>
                </a:solidFill>
              </a:rPr>
              <a:t>So goes the church</a:t>
            </a:r>
          </a:p>
        </p:txBody>
      </p:sp>
    </p:spTree>
    <p:extLst>
      <p:ext uri="{BB962C8B-B14F-4D97-AF65-F5344CB8AC3E}">
        <p14:creationId xmlns:p14="http://schemas.microsoft.com/office/powerpoint/2010/main" val="1541491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7AF65-6D8F-445A-8CAF-FFB7E775D9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122363"/>
            <a:ext cx="9144000" cy="2387600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7200" dirty="0"/>
              <a:t>“</a:t>
            </a:r>
            <a:r>
              <a:rPr lang="en-NZ" sz="7200" b="1" dirty="0">
                <a:solidFill>
                  <a:schemeClr val="bg1"/>
                </a:solidFill>
              </a:rPr>
              <a:t>So goes the church</a:t>
            </a:r>
            <a:r>
              <a:rPr lang="en-US" sz="7200" dirty="0"/>
              <a:t>”</a:t>
            </a:r>
            <a:endParaRPr lang="en-NZ" sz="72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B7357E3-9702-4530-98D1-413CE41C931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NZ" sz="6600" dirty="0"/>
              <a:t>Part 1.</a:t>
            </a:r>
          </a:p>
        </p:txBody>
      </p:sp>
    </p:spTree>
    <p:extLst>
      <p:ext uri="{BB962C8B-B14F-4D97-AF65-F5344CB8AC3E}">
        <p14:creationId xmlns:p14="http://schemas.microsoft.com/office/powerpoint/2010/main" val="231528021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F623D8-25E4-42EE-A8DC-CB56A344DD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0" y="1590262"/>
            <a:ext cx="9143999" cy="5267738"/>
          </a:xfrm>
        </p:spPr>
        <p:txBody>
          <a:bodyPr>
            <a:noAutofit/>
          </a:bodyPr>
          <a:lstStyle/>
          <a:p>
            <a:pPr algn="l"/>
            <a:r>
              <a:rPr lang="en-NZ" sz="4000" dirty="0">
                <a:solidFill>
                  <a:schemeClr val="bg1"/>
                </a:solidFill>
              </a:rPr>
              <a:t>Where is that army of preachers?</a:t>
            </a:r>
            <a:endParaRPr lang="en-NZ" sz="1600" dirty="0">
              <a:solidFill>
                <a:schemeClr val="bg1"/>
              </a:solidFill>
              <a:latin typeface="system-ui"/>
            </a:endParaRPr>
          </a:p>
          <a:p>
            <a:pPr marL="0" indent="0" algn="l">
              <a:buNone/>
            </a:pPr>
            <a:endParaRPr lang="en-NZ" sz="1600" dirty="0">
              <a:solidFill>
                <a:schemeClr val="bg1"/>
              </a:solidFill>
              <a:latin typeface="system-ui"/>
            </a:endParaRPr>
          </a:p>
          <a:p>
            <a:pPr marL="1200150" lvl="1" indent="-742950">
              <a:buFont typeface="+mj-lt"/>
              <a:buAutoNum type="arabicPeriod"/>
            </a:pPr>
            <a:r>
              <a:rPr lang="en-NZ" sz="4000" dirty="0">
                <a:solidFill>
                  <a:schemeClr val="bg1"/>
                </a:solidFill>
              </a:rPr>
              <a:t>Missionaries are out there—churches are sending</a:t>
            </a:r>
          </a:p>
          <a:p>
            <a:pPr marL="1200150" lvl="1" indent="-742950">
              <a:buFont typeface="+mj-lt"/>
              <a:buAutoNum type="arabicPeriod"/>
            </a:pPr>
            <a:r>
              <a:rPr lang="en-NZ" sz="4000" dirty="0">
                <a:solidFill>
                  <a:schemeClr val="bg1"/>
                </a:solidFill>
              </a:rPr>
              <a:t>Missionaries can be thanked for being the first to look to a new generation of preachers</a:t>
            </a:r>
          </a:p>
          <a:p>
            <a:pPr marL="1200150" lvl="1" indent="-742950">
              <a:buFont typeface="+mj-lt"/>
              <a:buAutoNum type="arabicPeriod"/>
            </a:pPr>
            <a:r>
              <a:rPr lang="en-NZ" sz="4000" dirty="0">
                <a:solidFill>
                  <a:schemeClr val="bg1"/>
                </a:solidFill>
              </a:rPr>
              <a:t>May their tribe increase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ED7BD176-C2FA-43E9-B2BD-220D4C2E35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25135"/>
          </a:xfrm>
        </p:spPr>
        <p:txBody>
          <a:bodyPr>
            <a:normAutofit/>
          </a:bodyPr>
          <a:lstStyle/>
          <a:p>
            <a:pPr algn="ctr"/>
            <a:r>
              <a:rPr lang="en-NZ" sz="6000" b="1" dirty="0">
                <a:solidFill>
                  <a:schemeClr val="bg1"/>
                </a:solidFill>
              </a:rPr>
              <a:t>So goes the church</a:t>
            </a:r>
          </a:p>
        </p:txBody>
      </p:sp>
    </p:spTree>
    <p:extLst>
      <p:ext uri="{BB962C8B-B14F-4D97-AF65-F5344CB8AC3E}">
        <p14:creationId xmlns:p14="http://schemas.microsoft.com/office/powerpoint/2010/main" val="382582769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F623D8-25E4-42EE-A8DC-CB56A344DD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0" y="1590262"/>
            <a:ext cx="9143999" cy="5267738"/>
          </a:xfrm>
        </p:spPr>
        <p:txBody>
          <a:bodyPr>
            <a:noAutofit/>
          </a:bodyPr>
          <a:lstStyle/>
          <a:p>
            <a:pPr algn="l"/>
            <a:r>
              <a:rPr lang="en-NZ" sz="4000" dirty="0">
                <a:solidFill>
                  <a:schemeClr val="bg1"/>
                </a:solidFill>
              </a:rPr>
              <a:t>Where is that army of preachers?</a:t>
            </a:r>
            <a:endParaRPr lang="en-NZ" sz="1600" dirty="0">
              <a:solidFill>
                <a:schemeClr val="bg1"/>
              </a:solidFill>
              <a:latin typeface="system-ui"/>
            </a:endParaRPr>
          </a:p>
          <a:p>
            <a:pPr marL="0" indent="0" algn="l">
              <a:buNone/>
            </a:pPr>
            <a:endParaRPr lang="en-NZ" sz="1600" dirty="0">
              <a:solidFill>
                <a:schemeClr val="bg1"/>
              </a:solidFill>
              <a:latin typeface="system-ui"/>
            </a:endParaRPr>
          </a:p>
          <a:p>
            <a:pPr marL="1200150" lvl="1" indent="-742950">
              <a:buFont typeface="+mj-lt"/>
              <a:buAutoNum type="arabicPeriod"/>
            </a:pPr>
            <a:r>
              <a:rPr lang="en-NZ" sz="4000" dirty="0">
                <a:solidFill>
                  <a:schemeClr val="bg1"/>
                </a:solidFill>
              </a:rPr>
              <a:t>Missionaries are out there—churches are sending</a:t>
            </a:r>
          </a:p>
          <a:p>
            <a:pPr marL="1200150" lvl="1" indent="-742950">
              <a:buFont typeface="+mj-lt"/>
              <a:buAutoNum type="arabicPeriod"/>
            </a:pPr>
            <a:r>
              <a:rPr lang="en-NZ" sz="4000" dirty="0">
                <a:solidFill>
                  <a:schemeClr val="bg1"/>
                </a:solidFill>
              </a:rPr>
              <a:t>Missionaries can be thanked for being the first to look to a new generation of preachers</a:t>
            </a:r>
          </a:p>
          <a:p>
            <a:pPr marL="1200150" lvl="1" indent="-742950">
              <a:buFont typeface="+mj-lt"/>
              <a:buAutoNum type="arabicPeriod"/>
            </a:pPr>
            <a:r>
              <a:rPr lang="en-NZ" sz="4000" dirty="0">
                <a:solidFill>
                  <a:schemeClr val="bg1"/>
                </a:solidFill>
              </a:rPr>
              <a:t>May their tribe increase.</a:t>
            </a:r>
          </a:p>
          <a:p>
            <a:pPr marL="1200150" lvl="1" indent="-742950">
              <a:buFont typeface="+mj-lt"/>
              <a:buAutoNum type="arabicPeriod"/>
            </a:pPr>
            <a:r>
              <a:rPr lang="en-NZ" sz="4000" dirty="0">
                <a:solidFill>
                  <a:schemeClr val="bg1"/>
                </a:solidFill>
              </a:rPr>
              <a:t>And increase it must…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ED7BD176-C2FA-43E9-B2BD-220D4C2E35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25135"/>
          </a:xfrm>
        </p:spPr>
        <p:txBody>
          <a:bodyPr>
            <a:normAutofit/>
          </a:bodyPr>
          <a:lstStyle/>
          <a:p>
            <a:pPr algn="ctr"/>
            <a:r>
              <a:rPr lang="en-NZ" sz="6000" b="1" dirty="0">
                <a:solidFill>
                  <a:schemeClr val="bg1"/>
                </a:solidFill>
              </a:rPr>
              <a:t>So goes the church</a:t>
            </a:r>
          </a:p>
        </p:txBody>
      </p:sp>
    </p:spTree>
    <p:extLst>
      <p:ext uri="{BB962C8B-B14F-4D97-AF65-F5344CB8AC3E}">
        <p14:creationId xmlns:p14="http://schemas.microsoft.com/office/powerpoint/2010/main" val="276476769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F623D8-25E4-42EE-A8DC-CB56A344DD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0" y="1225136"/>
            <a:ext cx="9143999" cy="5632864"/>
          </a:xfrm>
        </p:spPr>
        <p:txBody>
          <a:bodyPr>
            <a:noAutofit/>
          </a:bodyPr>
          <a:lstStyle/>
          <a:p>
            <a:pPr algn="l"/>
            <a:r>
              <a:rPr lang="en-NZ" sz="4000" dirty="0">
                <a:solidFill>
                  <a:schemeClr val="bg1"/>
                </a:solidFill>
              </a:rPr>
              <a:t>We, ‘The Churches,’ are in the business of Equipping saints for service:</a:t>
            </a:r>
          </a:p>
          <a:p>
            <a:pPr algn="l"/>
            <a:endParaRPr lang="en-NZ" sz="800" dirty="0">
              <a:solidFill>
                <a:schemeClr val="bg1"/>
              </a:solidFill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E3E61758-2CA2-4508-A62B-1DC42370DA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25135"/>
          </a:xfrm>
        </p:spPr>
        <p:txBody>
          <a:bodyPr>
            <a:normAutofit/>
          </a:bodyPr>
          <a:lstStyle/>
          <a:p>
            <a:pPr algn="ctr"/>
            <a:r>
              <a:rPr lang="en-NZ" sz="6000" b="1" dirty="0">
                <a:solidFill>
                  <a:schemeClr val="bg1"/>
                </a:solidFill>
              </a:rPr>
              <a:t>So goes the church</a:t>
            </a:r>
          </a:p>
        </p:txBody>
      </p:sp>
    </p:spTree>
    <p:extLst>
      <p:ext uri="{BB962C8B-B14F-4D97-AF65-F5344CB8AC3E}">
        <p14:creationId xmlns:p14="http://schemas.microsoft.com/office/powerpoint/2010/main" val="401775953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F623D8-25E4-42EE-A8DC-CB56A344DD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0" y="1225136"/>
            <a:ext cx="9143999" cy="5632864"/>
          </a:xfrm>
        </p:spPr>
        <p:txBody>
          <a:bodyPr>
            <a:noAutofit/>
          </a:bodyPr>
          <a:lstStyle/>
          <a:p>
            <a:pPr algn="l"/>
            <a:r>
              <a:rPr lang="en-NZ" sz="4000" dirty="0">
                <a:solidFill>
                  <a:schemeClr val="bg1"/>
                </a:solidFill>
              </a:rPr>
              <a:t>We, ‘The Churches,’ are in the business of Equipping saints for service:</a:t>
            </a:r>
          </a:p>
          <a:p>
            <a:pPr algn="l"/>
            <a:endParaRPr lang="en-NZ" sz="800" dirty="0">
              <a:solidFill>
                <a:schemeClr val="bg1"/>
              </a:solidFill>
            </a:endParaRPr>
          </a:p>
          <a:p>
            <a:pPr marL="1200150" lvl="1" indent="-742950">
              <a:buFont typeface="+mj-lt"/>
              <a:buAutoNum type="arabicPeriod"/>
            </a:pPr>
            <a:r>
              <a:rPr lang="en-NZ" sz="4000" dirty="0">
                <a:solidFill>
                  <a:schemeClr val="bg1"/>
                </a:solidFill>
              </a:rPr>
              <a:t>All of us must open our Bibles and hearts to the teachings of the Saviour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E3E61758-2CA2-4508-A62B-1DC42370DA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25135"/>
          </a:xfrm>
        </p:spPr>
        <p:txBody>
          <a:bodyPr>
            <a:normAutofit/>
          </a:bodyPr>
          <a:lstStyle/>
          <a:p>
            <a:pPr algn="ctr"/>
            <a:r>
              <a:rPr lang="en-NZ" sz="6000" b="1" dirty="0">
                <a:solidFill>
                  <a:schemeClr val="bg1"/>
                </a:solidFill>
              </a:rPr>
              <a:t>So goes the church</a:t>
            </a:r>
          </a:p>
        </p:txBody>
      </p:sp>
    </p:spTree>
    <p:extLst>
      <p:ext uri="{BB962C8B-B14F-4D97-AF65-F5344CB8AC3E}">
        <p14:creationId xmlns:p14="http://schemas.microsoft.com/office/powerpoint/2010/main" val="297870605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F623D8-25E4-42EE-A8DC-CB56A344DD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0" y="1225136"/>
            <a:ext cx="9143999" cy="5632864"/>
          </a:xfrm>
        </p:spPr>
        <p:txBody>
          <a:bodyPr>
            <a:noAutofit/>
          </a:bodyPr>
          <a:lstStyle/>
          <a:p>
            <a:pPr algn="l"/>
            <a:r>
              <a:rPr lang="en-NZ" sz="4000" dirty="0">
                <a:solidFill>
                  <a:schemeClr val="bg1"/>
                </a:solidFill>
              </a:rPr>
              <a:t>We, ‘The Churches,’ are in the business of Equipping saints for service:</a:t>
            </a:r>
          </a:p>
          <a:p>
            <a:pPr algn="l"/>
            <a:endParaRPr lang="en-NZ" sz="800" dirty="0">
              <a:solidFill>
                <a:schemeClr val="bg1"/>
              </a:solidFill>
            </a:endParaRPr>
          </a:p>
          <a:p>
            <a:pPr marL="1200150" lvl="1" indent="-742950">
              <a:buFont typeface="+mj-lt"/>
              <a:buAutoNum type="arabicPeriod"/>
            </a:pPr>
            <a:r>
              <a:rPr lang="en-NZ" sz="4000" dirty="0">
                <a:solidFill>
                  <a:schemeClr val="bg1"/>
                </a:solidFill>
              </a:rPr>
              <a:t>All of us must open our Bibles and hearts to the teachings of the Saviour</a:t>
            </a:r>
          </a:p>
          <a:p>
            <a:pPr marL="1200150" lvl="1" indent="-742950">
              <a:buFont typeface="+mj-lt"/>
              <a:buAutoNum type="arabicPeriod"/>
            </a:pPr>
            <a:r>
              <a:rPr lang="en-NZ" sz="4000" spc="-100" dirty="0">
                <a:solidFill>
                  <a:schemeClr val="bg1"/>
                </a:solidFill>
              </a:rPr>
              <a:t>Only then will others take us seriously…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E3E61758-2CA2-4508-A62B-1DC42370DA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25135"/>
          </a:xfrm>
        </p:spPr>
        <p:txBody>
          <a:bodyPr>
            <a:normAutofit/>
          </a:bodyPr>
          <a:lstStyle/>
          <a:p>
            <a:pPr algn="ctr"/>
            <a:r>
              <a:rPr lang="en-NZ" sz="6000" b="1" dirty="0">
                <a:solidFill>
                  <a:schemeClr val="bg1"/>
                </a:solidFill>
              </a:rPr>
              <a:t>So goes the church</a:t>
            </a:r>
          </a:p>
        </p:txBody>
      </p:sp>
    </p:spTree>
    <p:extLst>
      <p:ext uri="{BB962C8B-B14F-4D97-AF65-F5344CB8AC3E}">
        <p14:creationId xmlns:p14="http://schemas.microsoft.com/office/powerpoint/2010/main" val="1240927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F623D8-25E4-42EE-A8DC-CB56A344DD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0" y="1225136"/>
            <a:ext cx="9143999" cy="5632864"/>
          </a:xfrm>
        </p:spPr>
        <p:txBody>
          <a:bodyPr>
            <a:noAutofit/>
          </a:bodyPr>
          <a:lstStyle/>
          <a:p>
            <a:pPr algn="l"/>
            <a:r>
              <a:rPr lang="en-NZ" sz="4000" dirty="0">
                <a:solidFill>
                  <a:schemeClr val="bg1"/>
                </a:solidFill>
              </a:rPr>
              <a:t>We, ‘The Churches,’ are in the business of Equipping saints for service:</a:t>
            </a:r>
          </a:p>
          <a:p>
            <a:pPr algn="l"/>
            <a:endParaRPr lang="en-NZ" sz="800" dirty="0">
              <a:solidFill>
                <a:schemeClr val="bg1"/>
              </a:solidFill>
            </a:endParaRPr>
          </a:p>
          <a:p>
            <a:pPr marL="1200150" lvl="1" indent="-742950">
              <a:buFont typeface="+mj-lt"/>
              <a:buAutoNum type="arabicPeriod"/>
            </a:pPr>
            <a:r>
              <a:rPr lang="en-NZ" sz="4000" dirty="0">
                <a:solidFill>
                  <a:schemeClr val="bg1"/>
                </a:solidFill>
              </a:rPr>
              <a:t>All of us must open our Bibles and hearts to the teachings of the Saviour</a:t>
            </a:r>
          </a:p>
          <a:p>
            <a:pPr marL="1200150" lvl="1" indent="-742950">
              <a:buFont typeface="+mj-lt"/>
              <a:buAutoNum type="arabicPeriod"/>
            </a:pPr>
            <a:r>
              <a:rPr lang="en-NZ" sz="4000" spc="-100" dirty="0">
                <a:solidFill>
                  <a:schemeClr val="bg1"/>
                </a:solidFill>
              </a:rPr>
              <a:t>Only then will others take us seriously</a:t>
            </a:r>
          </a:p>
          <a:p>
            <a:pPr marL="1200150" lvl="1" indent="-742950">
              <a:buFont typeface="+mj-lt"/>
              <a:buAutoNum type="arabicPeriod"/>
            </a:pPr>
            <a:r>
              <a:rPr lang="en-NZ" sz="4000" dirty="0">
                <a:solidFill>
                  <a:schemeClr val="bg1"/>
                </a:solidFill>
              </a:rPr>
              <a:t>As doing our part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E3E61758-2CA2-4508-A62B-1DC42370DA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25135"/>
          </a:xfrm>
        </p:spPr>
        <p:txBody>
          <a:bodyPr>
            <a:normAutofit/>
          </a:bodyPr>
          <a:lstStyle/>
          <a:p>
            <a:pPr algn="ctr"/>
            <a:r>
              <a:rPr lang="en-NZ" sz="6000" b="1" dirty="0">
                <a:solidFill>
                  <a:schemeClr val="bg1"/>
                </a:solidFill>
              </a:rPr>
              <a:t>So goes the church</a:t>
            </a:r>
          </a:p>
        </p:txBody>
      </p:sp>
    </p:spTree>
    <p:extLst>
      <p:ext uri="{BB962C8B-B14F-4D97-AF65-F5344CB8AC3E}">
        <p14:creationId xmlns:p14="http://schemas.microsoft.com/office/powerpoint/2010/main" val="268570183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F623D8-25E4-42EE-A8DC-CB56A344DD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0" y="1225136"/>
            <a:ext cx="9143999" cy="5632864"/>
          </a:xfrm>
        </p:spPr>
        <p:txBody>
          <a:bodyPr>
            <a:noAutofit/>
          </a:bodyPr>
          <a:lstStyle/>
          <a:p>
            <a:pPr algn="l"/>
            <a:r>
              <a:rPr lang="en-NZ" sz="4000" dirty="0">
                <a:solidFill>
                  <a:schemeClr val="bg1"/>
                </a:solidFill>
              </a:rPr>
              <a:t>We, ‘The Churches,’ are in the business of Equipping saints for service:</a:t>
            </a:r>
          </a:p>
          <a:p>
            <a:pPr algn="l"/>
            <a:endParaRPr lang="en-NZ" sz="800" dirty="0">
              <a:solidFill>
                <a:schemeClr val="bg1"/>
              </a:solidFill>
            </a:endParaRPr>
          </a:p>
          <a:p>
            <a:pPr marL="1200150" lvl="1" indent="-742950">
              <a:buFont typeface="+mj-lt"/>
              <a:buAutoNum type="arabicPeriod"/>
            </a:pPr>
            <a:r>
              <a:rPr lang="en-NZ" sz="4000" dirty="0">
                <a:solidFill>
                  <a:schemeClr val="bg1"/>
                </a:solidFill>
              </a:rPr>
              <a:t>All of us must open our Bibles and hearts to the teachings of the Saviour</a:t>
            </a:r>
          </a:p>
          <a:p>
            <a:pPr marL="1200150" lvl="1" indent="-742950">
              <a:buFont typeface="+mj-lt"/>
              <a:buAutoNum type="arabicPeriod"/>
            </a:pPr>
            <a:r>
              <a:rPr lang="en-NZ" sz="4000" spc="-100" dirty="0">
                <a:solidFill>
                  <a:schemeClr val="bg1"/>
                </a:solidFill>
              </a:rPr>
              <a:t>Only then will others take us seriously</a:t>
            </a:r>
          </a:p>
          <a:p>
            <a:pPr marL="1200150" lvl="1" indent="-742950">
              <a:buFont typeface="+mj-lt"/>
              <a:buAutoNum type="arabicPeriod"/>
            </a:pPr>
            <a:r>
              <a:rPr lang="en-NZ" sz="4000" dirty="0">
                <a:solidFill>
                  <a:schemeClr val="bg1"/>
                </a:solidFill>
              </a:rPr>
              <a:t>As doing our part</a:t>
            </a:r>
          </a:p>
          <a:p>
            <a:pPr marL="1200150" lvl="1" indent="-742950">
              <a:buFont typeface="+mj-lt"/>
              <a:buAutoNum type="arabicPeriod"/>
            </a:pPr>
            <a:r>
              <a:rPr lang="en-NZ" sz="4000" dirty="0">
                <a:solidFill>
                  <a:schemeClr val="bg1"/>
                </a:solidFill>
              </a:rPr>
              <a:t>2 Timothy 2:1-2—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E3E61758-2CA2-4508-A62B-1DC42370DA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25135"/>
          </a:xfrm>
        </p:spPr>
        <p:txBody>
          <a:bodyPr>
            <a:normAutofit/>
          </a:bodyPr>
          <a:lstStyle/>
          <a:p>
            <a:pPr algn="ctr"/>
            <a:r>
              <a:rPr lang="en-NZ" sz="6000" b="1" dirty="0">
                <a:solidFill>
                  <a:schemeClr val="bg1"/>
                </a:solidFill>
              </a:rPr>
              <a:t>So goes the church</a:t>
            </a:r>
          </a:p>
        </p:txBody>
      </p:sp>
    </p:spTree>
    <p:extLst>
      <p:ext uri="{BB962C8B-B14F-4D97-AF65-F5344CB8AC3E}">
        <p14:creationId xmlns:p14="http://schemas.microsoft.com/office/powerpoint/2010/main" val="27624531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F623D8-25E4-42EE-A8DC-CB56A344DD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0" y="1219200"/>
            <a:ext cx="9143999" cy="5638799"/>
          </a:xfrm>
        </p:spPr>
        <p:txBody>
          <a:bodyPr>
            <a:noAutofit/>
          </a:bodyPr>
          <a:lstStyle/>
          <a:p>
            <a:pPr algn="l"/>
            <a:r>
              <a:rPr lang="en-NZ" sz="4000" b="0" i="0" dirty="0">
                <a:solidFill>
                  <a:schemeClr val="bg1"/>
                </a:solidFill>
                <a:effectLst/>
                <a:latin typeface="system-ui"/>
              </a:rPr>
              <a:t>2 Timothy 2:1-2—</a:t>
            </a:r>
            <a:r>
              <a:rPr lang="en-NZ" sz="4000" b="1" i="0" baseline="30000" dirty="0">
                <a:solidFill>
                  <a:schemeClr val="bg1"/>
                </a:solidFill>
                <a:effectLst/>
                <a:latin typeface="system-ui"/>
              </a:rPr>
              <a:t>1</a:t>
            </a:r>
            <a:r>
              <a:rPr lang="en-NZ" sz="4000" b="0" i="0" dirty="0">
                <a:solidFill>
                  <a:schemeClr val="bg1"/>
                </a:solidFill>
                <a:effectLst/>
                <a:latin typeface="system-ui"/>
              </a:rPr>
              <a:t>You therefore, my son, be strong in the grace that is in Christ Jesus. </a:t>
            </a:r>
            <a:r>
              <a:rPr lang="en-NZ" sz="4000" b="1" i="0" baseline="30000" dirty="0">
                <a:solidFill>
                  <a:schemeClr val="bg1"/>
                </a:solidFill>
                <a:effectLst/>
                <a:latin typeface="system-ui"/>
              </a:rPr>
              <a:t>2 </a:t>
            </a:r>
            <a:r>
              <a:rPr lang="en-NZ" sz="4000" b="0" i="0" dirty="0">
                <a:solidFill>
                  <a:schemeClr val="bg1"/>
                </a:solidFill>
                <a:effectLst/>
                <a:latin typeface="system-ui"/>
              </a:rPr>
              <a:t>The things which you have heard from me in the presence of many witnesses, entrust these to faithful men who will be able to teach others also. </a:t>
            </a:r>
            <a:r>
              <a:rPr lang="en-NZ" sz="1400" b="0" i="0" dirty="0">
                <a:solidFill>
                  <a:schemeClr val="bg1"/>
                </a:solidFill>
                <a:effectLst/>
                <a:latin typeface="system-ui"/>
              </a:rPr>
              <a:t>(NASB95)</a:t>
            </a:r>
            <a:endParaRPr lang="en-NZ" sz="4000" b="0" i="0" dirty="0">
              <a:solidFill>
                <a:schemeClr val="bg1"/>
              </a:solidFill>
              <a:effectLst/>
              <a:latin typeface="system-ui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476B8854-892F-4058-90A7-52A1A6682A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25135"/>
          </a:xfrm>
        </p:spPr>
        <p:txBody>
          <a:bodyPr>
            <a:normAutofit/>
          </a:bodyPr>
          <a:lstStyle/>
          <a:p>
            <a:pPr algn="ctr"/>
            <a:r>
              <a:rPr lang="en-NZ" sz="6000" b="1" dirty="0">
                <a:solidFill>
                  <a:schemeClr val="bg1"/>
                </a:solidFill>
              </a:rPr>
              <a:t>So goes the church</a:t>
            </a:r>
          </a:p>
        </p:txBody>
      </p:sp>
    </p:spTree>
    <p:extLst>
      <p:ext uri="{BB962C8B-B14F-4D97-AF65-F5344CB8AC3E}">
        <p14:creationId xmlns:p14="http://schemas.microsoft.com/office/powerpoint/2010/main" val="312283829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F623D8-25E4-42EE-A8DC-CB56A344DD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0" y="1225136"/>
            <a:ext cx="9143999" cy="5632864"/>
          </a:xfrm>
        </p:spPr>
        <p:txBody>
          <a:bodyPr>
            <a:noAutofit/>
          </a:bodyPr>
          <a:lstStyle/>
          <a:p>
            <a:pPr algn="l"/>
            <a:r>
              <a:rPr lang="en-NZ" sz="4000" dirty="0">
                <a:solidFill>
                  <a:schemeClr val="bg1"/>
                </a:solidFill>
              </a:rPr>
              <a:t>We, ‘The Churches,’ are in the business of Equipping saints for service:</a:t>
            </a:r>
          </a:p>
          <a:p>
            <a:pPr algn="l"/>
            <a:endParaRPr lang="en-NZ" sz="800" dirty="0">
              <a:solidFill>
                <a:schemeClr val="bg1"/>
              </a:solidFill>
            </a:endParaRPr>
          </a:p>
          <a:p>
            <a:pPr marL="1200150" lvl="1" indent="-742950">
              <a:buFont typeface="+mj-lt"/>
              <a:buAutoNum type="arabicPeriod" startAt="4"/>
            </a:pPr>
            <a:r>
              <a:rPr lang="en-NZ" sz="4000" dirty="0">
                <a:solidFill>
                  <a:schemeClr val="bg1"/>
                </a:solidFill>
              </a:rPr>
              <a:t>2 Timothy 2:1-2—</a:t>
            </a:r>
          </a:p>
          <a:p>
            <a:pPr marL="1657350" lvl="2" indent="-742950">
              <a:buFont typeface="+mj-lt"/>
              <a:buAutoNum type="alphaLcParenR"/>
            </a:pPr>
            <a:r>
              <a:rPr lang="en-NZ" sz="3600" b="0" i="0" spc="-100" dirty="0">
                <a:solidFill>
                  <a:schemeClr val="bg1"/>
                </a:solidFill>
                <a:effectLst/>
                <a:latin typeface="system-ui"/>
              </a:rPr>
              <a:t>V.1. ‘Be strong in the grace that is in Christ Jesus’</a:t>
            </a:r>
            <a:endParaRPr lang="en-NZ" sz="3600" spc="-100" dirty="0">
              <a:solidFill>
                <a:schemeClr val="bg1"/>
              </a:solidFill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E3E61758-2CA2-4508-A62B-1DC42370DA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25135"/>
          </a:xfrm>
        </p:spPr>
        <p:txBody>
          <a:bodyPr>
            <a:normAutofit/>
          </a:bodyPr>
          <a:lstStyle/>
          <a:p>
            <a:pPr algn="ctr"/>
            <a:r>
              <a:rPr lang="en-NZ" sz="6000" b="1" dirty="0">
                <a:solidFill>
                  <a:schemeClr val="bg1"/>
                </a:solidFill>
              </a:rPr>
              <a:t>So goes the church</a:t>
            </a:r>
          </a:p>
        </p:txBody>
      </p:sp>
    </p:spTree>
    <p:extLst>
      <p:ext uri="{BB962C8B-B14F-4D97-AF65-F5344CB8AC3E}">
        <p14:creationId xmlns:p14="http://schemas.microsoft.com/office/powerpoint/2010/main" val="227140426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F623D8-25E4-42EE-A8DC-CB56A344DD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0" y="1225136"/>
            <a:ext cx="9143999" cy="5632864"/>
          </a:xfrm>
        </p:spPr>
        <p:txBody>
          <a:bodyPr>
            <a:noAutofit/>
          </a:bodyPr>
          <a:lstStyle/>
          <a:p>
            <a:pPr algn="l"/>
            <a:r>
              <a:rPr lang="en-NZ" sz="4000" dirty="0">
                <a:solidFill>
                  <a:schemeClr val="bg1"/>
                </a:solidFill>
              </a:rPr>
              <a:t>We, ‘The Churches,’ are in the business of Equipping saints for service:</a:t>
            </a:r>
          </a:p>
          <a:p>
            <a:pPr algn="l"/>
            <a:endParaRPr lang="en-NZ" sz="800" dirty="0">
              <a:solidFill>
                <a:schemeClr val="bg1"/>
              </a:solidFill>
            </a:endParaRPr>
          </a:p>
          <a:p>
            <a:pPr marL="1200150" lvl="1" indent="-742950">
              <a:buFont typeface="+mj-lt"/>
              <a:buAutoNum type="arabicPeriod" startAt="4"/>
            </a:pPr>
            <a:r>
              <a:rPr lang="en-NZ" sz="4000" dirty="0">
                <a:solidFill>
                  <a:schemeClr val="bg1"/>
                </a:solidFill>
              </a:rPr>
              <a:t>2 Timothy 2:1-2—</a:t>
            </a:r>
          </a:p>
          <a:p>
            <a:pPr marL="1657350" lvl="2" indent="-742950">
              <a:buFont typeface="+mj-lt"/>
              <a:buAutoNum type="alphaLcParenR" startAt="2"/>
            </a:pPr>
            <a:r>
              <a:rPr lang="en-NZ" sz="3600" b="0" i="0" spc="-100" dirty="0">
                <a:solidFill>
                  <a:schemeClr val="bg1"/>
                </a:solidFill>
                <a:effectLst/>
                <a:latin typeface="system-ui"/>
              </a:rPr>
              <a:t>V.2. </a:t>
            </a:r>
          </a:p>
          <a:p>
            <a:pPr marL="2114550" lvl="3" indent="-742950">
              <a:buFont typeface="+mj-lt"/>
              <a:buAutoNum type="romanLcPeriod"/>
            </a:pPr>
            <a:r>
              <a:rPr lang="en-NZ" sz="3400" b="0" i="0" spc="-100" dirty="0">
                <a:solidFill>
                  <a:schemeClr val="bg1"/>
                </a:solidFill>
                <a:effectLst/>
                <a:latin typeface="system-ui"/>
              </a:rPr>
              <a:t>‘</a:t>
            </a:r>
            <a:r>
              <a:rPr lang="en-NZ" sz="3400" b="0" i="0" dirty="0">
                <a:solidFill>
                  <a:schemeClr val="bg1"/>
                </a:solidFill>
                <a:effectLst/>
                <a:latin typeface="system-ui"/>
              </a:rPr>
              <a:t>Things which you have heard from me…’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E3E61758-2CA2-4508-A62B-1DC42370DA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25135"/>
          </a:xfrm>
        </p:spPr>
        <p:txBody>
          <a:bodyPr>
            <a:normAutofit/>
          </a:bodyPr>
          <a:lstStyle/>
          <a:p>
            <a:pPr algn="ctr"/>
            <a:r>
              <a:rPr lang="en-NZ" sz="6000" b="1" dirty="0">
                <a:solidFill>
                  <a:schemeClr val="bg1"/>
                </a:solidFill>
              </a:rPr>
              <a:t>So goes the church</a:t>
            </a:r>
          </a:p>
        </p:txBody>
      </p:sp>
    </p:spTree>
    <p:extLst>
      <p:ext uri="{BB962C8B-B14F-4D97-AF65-F5344CB8AC3E}">
        <p14:creationId xmlns:p14="http://schemas.microsoft.com/office/powerpoint/2010/main" val="31200097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A39BE2-10AC-4D58-B8F3-7A69C1A25D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25135"/>
          </a:xfrm>
        </p:spPr>
        <p:txBody>
          <a:bodyPr>
            <a:normAutofit/>
          </a:bodyPr>
          <a:lstStyle/>
          <a:p>
            <a:pPr algn="ctr"/>
            <a:r>
              <a:rPr lang="en-NZ" sz="6000" b="1" dirty="0">
                <a:solidFill>
                  <a:schemeClr val="bg1"/>
                </a:solidFill>
              </a:rPr>
              <a:t>So goes the church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F623D8-25E4-42EE-A8DC-CB56A344DD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0" y="1802296"/>
            <a:ext cx="9143999" cy="5055703"/>
          </a:xfrm>
        </p:spPr>
        <p:txBody>
          <a:bodyPr>
            <a:noAutofit/>
          </a:bodyPr>
          <a:lstStyle/>
          <a:p>
            <a:pPr algn="l"/>
            <a:r>
              <a:rPr lang="en-NZ" sz="4000" dirty="0">
                <a:solidFill>
                  <a:schemeClr val="bg1"/>
                </a:solidFill>
              </a:rPr>
              <a:t>Ira North used to say often: </a:t>
            </a:r>
          </a:p>
          <a:p>
            <a:pPr marL="0" indent="0" algn="ctr">
              <a:buNone/>
            </a:pPr>
            <a:endParaRPr lang="en-NZ" sz="4000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en-NZ" sz="4000" dirty="0">
                <a:solidFill>
                  <a:schemeClr val="bg1"/>
                </a:solidFill>
              </a:rPr>
              <a:t>“As the Sunday School goes, </a:t>
            </a:r>
          </a:p>
          <a:p>
            <a:pPr marL="0" indent="0" algn="ctr">
              <a:buNone/>
            </a:pPr>
            <a:r>
              <a:rPr lang="en-NZ" sz="4000" dirty="0">
                <a:solidFill>
                  <a:schemeClr val="bg1"/>
                </a:solidFill>
              </a:rPr>
              <a:t>so goes the congregation.”</a:t>
            </a:r>
          </a:p>
          <a:p>
            <a:pPr algn="l"/>
            <a:endParaRPr lang="en-NZ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120215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F623D8-25E4-42EE-A8DC-CB56A344DD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0" y="1225136"/>
            <a:ext cx="9143999" cy="5632864"/>
          </a:xfrm>
        </p:spPr>
        <p:txBody>
          <a:bodyPr>
            <a:noAutofit/>
          </a:bodyPr>
          <a:lstStyle/>
          <a:p>
            <a:pPr algn="l"/>
            <a:r>
              <a:rPr lang="en-NZ" sz="4000" dirty="0">
                <a:solidFill>
                  <a:schemeClr val="bg1"/>
                </a:solidFill>
              </a:rPr>
              <a:t>We, ‘The Churches,’ are in the business of Equipping saints for service:</a:t>
            </a:r>
          </a:p>
          <a:p>
            <a:pPr algn="l"/>
            <a:endParaRPr lang="en-NZ" sz="800" dirty="0">
              <a:solidFill>
                <a:schemeClr val="bg1"/>
              </a:solidFill>
            </a:endParaRPr>
          </a:p>
          <a:p>
            <a:pPr marL="1200150" lvl="1" indent="-742950">
              <a:buFont typeface="+mj-lt"/>
              <a:buAutoNum type="arabicPeriod" startAt="4"/>
            </a:pPr>
            <a:r>
              <a:rPr lang="en-NZ" sz="4000" dirty="0">
                <a:solidFill>
                  <a:schemeClr val="bg1"/>
                </a:solidFill>
              </a:rPr>
              <a:t>2 Timothy 2:1-2—</a:t>
            </a:r>
          </a:p>
          <a:p>
            <a:pPr marL="1657350" lvl="2" indent="-742950">
              <a:buFont typeface="+mj-lt"/>
              <a:buAutoNum type="alphaLcParenR" startAt="2"/>
            </a:pPr>
            <a:r>
              <a:rPr lang="en-NZ" sz="3600" b="0" i="0" spc="-100" dirty="0">
                <a:solidFill>
                  <a:schemeClr val="bg1"/>
                </a:solidFill>
                <a:effectLst/>
                <a:latin typeface="system-ui"/>
              </a:rPr>
              <a:t>V.2. </a:t>
            </a:r>
          </a:p>
          <a:p>
            <a:pPr marL="2114550" lvl="3" indent="-742950">
              <a:buFont typeface="+mj-lt"/>
              <a:buAutoNum type="romanLcPeriod"/>
            </a:pPr>
            <a:r>
              <a:rPr lang="en-NZ" sz="3400" b="0" i="0" spc="-100" dirty="0">
                <a:solidFill>
                  <a:schemeClr val="bg1"/>
                </a:solidFill>
                <a:effectLst/>
                <a:latin typeface="system-ui"/>
              </a:rPr>
              <a:t>‘</a:t>
            </a:r>
            <a:r>
              <a:rPr lang="en-NZ" sz="3400" b="0" i="0" dirty="0">
                <a:solidFill>
                  <a:schemeClr val="bg1"/>
                </a:solidFill>
                <a:effectLst/>
                <a:latin typeface="system-ui"/>
              </a:rPr>
              <a:t>Things which you have heard from me…’</a:t>
            </a:r>
          </a:p>
          <a:p>
            <a:pPr marL="2114550" lvl="3" indent="-742950">
              <a:buFont typeface="+mj-lt"/>
              <a:buAutoNum type="romanLcPeriod"/>
            </a:pPr>
            <a:r>
              <a:rPr lang="en-NZ" sz="3400" b="0" i="0" dirty="0">
                <a:solidFill>
                  <a:schemeClr val="bg1"/>
                </a:solidFill>
                <a:effectLst/>
                <a:latin typeface="system-ui"/>
              </a:rPr>
              <a:t>‘</a:t>
            </a:r>
            <a:r>
              <a:rPr lang="en-NZ" sz="3400" dirty="0">
                <a:solidFill>
                  <a:schemeClr val="bg1"/>
                </a:solidFill>
                <a:latin typeface="system-ui"/>
              </a:rPr>
              <a:t>E</a:t>
            </a:r>
            <a:r>
              <a:rPr lang="en-NZ" sz="3400" b="0" i="0" dirty="0">
                <a:solidFill>
                  <a:schemeClr val="bg1"/>
                </a:solidFill>
                <a:effectLst/>
                <a:latin typeface="system-ui"/>
              </a:rPr>
              <a:t>ntrust these to faithful men…’ 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E3E61758-2CA2-4508-A62B-1DC42370DA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25135"/>
          </a:xfrm>
        </p:spPr>
        <p:txBody>
          <a:bodyPr>
            <a:normAutofit/>
          </a:bodyPr>
          <a:lstStyle/>
          <a:p>
            <a:pPr algn="ctr"/>
            <a:r>
              <a:rPr lang="en-NZ" sz="6000" b="1" dirty="0">
                <a:solidFill>
                  <a:schemeClr val="bg1"/>
                </a:solidFill>
              </a:rPr>
              <a:t>So goes the church</a:t>
            </a:r>
          </a:p>
        </p:txBody>
      </p:sp>
    </p:spTree>
    <p:extLst>
      <p:ext uri="{BB962C8B-B14F-4D97-AF65-F5344CB8AC3E}">
        <p14:creationId xmlns:p14="http://schemas.microsoft.com/office/powerpoint/2010/main" val="380185084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F623D8-25E4-42EE-A8DC-CB56A344DD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0" y="1225136"/>
            <a:ext cx="9143999" cy="5632864"/>
          </a:xfrm>
        </p:spPr>
        <p:txBody>
          <a:bodyPr>
            <a:noAutofit/>
          </a:bodyPr>
          <a:lstStyle/>
          <a:p>
            <a:pPr algn="l"/>
            <a:r>
              <a:rPr lang="en-NZ" sz="4000" dirty="0">
                <a:solidFill>
                  <a:schemeClr val="bg1"/>
                </a:solidFill>
              </a:rPr>
              <a:t>We, ‘The Churches,’ are in the business of Equipping saints for service:</a:t>
            </a:r>
          </a:p>
          <a:p>
            <a:pPr algn="l"/>
            <a:endParaRPr lang="en-NZ" sz="800" dirty="0">
              <a:solidFill>
                <a:schemeClr val="bg1"/>
              </a:solidFill>
            </a:endParaRPr>
          </a:p>
          <a:p>
            <a:pPr marL="1200150" lvl="1" indent="-742950">
              <a:buFont typeface="+mj-lt"/>
              <a:buAutoNum type="arabicPeriod" startAt="4"/>
            </a:pPr>
            <a:r>
              <a:rPr lang="en-NZ" sz="4000" dirty="0">
                <a:solidFill>
                  <a:schemeClr val="bg1"/>
                </a:solidFill>
              </a:rPr>
              <a:t>2 Timothy 2:1-2—</a:t>
            </a:r>
          </a:p>
          <a:p>
            <a:pPr marL="1657350" lvl="2" indent="-742950">
              <a:buFont typeface="+mj-lt"/>
              <a:buAutoNum type="alphaLcParenR" startAt="2"/>
            </a:pPr>
            <a:r>
              <a:rPr lang="en-NZ" sz="3600" b="0" i="0" spc="-100" dirty="0">
                <a:solidFill>
                  <a:schemeClr val="bg1"/>
                </a:solidFill>
                <a:effectLst/>
                <a:latin typeface="system-ui"/>
              </a:rPr>
              <a:t>V.2. </a:t>
            </a:r>
          </a:p>
          <a:p>
            <a:pPr marL="2114550" lvl="3" indent="-742950">
              <a:buFont typeface="+mj-lt"/>
              <a:buAutoNum type="romanLcPeriod"/>
            </a:pPr>
            <a:r>
              <a:rPr lang="en-NZ" sz="3400" b="0" i="0" spc="-100" dirty="0">
                <a:solidFill>
                  <a:schemeClr val="bg1"/>
                </a:solidFill>
                <a:effectLst/>
                <a:latin typeface="system-ui"/>
              </a:rPr>
              <a:t>‘</a:t>
            </a:r>
            <a:r>
              <a:rPr lang="en-NZ" sz="3400" b="0" i="0" dirty="0">
                <a:solidFill>
                  <a:schemeClr val="bg1"/>
                </a:solidFill>
                <a:effectLst/>
                <a:latin typeface="system-ui"/>
              </a:rPr>
              <a:t>Things which you have heard from me…’</a:t>
            </a:r>
          </a:p>
          <a:p>
            <a:pPr marL="2114550" lvl="3" indent="-742950">
              <a:buFont typeface="+mj-lt"/>
              <a:buAutoNum type="romanLcPeriod"/>
            </a:pPr>
            <a:r>
              <a:rPr lang="en-NZ" sz="3400" b="0" i="0" dirty="0">
                <a:solidFill>
                  <a:schemeClr val="bg1"/>
                </a:solidFill>
                <a:effectLst/>
                <a:latin typeface="system-ui"/>
              </a:rPr>
              <a:t>‘</a:t>
            </a:r>
            <a:r>
              <a:rPr lang="en-NZ" sz="3400" dirty="0">
                <a:solidFill>
                  <a:schemeClr val="bg1"/>
                </a:solidFill>
                <a:latin typeface="system-ui"/>
              </a:rPr>
              <a:t>E</a:t>
            </a:r>
            <a:r>
              <a:rPr lang="en-NZ" sz="3400" b="0" i="0" dirty="0">
                <a:solidFill>
                  <a:schemeClr val="bg1"/>
                </a:solidFill>
                <a:effectLst/>
                <a:latin typeface="system-ui"/>
              </a:rPr>
              <a:t>ntrust these to faithful men…’ </a:t>
            </a:r>
          </a:p>
          <a:p>
            <a:pPr marL="2114550" lvl="3" indent="-742950">
              <a:buFont typeface="+mj-lt"/>
              <a:buAutoNum type="romanLcPeriod"/>
            </a:pPr>
            <a:r>
              <a:rPr lang="en-NZ" sz="3400" dirty="0">
                <a:solidFill>
                  <a:schemeClr val="bg1"/>
                </a:solidFill>
                <a:latin typeface="system-ui"/>
              </a:rPr>
              <a:t>‘W</a:t>
            </a:r>
            <a:r>
              <a:rPr lang="en-NZ" sz="3400" b="0" i="0" dirty="0">
                <a:solidFill>
                  <a:schemeClr val="bg1"/>
                </a:solidFill>
                <a:effectLst/>
                <a:latin typeface="system-ui"/>
              </a:rPr>
              <a:t>ho will be able to teach others also.’</a:t>
            </a:r>
            <a:endParaRPr lang="en-NZ" sz="3400" spc="-100" dirty="0">
              <a:solidFill>
                <a:schemeClr val="bg1"/>
              </a:solidFill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E3E61758-2CA2-4508-A62B-1DC42370DA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25135"/>
          </a:xfrm>
        </p:spPr>
        <p:txBody>
          <a:bodyPr>
            <a:normAutofit/>
          </a:bodyPr>
          <a:lstStyle/>
          <a:p>
            <a:pPr algn="ctr"/>
            <a:r>
              <a:rPr lang="en-NZ" sz="6000" b="1" dirty="0">
                <a:solidFill>
                  <a:schemeClr val="bg1"/>
                </a:solidFill>
              </a:rPr>
              <a:t>So goes the church</a:t>
            </a:r>
          </a:p>
        </p:txBody>
      </p:sp>
    </p:spTree>
    <p:extLst>
      <p:ext uri="{BB962C8B-B14F-4D97-AF65-F5344CB8AC3E}">
        <p14:creationId xmlns:p14="http://schemas.microsoft.com/office/powerpoint/2010/main" val="407549746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F623D8-25E4-42EE-A8DC-CB56A344DD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0" y="1225136"/>
            <a:ext cx="9143999" cy="5632864"/>
          </a:xfrm>
        </p:spPr>
        <p:txBody>
          <a:bodyPr>
            <a:noAutofit/>
          </a:bodyPr>
          <a:lstStyle/>
          <a:p>
            <a:pPr algn="l"/>
            <a:r>
              <a:rPr lang="en-NZ" sz="4000" dirty="0">
                <a:solidFill>
                  <a:schemeClr val="bg1"/>
                </a:solidFill>
              </a:rPr>
              <a:t>We, ‘The Churches,’ are in the business of Equipping saints for service:</a:t>
            </a:r>
          </a:p>
          <a:p>
            <a:pPr algn="l"/>
            <a:endParaRPr lang="en-NZ" sz="800" dirty="0">
              <a:solidFill>
                <a:schemeClr val="bg1"/>
              </a:solidFill>
            </a:endParaRPr>
          </a:p>
          <a:p>
            <a:pPr marL="1200150" lvl="1" indent="-742950">
              <a:buFont typeface="+mj-lt"/>
              <a:buAutoNum type="arabicPeriod" startAt="5"/>
            </a:pPr>
            <a:r>
              <a:rPr lang="en-NZ" sz="4000" dirty="0">
                <a:solidFill>
                  <a:schemeClr val="bg1"/>
                </a:solidFill>
              </a:rPr>
              <a:t>Ephesians 4:11-12—</a:t>
            </a:r>
            <a:r>
              <a:rPr lang="en-NZ" sz="4000" b="1" i="0" baseline="30000" dirty="0">
                <a:solidFill>
                  <a:schemeClr val="bg1"/>
                </a:solidFill>
                <a:effectLst/>
                <a:latin typeface="system-ui"/>
              </a:rPr>
              <a:t>11 </a:t>
            </a:r>
            <a:r>
              <a:rPr lang="en-NZ" sz="4000" b="0" i="0" dirty="0">
                <a:solidFill>
                  <a:schemeClr val="bg1"/>
                </a:solidFill>
                <a:effectLst/>
                <a:latin typeface="system-ui"/>
              </a:rPr>
              <a:t>And He gave some </a:t>
            </a:r>
            <a:r>
              <a:rPr lang="en-NZ" sz="4000" b="0" i="1" dirty="0">
                <a:solidFill>
                  <a:schemeClr val="bg1"/>
                </a:solidFill>
                <a:effectLst/>
                <a:latin typeface="system-ui"/>
              </a:rPr>
              <a:t>as</a:t>
            </a:r>
            <a:r>
              <a:rPr lang="en-NZ" sz="4000" b="0" i="0" dirty="0">
                <a:solidFill>
                  <a:schemeClr val="bg1"/>
                </a:solidFill>
                <a:effectLst/>
                <a:latin typeface="system-ui"/>
              </a:rPr>
              <a:t> apostles, and some </a:t>
            </a:r>
            <a:r>
              <a:rPr lang="en-NZ" sz="4000" b="0" i="1" dirty="0">
                <a:solidFill>
                  <a:schemeClr val="bg1"/>
                </a:solidFill>
                <a:effectLst/>
                <a:latin typeface="system-ui"/>
              </a:rPr>
              <a:t>as </a:t>
            </a:r>
            <a:r>
              <a:rPr lang="en-NZ" sz="4000" b="0" i="0" dirty="0">
                <a:solidFill>
                  <a:schemeClr val="bg1"/>
                </a:solidFill>
                <a:effectLst/>
                <a:latin typeface="system-ui"/>
              </a:rPr>
              <a:t>prophets, and some </a:t>
            </a:r>
            <a:r>
              <a:rPr lang="en-NZ" sz="4000" b="0" i="1" dirty="0">
                <a:solidFill>
                  <a:schemeClr val="bg1"/>
                </a:solidFill>
                <a:effectLst/>
                <a:latin typeface="system-ui"/>
              </a:rPr>
              <a:t>as</a:t>
            </a:r>
            <a:r>
              <a:rPr lang="en-NZ" sz="4000" b="0" i="0" dirty="0">
                <a:solidFill>
                  <a:schemeClr val="bg1"/>
                </a:solidFill>
                <a:effectLst/>
                <a:latin typeface="system-ui"/>
              </a:rPr>
              <a:t> evangelists, and some </a:t>
            </a:r>
            <a:r>
              <a:rPr lang="en-NZ" sz="4000" b="0" i="1" dirty="0">
                <a:solidFill>
                  <a:schemeClr val="bg1"/>
                </a:solidFill>
                <a:effectLst/>
                <a:latin typeface="system-ui"/>
              </a:rPr>
              <a:t>as</a:t>
            </a:r>
            <a:r>
              <a:rPr lang="en-NZ" sz="4000" b="0" i="0" dirty="0">
                <a:solidFill>
                  <a:schemeClr val="bg1"/>
                </a:solidFill>
                <a:effectLst/>
                <a:latin typeface="system-ui"/>
              </a:rPr>
              <a:t> pastors and teachers, </a:t>
            </a:r>
            <a:r>
              <a:rPr lang="en-NZ" sz="4000" b="1" i="0" baseline="30000" dirty="0">
                <a:solidFill>
                  <a:schemeClr val="bg1"/>
                </a:solidFill>
                <a:effectLst/>
                <a:latin typeface="system-ui"/>
              </a:rPr>
              <a:t>12</a:t>
            </a:r>
            <a:r>
              <a:rPr lang="en-NZ" sz="4000" b="0" i="0" dirty="0">
                <a:solidFill>
                  <a:schemeClr val="bg1"/>
                </a:solidFill>
                <a:effectLst/>
                <a:latin typeface="system-ui"/>
              </a:rPr>
              <a:t>for the equipping of the saints for the work of service, to the building up of the body of Christ; </a:t>
            </a:r>
            <a:r>
              <a:rPr lang="en-NZ" sz="1400" b="0" i="0" dirty="0">
                <a:solidFill>
                  <a:schemeClr val="bg1"/>
                </a:solidFill>
                <a:effectLst/>
                <a:latin typeface="system-ui"/>
              </a:rPr>
              <a:t>(NASB95)</a:t>
            </a:r>
            <a:endParaRPr lang="en-NZ" sz="4000" dirty="0">
              <a:solidFill>
                <a:schemeClr val="bg1"/>
              </a:solidFill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E3E61758-2CA2-4508-A62B-1DC42370DA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25135"/>
          </a:xfrm>
        </p:spPr>
        <p:txBody>
          <a:bodyPr>
            <a:normAutofit/>
          </a:bodyPr>
          <a:lstStyle/>
          <a:p>
            <a:pPr algn="ctr"/>
            <a:r>
              <a:rPr lang="en-NZ" sz="6000" b="1" dirty="0">
                <a:solidFill>
                  <a:schemeClr val="bg1"/>
                </a:solidFill>
              </a:rPr>
              <a:t>So goes the church</a:t>
            </a:r>
          </a:p>
        </p:txBody>
      </p:sp>
    </p:spTree>
    <p:extLst>
      <p:ext uri="{BB962C8B-B14F-4D97-AF65-F5344CB8AC3E}">
        <p14:creationId xmlns:p14="http://schemas.microsoft.com/office/powerpoint/2010/main" val="11080791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F623D8-25E4-42EE-A8DC-CB56A344DD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0" y="1802296"/>
            <a:ext cx="9143999" cy="5055703"/>
          </a:xfrm>
        </p:spPr>
        <p:txBody>
          <a:bodyPr>
            <a:noAutofit/>
          </a:bodyPr>
          <a:lstStyle/>
          <a:p>
            <a:pPr algn="l"/>
            <a:r>
              <a:rPr lang="en-NZ" sz="4000" dirty="0">
                <a:solidFill>
                  <a:schemeClr val="bg1"/>
                </a:solidFill>
              </a:rPr>
              <a:t>If I may be so bold as to add to that by saying: </a:t>
            </a:r>
          </a:p>
          <a:p>
            <a:pPr marL="0" indent="0" algn="ctr">
              <a:buNone/>
            </a:pPr>
            <a:endParaRPr lang="en-NZ" sz="4000" dirty="0">
              <a:solidFill>
                <a:schemeClr val="bg1"/>
              </a:solidFill>
            </a:endParaRPr>
          </a:p>
          <a:p>
            <a:pPr algn="l"/>
            <a:endParaRPr lang="en-NZ" sz="4000" dirty="0">
              <a:solidFill>
                <a:schemeClr val="bg1"/>
              </a:solidFill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8013091F-C8EB-4321-9DB8-F759FA4AD0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25135"/>
          </a:xfrm>
        </p:spPr>
        <p:txBody>
          <a:bodyPr>
            <a:normAutofit/>
          </a:bodyPr>
          <a:lstStyle/>
          <a:p>
            <a:pPr algn="ctr"/>
            <a:r>
              <a:rPr lang="en-NZ" sz="6000" b="1" dirty="0">
                <a:solidFill>
                  <a:schemeClr val="bg1"/>
                </a:solidFill>
              </a:rPr>
              <a:t>So goes the church</a:t>
            </a:r>
          </a:p>
        </p:txBody>
      </p:sp>
    </p:spTree>
    <p:extLst>
      <p:ext uri="{BB962C8B-B14F-4D97-AF65-F5344CB8AC3E}">
        <p14:creationId xmlns:p14="http://schemas.microsoft.com/office/powerpoint/2010/main" val="25869382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F623D8-25E4-42EE-A8DC-CB56A344DD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0" y="1802296"/>
            <a:ext cx="9143999" cy="5055703"/>
          </a:xfrm>
        </p:spPr>
        <p:txBody>
          <a:bodyPr>
            <a:noAutofit/>
          </a:bodyPr>
          <a:lstStyle/>
          <a:p>
            <a:pPr algn="l"/>
            <a:r>
              <a:rPr lang="en-NZ" sz="4000" dirty="0">
                <a:solidFill>
                  <a:schemeClr val="bg1"/>
                </a:solidFill>
              </a:rPr>
              <a:t>If I may be so bold as to add to that by saying: </a:t>
            </a:r>
          </a:p>
          <a:p>
            <a:pPr marL="0" indent="0" algn="ctr">
              <a:buNone/>
            </a:pPr>
            <a:endParaRPr lang="en-NZ" sz="4000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en-NZ" sz="4000" dirty="0">
                <a:solidFill>
                  <a:schemeClr val="bg1"/>
                </a:solidFill>
              </a:rPr>
              <a:t>“As the Preaching goes, </a:t>
            </a:r>
          </a:p>
          <a:p>
            <a:pPr algn="l"/>
            <a:endParaRPr lang="en-NZ" sz="4000" dirty="0">
              <a:solidFill>
                <a:schemeClr val="bg1"/>
              </a:solidFill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4B712D7F-AD44-4043-8067-130F653933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25135"/>
          </a:xfrm>
        </p:spPr>
        <p:txBody>
          <a:bodyPr>
            <a:normAutofit/>
          </a:bodyPr>
          <a:lstStyle/>
          <a:p>
            <a:pPr algn="ctr"/>
            <a:r>
              <a:rPr lang="en-NZ" sz="6000" b="1" dirty="0">
                <a:solidFill>
                  <a:schemeClr val="bg1"/>
                </a:solidFill>
              </a:rPr>
              <a:t>So goes the church</a:t>
            </a:r>
          </a:p>
        </p:txBody>
      </p:sp>
    </p:spTree>
    <p:extLst>
      <p:ext uri="{BB962C8B-B14F-4D97-AF65-F5344CB8AC3E}">
        <p14:creationId xmlns:p14="http://schemas.microsoft.com/office/powerpoint/2010/main" val="16723209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F623D8-25E4-42EE-A8DC-CB56A344DD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0" y="1802296"/>
            <a:ext cx="9143999" cy="5055703"/>
          </a:xfrm>
        </p:spPr>
        <p:txBody>
          <a:bodyPr>
            <a:noAutofit/>
          </a:bodyPr>
          <a:lstStyle/>
          <a:p>
            <a:pPr algn="l"/>
            <a:r>
              <a:rPr lang="en-NZ" sz="4000" dirty="0">
                <a:solidFill>
                  <a:schemeClr val="bg1"/>
                </a:solidFill>
              </a:rPr>
              <a:t>If I may be so bold as to add to that by saying: </a:t>
            </a:r>
          </a:p>
          <a:p>
            <a:pPr marL="0" indent="0" algn="ctr">
              <a:buNone/>
            </a:pPr>
            <a:endParaRPr lang="en-NZ" sz="4000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en-NZ" sz="4000" dirty="0">
                <a:solidFill>
                  <a:schemeClr val="bg1"/>
                </a:solidFill>
              </a:rPr>
              <a:t>“As the Preaching goes, </a:t>
            </a:r>
          </a:p>
          <a:p>
            <a:pPr marL="0" indent="0" algn="ctr">
              <a:buNone/>
            </a:pPr>
            <a:r>
              <a:rPr lang="en-NZ" sz="4000" dirty="0">
                <a:solidFill>
                  <a:schemeClr val="bg1"/>
                </a:solidFill>
              </a:rPr>
              <a:t>so goes the Sunday School, </a:t>
            </a:r>
          </a:p>
          <a:p>
            <a:pPr marL="0" indent="0" algn="ctr">
              <a:buNone/>
            </a:pPr>
            <a:r>
              <a:rPr lang="en-NZ" sz="4000" dirty="0">
                <a:solidFill>
                  <a:schemeClr val="bg1"/>
                </a:solidFill>
              </a:rPr>
              <a:t>And…</a:t>
            </a:r>
          </a:p>
          <a:p>
            <a:pPr algn="l"/>
            <a:endParaRPr lang="en-NZ" sz="4000" dirty="0">
              <a:solidFill>
                <a:schemeClr val="bg1"/>
              </a:solidFill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8B3C238C-03E6-403C-A267-D7D6559A68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25135"/>
          </a:xfrm>
        </p:spPr>
        <p:txBody>
          <a:bodyPr>
            <a:normAutofit/>
          </a:bodyPr>
          <a:lstStyle/>
          <a:p>
            <a:pPr algn="ctr"/>
            <a:r>
              <a:rPr lang="en-NZ" sz="6000" b="1" dirty="0">
                <a:solidFill>
                  <a:schemeClr val="bg1"/>
                </a:solidFill>
              </a:rPr>
              <a:t>So goes the church</a:t>
            </a:r>
          </a:p>
        </p:txBody>
      </p:sp>
    </p:spTree>
    <p:extLst>
      <p:ext uri="{BB962C8B-B14F-4D97-AF65-F5344CB8AC3E}">
        <p14:creationId xmlns:p14="http://schemas.microsoft.com/office/powerpoint/2010/main" val="37363902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F623D8-25E4-42EE-A8DC-CB56A344DD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0" y="1802296"/>
            <a:ext cx="9143999" cy="5055703"/>
          </a:xfrm>
        </p:spPr>
        <p:txBody>
          <a:bodyPr>
            <a:noAutofit/>
          </a:bodyPr>
          <a:lstStyle/>
          <a:p>
            <a:pPr algn="l"/>
            <a:r>
              <a:rPr lang="en-NZ" sz="4000" dirty="0">
                <a:solidFill>
                  <a:schemeClr val="bg1"/>
                </a:solidFill>
              </a:rPr>
              <a:t>If I may be so bold as to add to that by saying: </a:t>
            </a:r>
          </a:p>
          <a:p>
            <a:pPr marL="0" indent="0" algn="ctr">
              <a:buNone/>
            </a:pPr>
            <a:endParaRPr lang="en-NZ" sz="4000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en-NZ" sz="4000" dirty="0">
                <a:solidFill>
                  <a:schemeClr val="bg1"/>
                </a:solidFill>
              </a:rPr>
              <a:t>“As the Preaching goes, </a:t>
            </a:r>
          </a:p>
          <a:p>
            <a:pPr marL="0" indent="0" algn="ctr">
              <a:buNone/>
            </a:pPr>
            <a:r>
              <a:rPr lang="en-NZ" sz="4000" dirty="0">
                <a:solidFill>
                  <a:schemeClr val="bg1"/>
                </a:solidFill>
              </a:rPr>
              <a:t>so goes the Sunday School, </a:t>
            </a:r>
          </a:p>
          <a:p>
            <a:pPr marL="0" indent="0" algn="ctr">
              <a:buNone/>
            </a:pPr>
            <a:r>
              <a:rPr lang="en-NZ" sz="4000" dirty="0">
                <a:solidFill>
                  <a:schemeClr val="bg1"/>
                </a:solidFill>
              </a:rPr>
              <a:t>and </a:t>
            </a:r>
          </a:p>
          <a:p>
            <a:pPr marL="0" indent="0" algn="ctr">
              <a:buNone/>
            </a:pPr>
            <a:r>
              <a:rPr lang="en-NZ" sz="4000" u="sng" dirty="0">
                <a:solidFill>
                  <a:schemeClr val="bg1"/>
                </a:solidFill>
              </a:rPr>
              <a:t>So Goes the Church</a:t>
            </a:r>
            <a:r>
              <a:rPr lang="en-NZ" sz="4000" dirty="0">
                <a:solidFill>
                  <a:schemeClr val="bg1"/>
                </a:solidFill>
              </a:rPr>
              <a:t>.”</a:t>
            </a:r>
          </a:p>
          <a:p>
            <a:pPr algn="l"/>
            <a:endParaRPr lang="en-NZ" sz="4000" dirty="0">
              <a:solidFill>
                <a:schemeClr val="bg1"/>
              </a:solidFill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A915222B-58F9-43F0-9B7B-61DA06CBC3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25135"/>
          </a:xfrm>
        </p:spPr>
        <p:txBody>
          <a:bodyPr>
            <a:normAutofit/>
          </a:bodyPr>
          <a:lstStyle/>
          <a:p>
            <a:pPr algn="ctr"/>
            <a:r>
              <a:rPr lang="en-NZ" sz="6000" b="1" dirty="0">
                <a:solidFill>
                  <a:schemeClr val="bg1"/>
                </a:solidFill>
              </a:rPr>
              <a:t>So goes the church</a:t>
            </a:r>
          </a:p>
        </p:txBody>
      </p:sp>
    </p:spTree>
    <p:extLst>
      <p:ext uri="{BB962C8B-B14F-4D97-AF65-F5344CB8AC3E}">
        <p14:creationId xmlns:p14="http://schemas.microsoft.com/office/powerpoint/2010/main" val="26923288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F623D8-25E4-42EE-A8DC-CB56A344DD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0" y="1590262"/>
            <a:ext cx="9143999" cy="526773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endParaRPr lang="en-NZ" sz="4000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endParaRPr lang="en-NZ" sz="4000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en-NZ" sz="4000" dirty="0">
                <a:solidFill>
                  <a:schemeClr val="bg1"/>
                </a:solidFill>
              </a:rPr>
              <a:t>If you want to know the </a:t>
            </a:r>
          </a:p>
          <a:p>
            <a:pPr marL="0" indent="0" algn="ctr">
              <a:buNone/>
            </a:pPr>
            <a:r>
              <a:rPr lang="en-NZ" sz="4000" dirty="0">
                <a:solidFill>
                  <a:schemeClr val="bg1"/>
                </a:solidFill>
              </a:rPr>
              <a:t>future of the Lord’s church, </a:t>
            </a:r>
          </a:p>
          <a:p>
            <a:pPr marL="0" indent="0" algn="ctr">
              <a:buNone/>
            </a:pPr>
            <a:r>
              <a:rPr lang="en-NZ" sz="4000" dirty="0">
                <a:solidFill>
                  <a:schemeClr val="bg1"/>
                </a:solidFill>
              </a:rPr>
              <a:t>look at the preaching.</a:t>
            </a:r>
            <a:endParaRPr lang="en-NZ" sz="800" dirty="0">
              <a:solidFill>
                <a:schemeClr val="bg1"/>
              </a:solidFill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CA49FE22-A94A-453E-BFCB-692719B6EB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25135"/>
          </a:xfrm>
        </p:spPr>
        <p:txBody>
          <a:bodyPr>
            <a:normAutofit/>
          </a:bodyPr>
          <a:lstStyle/>
          <a:p>
            <a:pPr algn="ctr"/>
            <a:r>
              <a:rPr lang="en-NZ" sz="6000" b="1" dirty="0">
                <a:solidFill>
                  <a:schemeClr val="bg1"/>
                </a:solidFill>
              </a:rPr>
              <a:t>So goes the church</a:t>
            </a:r>
          </a:p>
        </p:txBody>
      </p:sp>
    </p:spTree>
    <p:extLst>
      <p:ext uri="{BB962C8B-B14F-4D97-AF65-F5344CB8AC3E}">
        <p14:creationId xmlns:p14="http://schemas.microsoft.com/office/powerpoint/2010/main" val="8539563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F623D8-25E4-42EE-A8DC-CB56A344DD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0" y="1590262"/>
            <a:ext cx="9143999" cy="526773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endParaRPr lang="en-NZ" sz="4000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en-NZ" sz="4000" dirty="0">
                <a:solidFill>
                  <a:schemeClr val="bg1"/>
                </a:solidFill>
              </a:rPr>
              <a:t>Because ultimately,</a:t>
            </a:r>
          </a:p>
          <a:p>
            <a:pPr marL="0" indent="0" algn="ctr">
              <a:buNone/>
            </a:pPr>
            <a:r>
              <a:rPr lang="en-NZ" sz="4000" dirty="0">
                <a:solidFill>
                  <a:schemeClr val="bg1"/>
                </a:solidFill>
              </a:rPr>
              <a:t>What is preached from our pulpits </a:t>
            </a:r>
          </a:p>
          <a:p>
            <a:pPr marL="0" indent="0" algn="ctr">
              <a:buNone/>
            </a:pPr>
            <a:r>
              <a:rPr lang="en-NZ" sz="4000" dirty="0">
                <a:solidFill>
                  <a:schemeClr val="bg1"/>
                </a:solidFill>
              </a:rPr>
              <a:t>Determines the direction </a:t>
            </a:r>
          </a:p>
          <a:p>
            <a:pPr marL="0" indent="0" algn="ctr">
              <a:buNone/>
            </a:pPr>
            <a:r>
              <a:rPr lang="en-NZ" sz="4000" dirty="0">
                <a:solidFill>
                  <a:schemeClr val="bg1"/>
                </a:solidFill>
              </a:rPr>
              <a:t>of the Lord’s church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CA49FE22-A94A-453E-BFCB-692719B6EB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25135"/>
          </a:xfrm>
        </p:spPr>
        <p:txBody>
          <a:bodyPr>
            <a:normAutofit/>
          </a:bodyPr>
          <a:lstStyle/>
          <a:p>
            <a:pPr algn="ctr"/>
            <a:r>
              <a:rPr lang="en-NZ" sz="6000" b="1" dirty="0">
                <a:solidFill>
                  <a:schemeClr val="bg1"/>
                </a:solidFill>
              </a:rPr>
              <a:t>So goes the church</a:t>
            </a:r>
          </a:p>
        </p:txBody>
      </p:sp>
    </p:spTree>
    <p:extLst>
      <p:ext uri="{BB962C8B-B14F-4D97-AF65-F5344CB8AC3E}">
        <p14:creationId xmlns:p14="http://schemas.microsoft.com/office/powerpoint/2010/main" val="2668706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950</TotalTime>
  <Words>1084</Words>
  <Application>Microsoft Office PowerPoint</Application>
  <PresentationFormat>On-screen Show (4:3)</PresentationFormat>
  <Paragraphs>163</Paragraphs>
  <Slides>32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7" baseType="lpstr">
      <vt:lpstr>Arial</vt:lpstr>
      <vt:lpstr>Calibri</vt:lpstr>
      <vt:lpstr>Calibri Light</vt:lpstr>
      <vt:lpstr>system-ui</vt:lpstr>
      <vt:lpstr>Office Theme</vt:lpstr>
      <vt:lpstr>PowerPoint Presentation</vt:lpstr>
      <vt:lpstr>“So goes the church”</vt:lpstr>
      <vt:lpstr>So goes the church</vt:lpstr>
      <vt:lpstr>So goes the church</vt:lpstr>
      <vt:lpstr>So goes the church</vt:lpstr>
      <vt:lpstr>So goes the church</vt:lpstr>
      <vt:lpstr>So goes the church</vt:lpstr>
      <vt:lpstr>So goes the church</vt:lpstr>
      <vt:lpstr>So goes the church</vt:lpstr>
      <vt:lpstr>So goes the church</vt:lpstr>
      <vt:lpstr>So goes the church</vt:lpstr>
      <vt:lpstr>So goes the church</vt:lpstr>
      <vt:lpstr>So goes the church</vt:lpstr>
      <vt:lpstr>So goes the church</vt:lpstr>
      <vt:lpstr>So goes the church</vt:lpstr>
      <vt:lpstr>So goes the church</vt:lpstr>
      <vt:lpstr>So goes the church</vt:lpstr>
      <vt:lpstr>So goes the church</vt:lpstr>
      <vt:lpstr>So goes the church</vt:lpstr>
      <vt:lpstr>So goes the church</vt:lpstr>
      <vt:lpstr>So goes the church</vt:lpstr>
      <vt:lpstr>So goes the church</vt:lpstr>
      <vt:lpstr>So goes the church</vt:lpstr>
      <vt:lpstr>So goes the church</vt:lpstr>
      <vt:lpstr>So goes the church</vt:lpstr>
      <vt:lpstr>So goes the church</vt:lpstr>
      <vt:lpstr>So goes the church</vt:lpstr>
      <vt:lpstr>So goes the church</vt:lpstr>
      <vt:lpstr>So goes the church</vt:lpstr>
      <vt:lpstr>So goes the church</vt:lpstr>
      <vt:lpstr>So goes the church</vt:lpstr>
      <vt:lpstr>So goes the church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</dc:creator>
  <cp:lastModifiedBy>John</cp:lastModifiedBy>
  <cp:revision>89</cp:revision>
  <dcterms:created xsi:type="dcterms:W3CDTF">2020-08-01T19:06:01Z</dcterms:created>
  <dcterms:modified xsi:type="dcterms:W3CDTF">2020-08-23T05:59:43Z</dcterms:modified>
</cp:coreProperties>
</file>