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7" r:id="rId2"/>
    <p:sldId id="256" r:id="rId3"/>
    <p:sldId id="381" r:id="rId4"/>
    <p:sldId id="382" r:id="rId5"/>
    <p:sldId id="383" r:id="rId6"/>
    <p:sldId id="415" r:id="rId7"/>
    <p:sldId id="384" r:id="rId8"/>
    <p:sldId id="385" r:id="rId9"/>
    <p:sldId id="386" r:id="rId10"/>
    <p:sldId id="416" r:id="rId11"/>
    <p:sldId id="391" r:id="rId12"/>
    <p:sldId id="392" r:id="rId13"/>
    <p:sldId id="417" r:id="rId14"/>
    <p:sldId id="418" r:id="rId15"/>
    <p:sldId id="419" r:id="rId16"/>
    <p:sldId id="420" r:id="rId17"/>
    <p:sldId id="393" r:id="rId18"/>
    <p:sldId id="421" r:id="rId19"/>
    <p:sldId id="422" r:id="rId20"/>
    <p:sldId id="394" r:id="rId21"/>
    <p:sldId id="423" r:id="rId22"/>
    <p:sldId id="424" r:id="rId23"/>
    <p:sldId id="425" r:id="rId24"/>
    <p:sldId id="395" r:id="rId25"/>
    <p:sldId id="396" r:id="rId26"/>
    <p:sldId id="426" r:id="rId27"/>
    <p:sldId id="397" r:id="rId28"/>
    <p:sldId id="427" r:id="rId29"/>
    <p:sldId id="428" r:id="rId30"/>
    <p:sldId id="398" r:id="rId31"/>
    <p:sldId id="429" r:id="rId32"/>
    <p:sldId id="430" r:id="rId33"/>
    <p:sldId id="400" r:id="rId34"/>
    <p:sldId id="431" r:id="rId35"/>
    <p:sldId id="399" r:id="rId36"/>
    <p:sldId id="432" r:id="rId37"/>
    <p:sldId id="433" r:id="rId38"/>
    <p:sldId id="434" r:id="rId39"/>
    <p:sldId id="435" r:id="rId40"/>
    <p:sldId id="436" r:id="rId41"/>
    <p:sldId id="437" r:id="rId42"/>
    <p:sldId id="387" r:id="rId43"/>
    <p:sldId id="401" r:id="rId44"/>
    <p:sldId id="403" r:id="rId45"/>
    <p:sldId id="404" r:id="rId46"/>
    <p:sldId id="438" r:id="rId47"/>
    <p:sldId id="405" r:id="rId48"/>
    <p:sldId id="439" r:id="rId49"/>
    <p:sldId id="442" r:id="rId50"/>
    <p:sldId id="441" r:id="rId51"/>
    <p:sldId id="406" r:id="rId52"/>
    <p:sldId id="388" r:id="rId53"/>
    <p:sldId id="443" r:id="rId54"/>
    <p:sldId id="407" r:id="rId55"/>
    <p:sldId id="409" r:id="rId56"/>
    <p:sldId id="410" r:id="rId57"/>
    <p:sldId id="389" r:id="rId58"/>
    <p:sldId id="444" r:id="rId59"/>
    <p:sldId id="412" r:id="rId60"/>
    <p:sldId id="413" r:id="rId61"/>
    <p:sldId id="414" r:id="rId6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6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D30A-FEF4-4349-9261-C73F8DB720FF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D6A9-A809-4050-80C9-51ACE8DC85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05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D30A-FEF4-4349-9261-C73F8DB720FF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D6A9-A809-4050-80C9-51ACE8DC85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35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D30A-FEF4-4349-9261-C73F8DB720FF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D6A9-A809-4050-80C9-51ACE8DC85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309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D30A-FEF4-4349-9261-C73F8DB720FF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D6A9-A809-4050-80C9-51ACE8DC85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04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D30A-FEF4-4349-9261-C73F8DB720FF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D6A9-A809-4050-80C9-51ACE8DC85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9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D30A-FEF4-4349-9261-C73F8DB720FF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D6A9-A809-4050-80C9-51ACE8DC85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851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D30A-FEF4-4349-9261-C73F8DB720FF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D6A9-A809-4050-80C9-51ACE8DC85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2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D30A-FEF4-4349-9261-C73F8DB720FF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D6A9-A809-4050-80C9-51ACE8DC85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16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D30A-FEF4-4349-9261-C73F8DB720FF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D6A9-A809-4050-80C9-51ACE8DC85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317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D30A-FEF4-4349-9261-C73F8DB720FF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D6A9-A809-4050-80C9-51ACE8DC85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0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D30A-FEF4-4349-9261-C73F8DB720FF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D6A9-A809-4050-80C9-51ACE8DC85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46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5D30A-FEF4-4349-9261-C73F8DB720FF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ED6A9-A809-4050-80C9-51ACE8DC85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87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85A3B99-EB2F-4BAB-AB64-F6E13F957339}"/>
              </a:ext>
            </a:extLst>
          </p:cNvPr>
          <p:cNvSpPr txBox="1">
            <a:spLocks/>
          </p:cNvSpPr>
          <p:nvPr/>
        </p:nvSpPr>
        <p:spPr>
          <a:xfrm>
            <a:off x="0" y="278296"/>
            <a:ext cx="9144000" cy="657970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/>
              <a:t>“Family – How to survive Adversity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4000" dirty="0"/>
              <a:t>” </a:t>
            </a:r>
          </a:p>
          <a:p>
            <a:pPr marL="0" indent="0">
              <a:buNone/>
            </a:pPr>
            <a:r>
              <a:rPr lang="en-US" sz="800" dirty="0"/>
              <a:t>	</a:t>
            </a:r>
          </a:p>
          <a:p>
            <a:r>
              <a:rPr lang="en-NZ" sz="4000" dirty="0"/>
              <a:t>John Staiger</a:t>
            </a:r>
          </a:p>
          <a:p>
            <a:endParaRPr lang="en-NZ" sz="800" dirty="0"/>
          </a:p>
          <a:p>
            <a:r>
              <a:rPr lang="en-NZ" sz="4000" dirty="0"/>
              <a:t>For Morningside Church of Christ </a:t>
            </a:r>
          </a:p>
          <a:p>
            <a:endParaRPr lang="en-NZ" sz="800" dirty="0"/>
          </a:p>
          <a:p>
            <a:r>
              <a:rPr lang="en-NZ" sz="4000" dirty="0"/>
              <a:t>Sunday 13 September 2020</a:t>
            </a:r>
          </a:p>
          <a:p>
            <a:endParaRPr lang="en-NZ" sz="800" dirty="0"/>
          </a:p>
          <a:p>
            <a:r>
              <a:rPr lang="en-NZ" sz="4000" dirty="0"/>
              <a:t>PM Sermon</a:t>
            </a:r>
          </a:p>
          <a:p>
            <a:endParaRPr lang="en-NZ" sz="800" dirty="0"/>
          </a:p>
          <a:p>
            <a:r>
              <a:rPr lang="en-NZ" sz="4000" dirty="0"/>
              <a:t>Broadcast on Facebook Live from Massey, AKL, NZ.</a:t>
            </a:r>
          </a:p>
        </p:txBody>
      </p:sp>
    </p:spTree>
    <p:extLst>
      <p:ext uri="{BB962C8B-B14F-4D97-AF65-F5344CB8AC3E}">
        <p14:creationId xmlns:p14="http://schemas.microsoft.com/office/powerpoint/2010/main" val="61351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 </a:t>
            </a:r>
          </a:p>
        </p:txBody>
      </p:sp>
    </p:spTree>
    <p:extLst>
      <p:ext uri="{BB962C8B-B14F-4D97-AF65-F5344CB8AC3E}">
        <p14:creationId xmlns:p14="http://schemas.microsoft.com/office/powerpoint/2010/main" val="2234968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800" spc="-100" dirty="0"/>
          </a:p>
          <a:p>
            <a:r>
              <a:rPr lang="en-NZ" sz="4000" spc="-100" dirty="0"/>
              <a:t>1 Corinthians 11:3—</a:t>
            </a:r>
          </a:p>
          <a:p>
            <a:r>
              <a:rPr lang="en-NZ" sz="4000" b="1" i="0" baseline="30000" dirty="0">
                <a:solidFill>
                  <a:srgbClr val="000000"/>
                </a:solidFill>
                <a:effectLst/>
                <a:latin typeface="system-ui"/>
              </a:rPr>
              <a:t>3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But I want you to understand that </a:t>
            </a:r>
          </a:p>
          <a:p>
            <a:pPr marL="457200" lvl="1" indent="0">
              <a:buNone/>
            </a:pP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Christ is the head of every man, </a:t>
            </a:r>
          </a:p>
          <a:p>
            <a:pPr marL="457200" lvl="1" indent="0">
              <a:buNone/>
            </a:pP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and the man is the head of a woman, </a:t>
            </a:r>
          </a:p>
          <a:p>
            <a:pPr marL="457200" lvl="1" indent="0">
              <a:buNone/>
            </a:pP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and God is the head of Christ.</a:t>
            </a:r>
            <a:r>
              <a:rPr lang="en-NZ" sz="4000" b="0" i="0" spc="-10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NZ" sz="1000" b="0" i="0" spc="-10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  <a:r>
              <a:rPr lang="en-NZ" sz="1000" spc="-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8799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800" spc="-100" dirty="0"/>
          </a:p>
          <a:p>
            <a:r>
              <a:rPr lang="en-NZ" sz="4000" spc="-100" dirty="0"/>
              <a:t>Not because of superiority, but the need to lead in the family</a:t>
            </a:r>
          </a:p>
        </p:txBody>
      </p:sp>
    </p:spTree>
    <p:extLst>
      <p:ext uri="{BB962C8B-B14F-4D97-AF65-F5344CB8AC3E}">
        <p14:creationId xmlns:p14="http://schemas.microsoft.com/office/powerpoint/2010/main" val="2406384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800" spc="-100" dirty="0"/>
          </a:p>
          <a:p>
            <a:r>
              <a:rPr lang="en-NZ" sz="4000" spc="-100" dirty="0"/>
              <a:t>Not because of superiority, but the need to lead in the family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NZ" sz="4000" spc="-100" dirty="0"/>
              <a:t>Christ ‘subjected himself’ to God</a:t>
            </a:r>
          </a:p>
        </p:txBody>
      </p:sp>
    </p:spTree>
    <p:extLst>
      <p:ext uri="{BB962C8B-B14F-4D97-AF65-F5344CB8AC3E}">
        <p14:creationId xmlns:p14="http://schemas.microsoft.com/office/powerpoint/2010/main" val="1582732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800" spc="-100" dirty="0"/>
          </a:p>
          <a:p>
            <a:r>
              <a:rPr lang="en-NZ" sz="4000" spc="-100" dirty="0"/>
              <a:t>Not because of superiority, but the need to lead in the family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NZ" sz="4000" spc="-100" dirty="0"/>
              <a:t>Christ ‘subjected himself’ to God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NZ" sz="4000" spc="-100" dirty="0"/>
              <a:t>Husband ‘subjects himself’ to Christ</a:t>
            </a:r>
          </a:p>
        </p:txBody>
      </p:sp>
    </p:spTree>
    <p:extLst>
      <p:ext uri="{BB962C8B-B14F-4D97-AF65-F5344CB8AC3E}">
        <p14:creationId xmlns:p14="http://schemas.microsoft.com/office/powerpoint/2010/main" val="2070231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800" spc="-100" dirty="0"/>
          </a:p>
          <a:p>
            <a:r>
              <a:rPr lang="en-NZ" sz="4000" spc="-100" dirty="0"/>
              <a:t>Not because of superiority, but the need to lead in the family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NZ" sz="4000" spc="-100" dirty="0"/>
              <a:t>Christ ‘subjected himself’ to God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NZ" sz="4000" spc="-100" dirty="0"/>
              <a:t>Husband ‘subjects himself’ to Christ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NZ" sz="4000" spc="-100" dirty="0"/>
              <a:t>Wife ‘subjects herself’ to her husband</a:t>
            </a:r>
          </a:p>
        </p:txBody>
      </p:sp>
    </p:spTree>
    <p:extLst>
      <p:ext uri="{BB962C8B-B14F-4D97-AF65-F5344CB8AC3E}">
        <p14:creationId xmlns:p14="http://schemas.microsoft.com/office/powerpoint/2010/main" val="250601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800" spc="-100" dirty="0"/>
          </a:p>
          <a:p>
            <a:r>
              <a:rPr lang="en-NZ" sz="4000" spc="-100" dirty="0"/>
              <a:t>Not because of superiority, but the need to lead in the family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NZ" sz="4000" spc="-100" dirty="0"/>
              <a:t>Christ ‘subjected himself’ to God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NZ" sz="4000" spc="-100" dirty="0"/>
              <a:t>Husband ‘subjects himself’ to Christ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NZ" sz="4000" spc="-100" dirty="0"/>
              <a:t>Wife ‘subjects herself’ to her husband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NZ" sz="4000" spc="-100" dirty="0"/>
              <a:t>Children ‘subject themselves’ to their parents</a:t>
            </a:r>
          </a:p>
        </p:txBody>
      </p:sp>
    </p:spTree>
    <p:extLst>
      <p:ext uri="{BB962C8B-B14F-4D97-AF65-F5344CB8AC3E}">
        <p14:creationId xmlns:p14="http://schemas.microsoft.com/office/powerpoint/2010/main" val="2705044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800" spc="-100" dirty="0"/>
          </a:p>
          <a:p>
            <a:r>
              <a:rPr lang="en-NZ" sz="4000" spc="-100" dirty="0"/>
              <a:t>This is God’s way of taking care of the home</a:t>
            </a:r>
          </a:p>
          <a:p>
            <a:endParaRPr lang="en-NZ" sz="800" spc="-100" dirty="0"/>
          </a:p>
        </p:txBody>
      </p:sp>
    </p:spTree>
    <p:extLst>
      <p:ext uri="{BB962C8B-B14F-4D97-AF65-F5344CB8AC3E}">
        <p14:creationId xmlns:p14="http://schemas.microsoft.com/office/powerpoint/2010/main" val="1151357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800" spc="-100" dirty="0"/>
          </a:p>
          <a:p>
            <a:r>
              <a:rPr lang="en-NZ" sz="4000" spc="-100" dirty="0"/>
              <a:t>This is God’s way of taking care of the home</a:t>
            </a:r>
          </a:p>
          <a:p>
            <a:endParaRPr lang="en-NZ" sz="800" spc="-100" dirty="0"/>
          </a:p>
          <a:p>
            <a:pPr marL="0" indent="0" algn="ctr">
              <a:buNone/>
            </a:pPr>
            <a:r>
              <a:rPr lang="en-NZ" sz="4000" spc="-100" dirty="0"/>
              <a:t>It is not an </a:t>
            </a:r>
          </a:p>
          <a:p>
            <a:pPr marL="0" indent="0" algn="ctr">
              <a:buNone/>
            </a:pPr>
            <a:r>
              <a:rPr lang="en-NZ" sz="4000" spc="-100" dirty="0"/>
              <a:t>HONOUR </a:t>
            </a:r>
          </a:p>
          <a:p>
            <a:pPr marL="0" indent="0" algn="ctr">
              <a:buNone/>
            </a:pPr>
            <a:r>
              <a:rPr lang="en-NZ" sz="4000" spc="-100" dirty="0"/>
              <a:t>he bestows upon a husband and father,… </a:t>
            </a:r>
          </a:p>
        </p:txBody>
      </p:sp>
    </p:spTree>
    <p:extLst>
      <p:ext uri="{BB962C8B-B14F-4D97-AF65-F5344CB8AC3E}">
        <p14:creationId xmlns:p14="http://schemas.microsoft.com/office/powerpoint/2010/main" val="672117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800" spc="-100" dirty="0"/>
          </a:p>
          <a:p>
            <a:r>
              <a:rPr lang="en-NZ" sz="4000" spc="-100" dirty="0"/>
              <a:t>This is God’s way of taking care of the home</a:t>
            </a:r>
          </a:p>
          <a:p>
            <a:endParaRPr lang="en-NZ" sz="800" spc="-100" dirty="0"/>
          </a:p>
          <a:p>
            <a:pPr marL="0" indent="0" algn="ctr">
              <a:buNone/>
            </a:pPr>
            <a:r>
              <a:rPr lang="en-NZ" sz="4000" spc="-100" dirty="0"/>
              <a:t>It is not an </a:t>
            </a:r>
          </a:p>
          <a:p>
            <a:pPr marL="0" indent="0" algn="ctr">
              <a:buNone/>
            </a:pPr>
            <a:r>
              <a:rPr lang="en-NZ" sz="4000" spc="-100" dirty="0"/>
              <a:t>HONOUR </a:t>
            </a:r>
          </a:p>
          <a:p>
            <a:pPr marL="0" indent="0" algn="ctr">
              <a:buNone/>
            </a:pPr>
            <a:r>
              <a:rPr lang="en-NZ" sz="4000" spc="-100" dirty="0"/>
              <a:t>he bestows upon a husband and father, </a:t>
            </a:r>
          </a:p>
          <a:p>
            <a:pPr marL="0" indent="0" algn="ctr">
              <a:buNone/>
            </a:pPr>
            <a:r>
              <a:rPr lang="en-NZ" sz="4000" spc="-100" dirty="0"/>
              <a:t>it is a </a:t>
            </a:r>
          </a:p>
          <a:p>
            <a:pPr marL="0" indent="0" algn="ctr">
              <a:buNone/>
            </a:pPr>
            <a:r>
              <a:rPr lang="en-NZ" sz="4000" spc="-100" dirty="0"/>
              <a:t>RESPONSIBILITY</a:t>
            </a:r>
          </a:p>
        </p:txBody>
      </p:sp>
    </p:spTree>
    <p:extLst>
      <p:ext uri="{BB962C8B-B14F-4D97-AF65-F5344CB8AC3E}">
        <p14:creationId xmlns:p14="http://schemas.microsoft.com/office/powerpoint/2010/main" val="285020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42950"/>
            <a:ext cx="7772400" cy="3962399"/>
          </a:xfrm>
        </p:spPr>
        <p:txBody>
          <a:bodyPr>
            <a:normAutofit/>
          </a:bodyPr>
          <a:lstStyle/>
          <a:p>
            <a:r>
              <a:rPr lang="en-US" sz="6000" dirty="0"/>
              <a:t>Family – How to survive Adversity</a:t>
            </a:r>
            <a:r>
              <a:rPr lang="en-US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1790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800" spc="-100" dirty="0"/>
          </a:p>
          <a:p>
            <a:r>
              <a:rPr lang="en-NZ" sz="4000" spc="-100" dirty="0"/>
              <a:t>For God’s plan to work:</a:t>
            </a:r>
          </a:p>
        </p:txBody>
      </p:sp>
    </p:spTree>
    <p:extLst>
      <p:ext uri="{BB962C8B-B14F-4D97-AF65-F5344CB8AC3E}">
        <p14:creationId xmlns:p14="http://schemas.microsoft.com/office/powerpoint/2010/main" val="3585830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800" spc="-100" dirty="0"/>
          </a:p>
          <a:p>
            <a:r>
              <a:rPr lang="en-NZ" sz="4000" spc="-100" dirty="0"/>
              <a:t>For God’s plan to work: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NZ" sz="4000" spc="-100" dirty="0"/>
              <a:t>God must be the head of each house</a:t>
            </a:r>
          </a:p>
        </p:txBody>
      </p:sp>
    </p:spTree>
    <p:extLst>
      <p:ext uri="{BB962C8B-B14F-4D97-AF65-F5344CB8AC3E}">
        <p14:creationId xmlns:p14="http://schemas.microsoft.com/office/powerpoint/2010/main" val="39979386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800" spc="-100" dirty="0"/>
          </a:p>
          <a:p>
            <a:r>
              <a:rPr lang="en-NZ" sz="4000" spc="-100" dirty="0"/>
              <a:t>For God’s plan to work: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NZ" sz="4000" spc="-100" dirty="0"/>
              <a:t>God must be the head of each house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NZ" sz="4000" spc="-100" dirty="0"/>
              <a:t>And God must have a head in that house whom he can trust</a:t>
            </a:r>
          </a:p>
        </p:txBody>
      </p:sp>
    </p:spTree>
    <p:extLst>
      <p:ext uri="{BB962C8B-B14F-4D97-AF65-F5344CB8AC3E}">
        <p14:creationId xmlns:p14="http://schemas.microsoft.com/office/powerpoint/2010/main" val="4216250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800" spc="-100" dirty="0"/>
          </a:p>
          <a:p>
            <a:r>
              <a:rPr lang="en-NZ" sz="4000" spc="-100" dirty="0"/>
              <a:t>For God’s plan to work: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NZ" sz="4000" spc="-100" dirty="0"/>
              <a:t>God must be the head of each house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NZ" sz="4000" spc="-100" dirty="0"/>
              <a:t>And God must have a head in that house whom he can trust</a:t>
            </a:r>
          </a:p>
          <a:p>
            <a:r>
              <a:rPr lang="en-NZ" sz="4000" spc="-100" dirty="0"/>
              <a:t>Colossians 3:18—</a:t>
            </a:r>
          </a:p>
        </p:txBody>
      </p:sp>
    </p:spTree>
    <p:extLst>
      <p:ext uri="{BB962C8B-B14F-4D97-AF65-F5344CB8AC3E}">
        <p14:creationId xmlns:p14="http://schemas.microsoft.com/office/powerpoint/2010/main" val="27197719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800" spc="-100" dirty="0"/>
          </a:p>
          <a:p>
            <a:r>
              <a:rPr lang="en-NZ" sz="4000" spc="-100" dirty="0"/>
              <a:t>Colossians 3:18-19—</a:t>
            </a:r>
          </a:p>
          <a:p>
            <a:pPr lvl="2"/>
            <a:r>
              <a:rPr lang="en-NZ" sz="4000" b="1" i="0" baseline="30000" dirty="0">
                <a:solidFill>
                  <a:srgbClr val="000000"/>
                </a:solidFill>
                <a:effectLst/>
                <a:latin typeface="system-ui"/>
              </a:rPr>
              <a:t>18 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Wives, be subject to your husbands, as is fitting in the Lord. </a:t>
            </a:r>
            <a:r>
              <a:rPr lang="en-NZ" sz="4000" b="1" i="0" baseline="30000" dirty="0">
                <a:solidFill>
                  <a:srgbClr val="000000"/>
                </a:solidFill>
                <a:effectLst/>
                <a:latin typeface="system-ui"/>
              </a:rPr>
              <a:t>19 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Husbands, love your wives and do not be embittered against them.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 (NASB95)</a:t>
            </a:r>
            <a:endParaRPr lang="en-NZ" sz="3200" spc="-100" dirty="0"/>
          </a:p>
        </p:txBody>
      </p:sp>
    </p:spTree>
    <p:extLst>
      <p:ext uri="{BB962C8B-B14F-4D97-AF65-F5344CB8AC3E}">
        <p14:creationId xmlns:p14="http://schemas.microsoft.com/office/powerpoint/2010/main" val="37360407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4000" spc="-100" dirty="0"/>
          </a:p>
          <a:p>
            <a:r>
              <a:rPr lang="en-NZ" sz="4000" spc="-100" dirty="0"/>
              <a:t>All this is designed for the protection of the home </a:t>
            </a:r>
          </a:p>
        </p:txBody>
      </p:sp>
    </p:spTree>
    <p:extLst>
      <p:ext uri="{BB962C8B-B14F-4D97-AF65-F5344CB8AC3E}">
        <p14:creationId xmlns:p14="http://schemas.microsoft.com/office/powerpoint/2010/main" val="27601448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 lnSpcReduction="10000"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4000" spc="-100" dirty="0"/>
          </a:p>
          <a:p>
            <a:r>
              <a:rPr lang="en-NZ" sz="4000" spc="-100" dirty="0"/>
              <a:t>All this is designed for the protection of the home </a:t>
            </a:r>
          </a:p>
          <a:p>
            <a:r>
              <a:rPr lang="en-NZ" sz="4000" spc="-100" dirty="0"/>
              <a:t>Also: Colossians 3:20-21—</a:t>
            </a:r>
          </a:p>
          <a:p>
            <a:pPr lvl="2"/>
            <a:r>
              <a:rPr lang="en-NZ" sz="4000" b="1" i="0" spc="-100" baseline="30000" dirty="0">
                <a:solidFill>
                  <a:srgbClr val="000000"/>
                </a:solidFill>
                <a:effectLst/>
                <a:latin typeface="system-ui"/>
              </a:rPr>
              <a:t>20</a:t>
            </a:r>
            <a:r>
              <a:rPr lang="en-NZ" sz="4000" b="0" i="0" spc="-100" dirty="0">
                <a:solidFill>
                  <a:srgbClr val="000000"/>
                </a:solidFill>
                <a:effectLst/>
                <a:latin typeface="system-ui"/>
              </a:rPr>
              <a:t>Children, be obedient to your parents in all things, for this is well-pleasing to the Lord. </a:t>
            </a:r>
            <a:r>
              <a:rPr lang="en-NZ" sz="4000" b="1" i="0" spc="-100" baseline="30000" dirty="0">
                <a:solidFill>
                  <a:srgbClr val="000000"/>
                </a:solidFill>
                <a:effectLst/>
                <a:latin typeface="system-ui"/>
              </a:rPr>
              <a:t>21</a:t>
            </a:r>
            <a:r>
              <a:rPr lang="en-NZ" sz="4000" b="0" i="0" spc="-100" dirty="0">
                <a:solidFill>
                  <a:srgbClr val="000000"/>
                </a:solidFill>
                <a:effectLst/>
                <a:latin typeface="system-ui"/>
              </a:rPr>
              <a:t>Fathers, do not exasperate your children, so that they will not lose heart.</a:t>
            </a:r>
            <a:r>
              <a:rPr lang="en-NZ" sz="3600" b="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NZ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  <a:endParaRPr lang="en-NZ" sz="3200" spc="-100" dirty="0"/>
          </a:p>
        </p:txBody>
      </p:sp>
    </p:spTree>
    <p:extLst>
      <p:ext uri="{BB962C8B-B14F-4D97-AF65-F5344CB8AC3E}">
        <p14:creationId xmlns:p14="http://schemas.microsoft.com/office/powerpoint/2010/main" val="31730176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4000" spc="-100" dirty="0"/>
          </a:p>
          <a:p>
            <a:r>
              <a:rPr lang="en-NZ" sz="4000" spc="-100" dirty="0"/>
              <a:t>God has given leadership—</a:t>
            </a:r>
          </a:p>
        </p:txBody>
      </p:sp>
    </p:spTree>
    <p:extLst>
      <p:ext uri="{BB962C8B-B14F-4D97-AF65-F5344CB8AC3E}">
        <p14:creationId xmlns:p14="http://schemas.microsoft.com/office/powerpoint/2010/main" val="1995919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4000" spc="-100" dirty="0"/>
          </a:p>
          <a:p>
            <a:r>
              <a:rPr lang="en-NZ" sz="4000" spc="-100" dirty="0"/>
              <a:t>God has given leadership—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NZ" sz="4000" spc="-100" dirty="0"/>
              <a:t>Not for ‘authority’ sake. </a:t>
            </a:r>
          </a:p>
        </p:txBody>
      </p:sp>
    </p:spTree>
    <p:extLst>
      <p:ext uri="{BB962C8B-B14F-4D97-AF65-F5344CB8AC3E}">
        <p14:creationId xmlns:p14="http://schemas.microsoft.com/office/powerpoint/2010/main" val="34895574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4000" spc="-100" dirty="0"/>
          </a:p>
          <a:p>
            <a:r>
              <a:rPr lang="en-NZ" sz="4000" spc="-100" dirty="0"/>
              <a:t>God has given leadership—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NZ" sz="4000" spc="-100" dirty="0"/>
              <a:t>Not for ‘authority’ sake.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NZ" sz="4000" spc="-100" dirty="0"/>
              <a:t>But because of the need for effective leadership.</a:t>
            </a:r>
          </a:p>
        </p:txBody>
      </p:sp>
    </p:spTree>
    <p:extLst>
      <p:ext uri="{BB962C8B-B14F-4D97-AF65-F5344CB8AC3E}">
        <p14:creationId xmlns:p14="http://schemas.microsoft.com/office/powerpoint/2010/main" val="1382459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The Expected Unexpected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NZ" sz="4000" dirty="0"/>
              <a:t>Adversities come in many shapes and sizes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2DC7E-B1B7-496D-806C-216C6EFAB88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096567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4000" spc="-100" dirty="0"/>
          </a:p>
          <a:p>
            <a:r>
              <a:rPr lang="en-NZ" sz="4000" spc="-100" dirty="0"/>
              <a:t>If God is the Head of your home:</a:t>
            </a:r>
          </a:p>
        </p:txBody>
      </p:sp>
    </p:spTree>
    <p:extLst>
      <p:ext uri="{BB962C8B-B14F-4D97-AF65-F5344CB8AC3E}">
        <p14:creationId xmlns:p14="http://schemas.microsoft.com/office/powerpoint/2010/main" val="38365516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4000" spc="-100" dirty="0"/>
          </a:p>
          <a:p>
            <a:r>
              <a:rPr lang="en-NZ" sz="4000" spc="-100" dirty="0"/>
              <a:t>If God is the Head of your home: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NZ" sz="4000" spc="-100" dirty="0"/>
              <a:t>You are in a blessed home </a:t>
            </a:r>
          </a:p>
        </p:txBody>
      </p:sp>
    </p:spTree>
    <p:extLst>
      <p:ext uri="{BB962C8B-B14F-4D97-AF65-F5344CB8AC3E}">
        <p14:creationId xmlns:p14="http://schemas.microsoft.com/office/powerpoint/2010/main" val="38204234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4000" spc="-100" dirty="0"/>
          </a:p>
          <a:p>
            <a:r>
              <a:rPr lang="en-NZ" sz="4000" spc="-100" dirty="0"/>
              <a:t>If God is the Head of your home: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NZ" sz="4000" spc="-100" dirty="0"/>
              <a:t>You are in a blessed home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NZ" sz="4000" spc="-100" dirty="0"/>
              <a:t>One equipped to survive adversity</a:t>
            </a:r>
          </a:p>
        </p:txBody>
      </p:sp>
    </p:spTree>
    <p:extLst>
      <p:ext uri="{BB962C8B-B14F-4D97-AF65-F5344CB8AC3E}">
        <p14:creationId xmlns:p14="http://schemas.microsoft.com/office/powerpoint/2010/main" val="30039480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900" spc="-100" dirty="0"/>
          </a:p>
          <a:p>
            <a:r>
              <a:rPr lang="en-NZ" sz="4000" spc="-100" dirty="0"/>
              <a:t>It is built for adversity if it built on the Word of God</a:t>
            </a:r>
          </a:p>
        </p:txBody>
      </p:sp>
    </p:spTree>
    <p:extLst>
      <p:ext uri="{BB962C8B-B14F-4D97-AF65-F5344CB8AC3E}">
        <p14:creationId xmlns:p14="http://schemas.microsoft.com/office/powerpoint/2010/main" val="2467002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900" spc="-100" dirty="0"/>
          </a:p>
          <a:p>
            <a:r>
              <a:rPr lang="en-NZ" sz="4000" spc="-100" dirty="0"/>
              <a:t>It is built for adversity if it built on the Word of God</a:t>
            </a:r>
          </a:p>
          <a:p>
            <a:r>
              <a:rPr lang="en-NZ" sz="4000" spc="-100" dirty="0"/>
              <a:t>Matthew 7:24-25—</a:t>
            </a:r>
          </a:p>
          <a:p>
            <a:pPr lvl="2"/>
            <a:r>
              <a:rPr lang="en-NZ" sz="4000" b="1" i="0" spc="-100" baseline="30000" dirty="0">
                <a:solidFill>
                  <a:srgbClr val="000000"/>
                </a:solidFill>
                <a:effectLst/>
                <a:latin typeface="system-ui"/>
              </a:rPr>
              <a:t>24</a:t>
            </a:r>
            <a:r>
              <a:rPr lang="en-NZ" sz="4000" b="0" i="0" spc="-100" dirty="0">
                <a:solidFill>
                  <a:srgbClr val="000000"/>
                </a:solidFill>
                <a:effectLst/>
                <a:latin typeface="system-ui"/>
              </a:rPr>
              <a:t>“Therefore everyone who hears these words of Mine and acts on them, may be compared to a wise man who built his house on the rock. </a:t>
            </a:r>
            <a:r>
              <a:rPr lang="en-NZ" sz="4000" b="1" i="0" spc="-100" baseline="30000" dirty="0">
                <a:solidFill>
                  <a:srgbClr val="000000"/>
                </a:solidFill>
                <a:effectLst/>
                <a:latin typeface="system-ui"/>
              </a:rPr>
              <a:t>25</a:t>
            </a:r>
            <a:r>
              <a:rPr lang="en-NZ" sz="4000" b="0" i="0" spc="-100" dirty="0">
                <a:solidFill>
                  <a:srgbClr val="000000"/>
                </a:solidFill>
                <a:effectLst/>
                <a:latin typeface="system-ui"/>
              </a:rPr>
              <a:t>And the rain fell, and the floods came, and the winds blew and slammed against that house; and </a:t>
            </a:r>
            <a:r>
              <a:rPr lang="en-NZ" sz="4000" b="0" i="1" spc="-100" dirty="0">
                <a:solidFill>
                  <a:srgbClr val="000000"/>
                </a:solidFill>
                <a:effectLst/>
                <a:latin typeface="system-ui"/>
              </a:rPr>
              <a:t>yet</a:t>
            </a:r>
            <a:r>
              <a:rPr lang="en-NZ" sz="4000" b="0" i="0" spc="-100" dirty="0">
                <a:solidFill>
                  <a:srgbClr val="000000"/>
                </a:solidFill>
                <a:effectLst/>
                <a:latin typeface="system-ui"/>
              </a:rPr>
              <a:t> it did not fall, for it had been founded on the rock. </a:t>
            </a:r>
            <a:r>
              <a:rPr lang="en-NZ" sz="1400" b="0" i="0" spc="-10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  <a:endParaRPr lang="en-NZ" sz="1400" spc="-100" dirty="0"/>
          </a:p>
        </p:txBody>
      </p:sp>
    </p:spTree>
    <p:extLst>
      <p:ext uri="{BB962C8B-B14F-4D97-AF65-F5344CB8AC3E}">
        <p14:creationId xmlns:p14="http://schemas.microsoft.com/office/powerpoint/2010/main" val="42458946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900" spc="-100" dirty="0"/>
          </a:p>
          <a:p>
            <a:r>
              <a:rPr lang="en-NZ" sz="4000" spc="-100" dirty="0"/>
              <a:t>All homes</a:t>
            </a:r>
          </a:p>
        </p:txBody>
      </p:sp>
    </p:spTree>
    <p:extLst>
      <p:ext uri="{BB962C8B-B14F-4D97-AF65-F5344CB8AC3E}">
        <p14:creationId xmlns:p14="http://schemas.microsoft.com/office/powerpoint/2010/main" val="28935836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900" spc="-100" dirty="0"/>
          </a:p>
          <a:p>
            <a:r>
              <a:rPr lang="en-NZ" sz="4000" spc="-100" dirty="0"/>
              <a:t>All homes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/>
              <a:t>Single</a:t>
            </a:r>
          </a:p>
        </p:txBody>
      </p:sp>
    </p:spTree>
    <p:extLst>
      <p:ext uri="{BB962C8B-B14F-4D97-AF65-F5344CB8AC3E}">
        <p14:creationId xmlns:p14="http://schemas.microsoft.com/office/powerpoint/2010/main" val="5203008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900" spc="-100" dirty="0"/>
          </a:p>
          <a:p>
            <a:r>
              <a:rPr lang="en-NZ" sz="4000" spc="-100" dirty="0"/>
              <a:t>All homes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/>
              <a:t>Single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/>
              <a:t>Couples</a:t>
            </a:r>
          </a:p>
        </p:txBody>
      </p:sp>
    </p:spTree>
    <p:extLst>
      <p:ext uri="{BB962C8B-B14F-4D97-AF65-F5344CB8AC3E}">
        <p14:creationId xmlns:p14="http://schemas.microsoft.com/office/powerpoint/2010/main" val="13429451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900" spc="-100" dirty="0"/>
          </a:p>
          <a:p>
            <a:r>
              <a:rPr lang="en-NZ" sz="4000" spc="-100" dirty="0"/>
              <a:t>All homes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/>
              <a:t>Single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/>
              <a:t>Couples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/>
              <a:t>Kids</a:t>
            </a:r>
          </a:p>
        </p:txBody>
      </p:sp>
    </p:spTree>
    <p:extLst>
      <p:ext uri="{BB962C8B-B14F-4D97-AF65-F5344CB8AC3E}">
        <p14:creationId xmlns:p14="http://schemas.microsoft.com/office/powerpoint/2010/main" val="2582391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900" spc="-100" dirty="0"/>
          </a:p>
          <a:p>
            <a:r>
              <a:rPr lang="en-NZ" sz="4000" spc="-100" dirty="0"/>
              <a:t>All homes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/>
              <a:t>Single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/>
              <a:t>Couples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/>
              <a:t>Kids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/>
              <a:t>Post-kids</a:t>
            </a:r>
          </a:p>
        </p:txBody>
      </p:sp>
    </p:spTree>
    <p:extLst>
      <p:ext uri="{BB962C8B-B14F-4D97-AF65-F5344CB8AC3E}">
        <p14:creationId xmlns:p14="http://schemas.microsoft.com/office/powerpoint/2010/main" val="3640691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The Expected Unexpected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NZ" sz="4000" dirty="0"/>
              <a:t>What do we do to survive?</a:t>
            </a:r>
          </a:p>
        </p:txBody>
      </p:sp>
      <p:pic>
        <p:nvPicPr>
          <p:cNvPr id="5122" name="Picture 2" descr="Survivor' Recap: Family Visits Leave Every Player In Tears | Talent Recap">
            <a:extLst>
              <a:ext uri="{FF2B5EF4-FFF2-40B4-BE49-F238E27FC236}">
                <a16:creationId xmlns:a16="http://schemas.microsoft.com/office/drawing/2014/main" id="{FD4AE05B-E572-4BDB-9E7D-8308E5CA17C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99" b="25510"/>
          <a:stretch/>
        </p:blipFill>
        <p:spPr bwMode="auto">
          <a:xfrm>
            <a:off x="2894468" y="3617843"/>
            <a:ext cx="5766656" cy="269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8979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900" spc="-100" dirty="0"/>
          </a:p>
          <a:p>
            <a:r>
              <a:rPr lang="en-NZ" sz="4000" spc="-100" dirty="0"/>
              <a:t>All homes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/>
              <a:t>Single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/>
              <a:t>Couples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/>
              <a:t>Kids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/>
              <a:t>Post-kids</a:t>
            </a:r>
          </a:p>
          <a:p>
            <a:r>
              <a:rPr lang="en-NZ" sz="4000" spc="-100" dirty="0"/>
              <a:t>Have the same Head and the same goal—</a:t>
            </a:r>
          </a:p>
        </p:txBody>
      </p:sp>
    </p:spTree>
    <p:extLst>
      <p:ext uri="{BB962C8B-B14F-4D97-AF65-F5344CB8AC3E}">
        <p14:creationId xmlns:p14="http://schemas.microsoft.com/office/powerpoint/2010/main" val="1235835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 lnSpcReduction="10000"/>
          </a:bodyPr>
          <a:lstStyle/>
          <a:p>
            <a:pPr marL="742950" indent="-742950">
              <a:buAutoNum type="arabicPeriod"/>
            </a:pPr>
            <a:r>
              <a:rPr lang="en-NZ" sz="4000" spc="-100" dirty="0"/>
              <a:t>God is the Unquestioned Head</a:t>
            </a:r>
          </a:p>
          <a:p>
            <a:endParaRPr lang="en-NZ" sz="900" spc="-100" dirty="0"/>
          </a:p>
          <a:p>
            <a:r>
              <a:rPr lang="en-NZ" sz="4000" spc="-100" dirty="0"/>
              <a:t>All homes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/>
              <a:t>Single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/>
              <a:t>Couples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/>
              <a:t>Kids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/>
              <a:t>Post-kids</a:t>
            </a:r>
          </a:p>
          <a:p>
            <a:r>
              <a:rPr lang="en-NZ" sz="4000" spc="-100" dirty="0"/>
              <a:t>Have the same Head and the same goal—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en-NZ" sz="4000" spc="-100" dirty="0"/>
              <a:t>To bring souls to Glory under God!</a:t>
            </a:r>
          </a:p>
        </p:txBody>
      </p:sp>
    </p:spTree>
    <p:extLst>
      <p:ext uri="{BB962C8B-B14F-4D97-AF65-F5344CB8AC3E}">
        <p14:creationId xmlns:p14="http://schemas.microsoft.com/office/powerpoint/2010/main" val="28633017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NZ" sz="4000" spc="-100" dirty="0"/>
              <a:t>Marriage is Sacred</a:t>
            </a:r>
          </a:p>
        </p:txBody>
      </p:sp>
    </p:spTree>
    <p:extLst>
      <p:ext uri="{BB962C8B-B14F-4D97-AF65-F5344CB8AC3E}">
        <p14:creationId xmlns:p14="http://schemas.microsoft.com/office/powerpoint/2010/main" val="15955634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NZ" sz="4000" spc="-100" dirty="0"/>
              <a:t>Marriage is Sacred</a:t>
            </a:r>
          </a:p>
          <a:p>
            <a:pPr marL="742950" indent="-742950">
              <a:buFont typeface="+mj-lt"/>
              <a:buAutoNum type="arabicPeriod" startAt="2"/>
            </a:pPr>
            <a:endParaRPr lang="en-NZ" sz="4000" spc="-100" dirty="0"/>
          </a:p>
          <a:p>
            <a:r>
              <a:rPr lang="en-NZ" sz="4000" spc="-100" dirty="0"/>
              <a:t>What makes it so?</a:t>
            </a:r>
          </a:p>
          <a:p>
            <a:pPr marL="0" indent="0" algn="ctr">
              <a:buNone/>
            </a:pPr>
            <a:r>
              <a:rPr lang="en-NZ" sz="4000" spc="-100" dirty="0"/>
              <a:t>The</a:t>
            </a:r>
          </a:p>
          <a:p>
            <a:pPr marL="0" indent="0" algn="ctr">
              <a:buNone/>
            </a:pPr>
            <a:r>
              <a:rPr lang="en-NZ" sz="4000" spc="-100" dirty="0"/>
              <a:t>“ONE FLESH FACTOR”</a:t>
            </a:r>
          </a:p>
          <a:p>
            <a:pPr marL="0" indent="0" algn="ctr">
              <a:buNone/>
            </a:pPr>
            <a:endParaRPr lang="en-NZ" sz="900" spc="-100" dirty="0"/>
          </a:p>
        </p:txBody>
      </p:sp>
    </p:spTree>
    <p:extLst>
      <p:ext uri="{BB962C8B-B14F-4D97-AF65-F5344CB8AC3E}">
        <p14:creationId xmlns:p14="http://schemas.microsoft.com/office/powerpoint/2010/main" val="26621885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NZ" sz="4000" spc="-100" dirty="0"/>
              <a:t>Marriage is Sacred</a:t>
            </a:r>
          </a:p>
          <a:p>
            <a:pPr marL="0" indent="0">
              <a:buNone/>
            </a:pPr>
            <a:endParaRPr lang="en-NZ" sz="800" spc="-100" dirty="0"/>
          </a:p>
          <a:p>
            <a:r>
              <a:rPr lang="en-NZ" sz="4000" spc="-100" dirty="0"/>
              <a:t>Society Laws and traditions have changed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NZ" sz="3200" spc="-100" dirty="0"/>
              <a:t>Standards change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NZ" sz="3200" spc="-100" dirty="0"/>
              <a:t>But Christian standards remain unchanged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NZ" sz="3200" spc="-100" dirty="0"/>
              <a:t>The Bible still says: “Man and Wife.”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NZ" sz="3200" spc="-100" dirty="0"/>
              <a:t>Without hate we hold to the standard in our homes and churches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NZ" sz="3200" spc="-100" dirty="0"/>
              <a:t>Genesis 2:24—</a:t>
            </a:r>
          </a:p>
        </p:txBody>
      </p:sp>
    </p:spTree>
    <p:extLst>
      <p:ext uri="{BB962C8B-B14F-4D97-AF65-F5344CB8AC3E}">
        <p14:creationId xmlns:p14="http://schemas.microsoft.com/office/powerpoint/2010/main" val="22803035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NZ" sz="4000" spc="-100" dirty="0"/>
              <a:t>Marriage is Sacred</a:t>
            </a:r>
          </a:p>
          <a:p>
            <a:pPr marL="0" indent="0">
              <a:buNone/>
            </a:pPr>
            <a:endParaRPr lang="en-NZ" sz="800" spc="-100" dirty="0"/>
          </a:p>
          <a:p>
            <a:pPr>
              <a:buFont typeface="Wingdings" panose="05000000000000000000" pitchFamily="2" charset="2"/>
              <a:buChar char="q"/>
            </a:pPr>
            <a:r>
              <a:rPr lang="en-NZ" sz="4000" spc="-100" dirty="0"/>
              <a:t>Gen.2:24—</a:t>
            </a:r>
            <a:r>
              <a:rPr lang="en-NZ" sz="4000" b="1" i="0" baseline="30000" dirty="0">
                <a:solidFill>
                  <a:srgbClr val="000000"/>
                </a:solidFill>
                <a:effectLst/>
                <a:latin typeface="system-ui"/>
              </a:rPr>
              <a:t>24 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For this reason a man shall leave his father and his mother, and be joined to his wife; and they shall become one flesh. </a:t>
            </a:r>
            <a:r>
              <a:rPr lang="en-NZ" sz="28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  <a:endParaRPr lang="en-NZ" sz="4000" spc="-100" dirty="0"/>
          </a:p>
        </p:txBody>
      </p:sp>
    </p:spTree>
    <p:extLst>
      <p:ext uri="{BB962C8B-B14F-4D97-AF65-F5344CB8AC3E}">
        <p14:creationId xmlns:p14="http://schemas.microsoft.com/office/powerpoint/2010/main" val="352630832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NZ" sz="4000" spc="-100" dirty="0"/>
              <a:t>Marriage is Sacred</a:t>
            </a:r>
          </a:p>
          <a:p>
            <a:pPr marL="0" indent="0">
              <a:buNone/>
            </a:pPr>
            <a:endParaRPr lang="en-NZ" sz="800" spc="-100" dirty="0"/>
          </a:p>
          <a:p>
            <a:r>
              <a:rPr lang="en-NZ" sz="4000" spc="-100" dirty="0"/>
              <a:t>When committed to each other because we are committed to God—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NZ" sz="4000" spc="-100" dirty="0"/>
              <a:t>Marriage works!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NZ" sz="4000" spc="-100" dirty="0"/>
              <a:t>And God works in it.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NZ" sz="4000" spc="-100" dirty="0"/>
              <a:t>Hebrews 13:4—</a:t>
            </a:r>
          </a:p>
        </p:txBody>
      </p:sp>
    </p:spTree>
    <p:extLst>
      <p:ext uri="{BB962C8B-B14F-4D97-AF65-F5344CB8AC3E}">
        <p14:creationId xmlns:p14="http://schemas.microsoft.com/office/powerpoint/2010/main" val="14142159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NZ" sz="4000" spc="-100" dirty="0"/>
              <a:t>Marriage is Sacred</a:t>
            </a:r>
          </a:p>
          <a:p>
            <a:pPr marL="0" indent="0">
              <a:buNone/>
            </a:pPr>
            <a:endParaRPr lang="en-NZ" sz="800" spc="-100" dirty="0"/>
          </a:p>
          <a:p>
            <a:r>
              <a:rPr lang="en-NZ" sz="4000" spc="-100" dirty="0"/>
              <a:t>Hebrews 13:4—</a:t>
            </a:r>
          </a:p>
          <a:p>
            <a:pPr lvl="2"/>
            <a:r>
              <a:rPr lang="en-NZ" sz="4000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Marriage </a:t>
            </a:r>
            <a:r>
              <a:rPr lang="en-NZ" sz="4000" b="0" i="1" dirty="0">
                <a:solidFill>
                  <a:srgbClr val="000000"/>
                </a:solidFill>
                <a:effectLst/>
                <a:latin typeface="system-ui"/>
              </a:rPr>
              <a:t>is to be held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 in honour among all, and the </a:t>
            </a:r>
            <a:r>
              <a:rPr lang="en-NZ" sz="4000" b="0" i="1" dirty="0">
                <a:solidFill>
                  <a:srgbClr val="000000"/>
                </a:solidFill>
                <a:effectLst/>
                <a:latin typeface="system-ui"/>
              </a:rPr>
              <a:t>marriage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 bed </a:t>
            </a:r>
            <a:r>
              <a:rPr lang="en-NZ" sz="4000" b="0" i="1" dirty="0">
                <a:solidFill>
                  <a:srgbClr val="000000"/>
                </a:solidFill>
                <a:effectLst/>
                <a:latin typeface="system-ui"/>
              </a:rPr>
              <a:t>is to be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 undefiled; for fornicators and adulterers God will judge.</a:t>
            </a:r>
            <a:r>
              <a:rPr lang="en-NZ" sz="4000" b="0" i="0" spc="-10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NZ" b="0" i="0" spc="-10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  <a:p>
            <a:pPr lvl="2"/>
            <a:endParaRPr lang="en-NZ" sz="4000" spc="-100" dirty="0"/>
          </a:p>
        </p:txBody>
      </p:sp>
    </p:spTree>
    <p:extLst>
      <p:ext uri="{BB962C8B-B14F-4D97-AF65-F5344CB8AC3E}">
        <p14:creationId xmlns:p14="http://schemas.microsoft.com/office/powerpoint/2010/main" val="392795401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NZ" sz="4000" spc="-100" dirty="0"/>
              <a:t>Marriage is Sacred</a:t>
            </a:r>
          </a:p>
          <a:p>
            <a:pPr marL="0" indent="0">
              <a:buNone/>
            </a:pPr>
            <a:endParaRPr lang="en-NZ" sz="800" spc="-100" dirty="0"/>
          </a:p>
          <a:p>
            <a:r>
              <a:rPr lang="en-NZ" sz="4000" spc="-100" dirty="0"/>
              <a:t>These things allow God to build our homes for adversity…</a:t>
            </a:r>
          </a:p>
          <a:p>
            <a:endParaRPr lang="en-NZ" sz="4000" spc="-100" dirty="0"/>
          </a:p>
        </p:txBody>
      </p:sp>
    </p:spTree>
    <p:extLst>
      <p:ext uri="{BB962C8B-B14F-4D97-AF65-F5344CB8AC3E}">
        <p14:creationId xmlns:p14="http://schemas.microsoft.com/office/powerpoint/2010/main" val="34165076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NZ" sz="4000" spc="-100" dirty="0"/>
              <a:t>Marriage is Sacred</a:t>
            </a:r>
          </a:p>
          <a:p>
            <a:pPr marL="0" indent="0">
              <a:buNone/>
            </a:pPr>
            <a:endParaRPr lang="en-NZ" sz="800" spc="-100" dirty="0"/>
          </a:p>
          <a:p>
            <a:r>
              <a:rPr lang="en-NZ" sz="4000" spc="-100" dirty="0"/>
              <a:t>These things allow God to build our homes for adversity</a:t>
            </a:r>
          </a:p>
          <a:p>
            <a:endParaRPr lang="en-NZ" sz="4000" spc="-100" dirty="0"/>
          </a:p>
          <a:p>
            <a:pPr lvl="2" algn="ctr">
              <a:buFont typeface="Wingdings" panose="05000000000000000000" pitchFamily="2" charset="2"/>
              <a:buChar char="ü"/>
            </a:pPr>
            <a:r>
              <a:rPr lang="en-NZ" sz="4000" spc="-100" dirty="0"/>
              <a:t>Purity outside</a:t>
            </a:r>
          </a:p>
        </p:txBody>
      </p:sp>
    </p:spTree>
    <p:extLst>
      <p:ext uri="{BB962C8B-B14F-4D97-AF65-F5344CB8AC3E}">
        <p14:creationId xmlns:p14="http://schemas.microsoft.com/office/powerpoint/2010/main" val="1243386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The Expected Unexpected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NZ" sz="4000" dirty="0"/>
              <a:t>Families are not picture perfect</a:t>
            </a:r>
          </a:p>
        </p:txBody>
      </p:sp>
      <p:pic>
        <p:nvPicPr>
          <p:cNvPr id="1026" name="Picture 2" descr="Family Portrait Photography - Timeless Images Photography">
            <a:extLst>
              <a:ext uri="{FF2B5EF4-FFF2-40B4-BE49-F238E27FC236}">
                <a16:creationId xmlns:a16="http://schemas.microsoft.com/office/drawing/2014/main" id="{5C66DAA3-4C3D-48B9-8189-15FDE354130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56" r="15543"/>
          <a:stretch/>
        </p:blipFill>
        <p:spPr bwMode="auto">
          <a:xfrm>
            <a:off x="4606766" y="1825625"/>
            <a:ext cx="3899656" cy="425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243072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NZ" sz="4000" spc="-100" dirty="0"/>
              <a:t>Marriage is Sacred</a:t>
            </a:r>
          </a:p>
          <a:p>
            <a:pPr marL="0" indent="0">
              <a:buNone/>
            </a:pPr>
            <a:endParaRPr lang="en-NZ" sz="800" spc="-100" dirty="0"/>
          </a:p>
          <a:p>
            <a:r>
              <a:rPr lang="en-NZ" sz="4000" spc="-100" dirty="0"/>
              <a:t>…These things allow God to build our homes for adversity</a:t>
            </a:r>
          </a:p>
          <a:p>
            <a:endParaRPr lang="en-NZ" sz="4000" spc="-100" dirty="0"/>
          </a:p>
          <a:p>
            <a:pPr lvl="2" algn="ctr">
              <a:buFont typeface="Wingdings" panose="05000000000000000000" pitchFamily="2" charset="2"/>
              <a:buChar char="ü"/>
            </a:pPr>
            <a:r>
              <a:rPr lang="en-NZ" sz="4000" spc="-100" dirty="0"/>
              <a:t>Fidelity inside</a:t>
            </a:r>
          </a:p>
        </p:txBody>
      </p:sp>
    </p:spTree>
    <p:extLst>
      <p:ext uri="{BB962C8B-B14F-4D97-AF65-F5344CB8AC3E}">
        <p14:creationId xmlns:p14="http://schemas.microsoft.com/office/powerpoint/2010/main" val="169615986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NZ" sz="4000" spc="-100" dirty="0"/>
              <a:t>Marriage is Sacred</a:t>
            </a:r>
          </a:p>
          <a:p>
            <a:pPr marL="0" indent="0">
              <a:buNone/>
            </a:pPr>
            <a:endParaRPr lang="en-NZ" sz="800" spc="-100" dirty="0"/>
          </a:p>
          <a:p>
            <a:r>
              <a:rPr lang="en-NZ" sz="4000" spc="-100" dirty="0"/>
              <a:t>As Christian families we are exclusively devoted to: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/>
              <a:t>Christ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/>
              <a:t>Spouses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/>
              <a:t>Children</a:t>
            </a:r>
          </a:p>
        </p:txBody>
      </p:sp>
    </p:spTree>
    <p:extLst>
      <p:ext uri="{BB962C8B-B14F-4D97-AF65-F5344CB8AC3E}">
        <p14:creationId xmlns:p14="http://schemas.microsoft.com/office/powerpoint/2010/main" val="1908764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NZ" sz="4000" spc="-100" dirty="0"/>
              <a:t>Children are Treasured</a:t>
            </a:r>
          </a:p>
          <a:p>
            <a:pPr marL="742950" indent="-742950">
              <a:buFont typeface="+mj-lt"/>
              <a:buAutoNum type="arabicPeriod" startAt="3"/>
            </a:pPr>
            <a:endParaRPr lang="en-NZ" sz="800" spc="-100" dirty="0"/>
          </a:p>
          <a:p>
            <a:r>
              <a:rPr lang="en-NZ" sz="4000" spc="-100" dirty="0">
                <a:solidFill>
                  <a:schemeClr val="bg1"/>
                </a:solidFill>
              </a:rPr>
              <a:t>When children arrive:</a:t>
            </a:r>
          </a:p>
          <a:p>
            <a:pPr lvl="2"/>
            <a:r>
              <a:rPr lang="en-NZ" sz="4000" spc="-100" dirty="0">
                <a:solidFill>
                  <a:schemeClr val="bg1"/>
                </a:solidFill>
              </a:rPr>
              <a:t>The chance to ‘Find our self’ is over!</a:t>
            </a:r>
          </a:p>
          <a:p>
            <a:pPr lvl="2"/>
            <a:r>
              <a:rPr lang="en-NZ" sz="4000" spc="-100" dirty="0">
                <a:solidFill>
                  <a:schemeClr val="bg1"/>
                </a:solidFill>
              </a:rPr>
              <a:t>Their care is your responsibility</a:t>
            </a:r>
          </a:p>
          <a:p>
            <a:pPr lvl="2"/>
            <a:r>
              <a:rPr lang="en-NZ" sz="4000" spc="-100" dirty="0">
                <a:solidFill>
                  <a:schemeClr val="bg1"/>
                </a:solidFill>
              </a:rPr>
              <a:t>You only get one chance</a:t>
            </a:r>
          </a:p>
          <a:p>
            <a:pPr lvl="2"/>
            <a:r>
              <a:rPr lang="en-NZ" sz="4000" spc="-100" dirty="0">
                <a:solidFill>
                  <a:schemeClr val="bg1"/>
                </a:solidFill>
              </a:rPr>
              <a:t>You are the grown-up</a:t>
            </a:r>
          </a:p>
          <a:p>
            <a:pPr lvl="2"/>
            <a:r>
              <a:rPr lang="en-NZ" sz="4000" spc="-100" dirty="0">
                <a:solidFill>
                  <a:schemeClr val="bg1"/>
                </a:solidFill>
              </a:rPr>
              <a:t>Psalm 127:3</a:t>
            </a:r>
          </a:p>
        </p:txBody>
      </p:sp>
    </p:spTree>
    <p:extLst>
      <p:ext uri="{BB962C8B-B14F-4D97-AF65-F5344CB8AC3E}">
        <p14:creationId xmlns:p14="http://schemas.microsoft.com/office/powerpoint/2010/main" val="96737630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NZ" sz="4000" spc="-100" dirty="0"/>
              <a:t>Children are Treasured</a:t>
            </a:r>
          </a:p>
          <a:p>
            <a:pPr marL="742950" indent="-742950">
              <a:buFont typeface="+mj-lt"/>
              <a:buAutoNum type="arabicPeriod" startAt="3"/>
            </a:pPr>
            <a:endParaRPr lang="en-NZ" sz="800" spc="-100" dirty="0"/>
          </a:p>
          <a:p>
            <a:r>
              <a:rPr lang="en-NZ" sz="4000" spc="-100" dirty="0"/>
              <a:t>When children arrive:</a:t>
            </a:r>
          </a:p>
          <a:p>
            <a:pPr lvl="2"/>
            <a:r>
              <a:rPr lang="en-NZ" sz="4000" spc="-100" dirty="0"/>
              <a:t>The chance to ‘Find our self’ is over!</a:t>
            </a:r>
          </a:p>
          <a:p>
            <a:pPr lvl="2"/>
            <a:r>
              <a:rPr lang="en-NZ" sz="4000" spc="-100" dirty="0"/>
              <a:t>Their care is your responsibility</a:t>
            </a:r>
          </a:p>
          <a:p>
            <a:pPr lvl="2"/>
            <a:r>
              <a:rPr lang="en-NZ" sz="4000" spc="-100" dirty="0"/>
              <a:t>You only get one chance</a:t>
            </a:r>
          </a:p>
          <a:p>
            <a:pPr lvl="2"/>
            <a:r>
              <a:rPr lang="en-NZ" sz="4000" spc="-100" dirty="0"/>
              <a:t>You are the grown-up</a:t>
            </a:r>
          </a:p>
          <a:p>
            <a:pPr lvl="2"/>
            <a:r>
              <a:rPr lang="en-NZ" sz="4000" spc="-100" dirty="0"/>
              <a:t>Psalm 127:3</a:t>
            </a:r>
          </a:p>
        </p:txBody>
      </p:sp>
    </p:spTree>
    <p:extLst>
      <p:ext uri="{BB962C8B-B14F-4D97-AF65-F5344CB8AC3E}">
        <p14:creationId xmlns:p14="http://schemas.microsoft.com/office/powerpoint/2010/main" val="34124307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NZ" sz="4000" spc="-100" dirty="0"/>
              <a:t>Children are Treasured</a:t>
            </a:r>
          </a:p>
          <a:p>
            <a:pPr marL="742950" indent="-742950">
              <a:buFont typeface="+mj-lt"/>
              <a:buAutoNum type="arabicPeriod" startAt="3"/>
            </a:pPr>
            <a:endParaRPr lang="en-NZ" sz="800" spc="-100" dirty="0"/>
          </a:p>
          <a:p>
            <a:pPr>
              <a:lnSpc>
                <a:spcPct val="70000"/>
              </a:lnSpc>
            </a:pPr>
            <a:r>
              <a:rPr lang="en-NZ" sz="4000" spc="-100" dirty="0"/>
              <a:t>Psalm 127:3-5a—</a:t>
            </a:r>
          </a:p>
          <a:p>
            <a:pPr lvl="2">
              <a:lnSpc>
                <a:spcPct val="70000"/>
              </a:lnSpc>
            </a:pPr>
            <a:r>
              <a:rPr lang="en-NZ" sz="4000" b="1" i="0" spc="-10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NZ" sz="4000" b="0" i="0" spc="-100" dirty="0">
                <a:solidFill>
                  <a:srgbClr val="000000"/>
                </a:solidFill>
                <a:effectLst/>
                <a:latin typeface="system-ui"/>
              </a:rPr>
              <a:t>Behold, children are a gift of the </a:t>
            </a:r>
            <a:r>
              <a:rPr lang="en-NZ" sz="4000" b="0" i="0" cap="small" spc="-100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NZ" sz="4000" b="0" i="0" spc="-100" dirty="0">
                <a:solidFill>
                  <a:srgbClr val="000000"/>
                </a:solidFill>
                <a:effectLst/>
                <a:latin typeface="system-ui"/>
              </a:rPr>
              <a:t>,</a:t>
            </a:r>
            <a:br>
              <a:rPr lang="en-NZ" sz="4000" spc="-100" dirty="0"/>
            </a:br>
            <a:r>
              <a:rPr lang="en-NZ" sz="4000" b="0" i="0" spc="-100" dirty="0">
                <a:solidFill>
                  <a:srgbClr val="000000"/>
                </a:solidFill>
                <a:effectLst/>
                <a:latin typeface="system-ui"/>
              </a:rPr>
              <a:t>The fruit of the womb is a reward.</a:t>
            </a:r>
            <a:br>
              <a:rPr lang="en-NZ" sz="4000" spc="-100" dirty="0"/>
            </a:br>
            <a:r>
              <a:rPr lang="en-NZ" sz="4000" b="1" i="0" spc="-10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en-NZ" sz="4000" b="0" i="0" spc="-100" dirty="0">
                <a:solidFill>
                  <a:srgbClr val="000000"/>
                </a:solidFill>
                <a:effectLst/>
                <a:latin typeface="system-ui"/>
              </a:rPr>
              <a:t>Like arrows in the hand of a warrior,</a:t>
            </a:r>
            <a:br>
              <a:rPr lang="en-NZ" sz="4000" spc="-100" dirty="0"/>
            </a:br>
            <a:r>
              <a:rPr lang="en-NZ" sz="4000" b="0" i="0" spc="-100" dirty="0">
                <a:solidFill>
                  <a:srgbClr val="000000"/>
                </a:solidFill>
                <a:effectLst/>
                <a:latin typeface="system-ui"/>
              </a:rPr>
              <a:t>So are the children of one’s youth.</a:t>
            </a:r>
            <a:br>
              <a:rPr lang="en-NZ" sz="4000" spc="-100" dirty="0"/>
            </a:br>
            <a:r>
              <a:rPr lang="en-NZ" sz="4000" b="1" i="0" spc="-100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en-NZ" sz="4000" b="0" i="0" spc="-100" dirty="0">
                <a:solidFill>
                  <a:srgbClr val="000000"/>
                </a:solidFill>
                <a:effectLst/>
                <a:latin typeface="system-ui"/>
              </a:rPr>
              <a:t>How blessed is the man whose quiver is full of them; </a:t>
            </a:r>
            <a:r>
              <a:rPr lang="en-NZ" b="0" i="0" spc="-10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  <a:p>
            <a:pPr>
              <a:lnSpc>
                <a:spcPct val="70000"/>
              </a:lnSpc>
            </a:pPr>
            <a:endParaRPr lang="en-NZ" sz="4000" spc="-100" dirty="0"/>
          </a:p>
        </p:txBody>
      </p:sp>
    </p:spTree>
    <p:extLst>
      <p:ext uri="{BB962C8B-B14F-4D97-AF65-F5344CB8AC3E}">
        <p14:creationId xmlns:p14="http://schemas.microsoft.com/office/powerpoint/2010/main" val="142427325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NZ" sz="4000" spc="-100" dirty="0"/>
              <a:t>Children are Treasured</a:t>
            </a:r>
          </a:p>
          <a:p>
            <a:pPr marL="742950" indent="-742950">
              <a:buFont typeface="+mj-lt"/>
              <a:buAutoNum type="arabicPeriod" startAt="3"/>
            </a:pPr>
            <a:endParaRPr lang="en-NZ" sz="800" spc="-100" dirty="0"/>
          </a:p>
          <a:p>
            <a:pPr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en-NZ" sz="4000" spc="-100" dirty="0"/>
              <a:t>Work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en-NZ" sz="4000" spc="-100" dirty="0"/>
              <a:t>Hobbies</a:t>
            </a:r>
          </a:p>
          <a:p>
            <a:pPr lvl="2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en-NZ" sz="4000" spc="-100" dirty="0"/>
              <a:t>Friendships </a:t>
            </a:r>
          </a:p>
          <a:p>
            <a:pPr lvl="3"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en-NZ" sz="4000" spc="-100" dirty="0"/>
              <a:t>have there joys and fulfilments</a:t>
            </a:r>
          </a:p>
          <a:p>
            <a:pPr lvl="2">
              <a:lnSpc>
                <a:spcPct val="70000"/>
              </a:lnSpc>
            </a:pPr>
            <a:endParaRPr lang="en-NZ" sz="800" spc="-100" dirty="0"/>
          </a:p>
          <a:p>
            <a:pPr lvl="2">
              <a:lnSpc>
                <a:spcPct val="70000"/>
              </a:lnSpc>
            </a:pPr>
            <a:endParaRPr lang="en-NZ" sz="800" spc="-100" dirty="0"/>
          </a:p>
          <a:p>
            <a:pPr lvl="2">
              <a:lnSpc>
                <a:spcPct val="70000"/>
              </a:lnSpc>
            </a:pPr>
            <a:endParaRPr lang="en-NZ" sz="800" spc="-100" dirty="0"/>
          </a:p>
          <a:p>
            <a:pPr lvl="2">
              <a:lnSpc>
                <a:spcPct val="70000"/>
              </a:lnSpc>
              <a:buFont typeface="Wingdings" panose="05000000000000000000" pitchFamily="2" charset="2"/>
              <a:buChar char="v"/>
            </a:pPr>
            <a:r>
              <a:rPr lang="en-NZ" sz="4000" spc="-100" dirty="0"/>
              <a:t>But…</a:t>
            </a:r>
            <a:endParaRPr lang="en-NZ" sz="4000" b="1" spc="-100" dirty="0"/>
          </a:p>
        </p:txBody>
      </p:sp>
    </p:spTree>
    <p:extLst>
      <p:ext uri="{BB962C8B-B14F-4D97-AF65-F5344CB8AC3E}">
        <p14:creationId xmlns:p14="http://schemas.microsoft.com/office/powerpoint/2010/main" val="371773371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NZ" sz="4000" spc="-100" dirty="0"/>
              <a:t>Children are Treasured</a:t>
            </a:r>
          </a:p>
          <a:p>
            <a:pPr marL="742950" indent="-742950">
              <a:buFont typeface="+mj-lt"/>
              <a:buAutoNum type="arabicPeriod" startAt="3"/>
            </a:pPr>
            <a:endParaRPr lang="en-NZ" sz="800" spc="-100" dirty="0"/>
          </a:p>
          <a:p>
            <a:pPr>
              <a:lnSpc>
                <a:spcPct val="70000"/>
              </a:lnSpc>
              <a:buFont typeface="Wingdings" panose="05000000000000000000" pitchFamily="2" charset="2"/>
              <a:buChar char="v"/>
            </a:pPr>
            <a:r>
              <a:rPr lang="en-NZ" sz="4000" spc="-100" dirty="0"/>
              <a:t>Nothing is more fulfilling than seeing the fruits of:</a:t>
            </a:r>
          </a:p>
          <a:p>
            <a:pPr algn="ctr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en-NZ" sz="4000" spc="-100" dirty="0"/>
              <a:t>Tender Care</a:t>
            </a:r>
          </a:p>
          <a:p>
            <a:pPr algn="ctr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en-NZ" sz="4000" spc="-100" dirty="0"/>
              <a:t>Fervent Prayer</a:t>
            </a:r>
          </a:p>
          <a:p>
            <a:pPr algn="ctr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en-NZ" sz="4000" spc="-100" dirty="0"/>
              <a:t>Loving Bible instruction</a:t>
            </a:r>
          </a:p>
          <a:p>
            <a:pPr algn="ctr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en-NZ" sz="4000" spc="-100" dirty="0"/>
              <a:t>Caring Fellowship </a:t>
            </a:r>
          </a:p>
          <a:p>
            <a:pPr algn="ctr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en-NZ" sz="4000" spc="-100" dirty="0"/>
              <a:t>Generous Time</a:t>
            </a:r>
          </a:p>
          <a:p>
            <a:pPr algn="ctr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en-NZ" sz="4000" spc="-100" dirty="0"/>
              <a:t>Careful Money</a:t>
            </a:r>
          </a:p>
        </p:txBody>
      </p:sp>
    </p:spTree>
    <p:extLst>
      <p:ext uri="{BB962C8B-B14F-4D97-AF65-F5344CB8AC3E}">
        <p14:creationId xmlns:p14="http://schemas.microsoft.com/office/powerpoint/2010/main" val="53369207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en-NZ" sz="4000" spc="-100" dirty="0"/>
              <a:t>Trouble is Expected</a:t>
            </a:r>
          </a:p>
          <a:p>
            <a:pPr marL="742950" indent="-742950">
              <a:buFont typeface="+mj-lt"/>
              <a:buAutoNum type="arabicPeriod" startAt="4"/>
            </a:pPr>
            <a:endParaRPr lang="en-NZ" sz="800" spc="-100" dirty="0"/>
          </a:p>
          <a:p>
            <a:r>
              <a:rPr lang="en-NZ" sz="4000" spc="-100" dirty="0">
                <a:solidFill>
                  <a:schemeClr val="bg1"/>
                </a:solidFill>
              </a:rPr>
              <a:t>Problems don’t usually keep to timetables</a:t>
            </a:r>
          </a:p>
          <a:p>
            <a:r>
              <a:rPr lang="en-NZ" sz="4000" spc="-100" dirty="0">
                <a:solidFill>
                  <a:schemeClr val="bg1"/>
                </a:solidFill>
              </a:rPr>
              <a:t>Make sure everyone knows that when troubles come—this is where you go!</a:t>
            </a:r>
          </a:p>
          <a:p>
            <a:r>
              <a:rPr lang="en-NZ" sz="4000" spc="-100" dirty="0">
                <a:solidFill>
                  <a:schemeClr val="bg1"/>
                </a:solidFill>
              </a:rPr>
              <a:t>Love and forgiveness is a staple commodity</a:t>
            </a:r>
          </a:p>
          <a:p>
            <a:r>
              <a:rPr lang="en-NZ" sz="4000" spc="-100" dirty="0">
                <a:solidFill>
                  <a:schemeClr val="bg1"/>
                </a:solidFill>
              </a:rPr>
              <a:t>Col.3:12-13—</a:t>
            </a:r>
          </a:p>
        </p:txBody>
      </p:sp>
    </p:spTree>
    <p:extLst>
      <p:ext uri="{BB962C8B-B14F-4D97-AF65-F5344CB8AC3E}">
        <p14:creationId xmlns:p14="http://schemas.microsoft.com/office/powerpoint/2010/main" val="275113798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en-NZ" sz="4000" spc="-100" dirty="0"/>
              <a:t>Trouble is Expected</a:t>
            </a:r>
          </a:p>
          <a:p>
            <a:pPr marL="742950" indent="-742950">
              <a:buFont typeface="+mj-lt"/>
              <a:buAutoNum type="arabicPeriod" startAt="4"/>
            </a:pPr>
            <a:endParaRPr lang="en-NZ" sz="800" spc="-100" dirty="0"/>
          </a:p>
          <a:p>
            <a:r>
              <a:rPr lang="en-NZ" sz="4000" spc="-100" dirty="0"/>
              <a:t>Problems don’t usually keep to timetables</a:t>
            </a:r>
          </a:p>
          <a:p>
            <a:r>
              <a:rPr lang="en-NZ" sz="4000" spc="-100" dirty="0"/>
              <a:t>Make sure everyone knows that when troubles come—this is where you go!</a:t>
            </a:r>
          </a:p>
          <a:p>
            <a:r>
              <a:rPr lang="en-NZ" sz="4000" spc="-100" dirty="0"/>
              <a:t>Love and forgiveness is a staple commodity</a:t>
            </a:r>
          </a:p>
          <a:p>
            <a:r>
              <a:rPr lang="en-NZ" sz="4000" spc="-100" dirty="0"/>
              <a:t>Col.3:12-13—</a:t>
            </a:r>
          </a:p>
        </p:txBody>
      </p:sp>
    </p:spTree>
    <p:extLst>
      <p:ext uri="{BB962C8B-B14F-4D97-AF65-F5344CB8AC3E}">
        <p14:creationId xmlns:p14="http://schemas.microsoft.com/office/powerpoint/2010/main" val="74245382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en-NZ" sz="4000" spc="-100" dirty="0"/>
              <a:t>Trouble is Expected</a:t>
            </a:r>
          </a:p>
          <a:p>
            <a:pPr marL="742950" indent="-742950">
              <a:buFont typeface="+mj-lt"/>
              <a:buAutoNum type="arabicPeriod" startAt="4"/>
            </a:pPr>
            <a:endParaRPr lang="en-NZ" sz="800" spc="-100" dirty="0"/>
          </a:p>
          <a:p>
            <a:r>
              <a:rPr lang="en-NZ" sz="4000" spc="-100" dirty="0"/>
              <a:t>Col.3:12-13—</a:t>
            </a:r>
          </a:p>
          <a:p>
            <a:r>
              <a:rPr lang="en-NZ" sz="4000" b="1" i="0" spc="-100" baseline="30000" dirty="0">
                <a:solidFill>
                  <a:srgbClr val="000000"/>
                </a:solidFill>
                <a:effectLst/>
                <a:latin typeface="system-ui"/>
              </a:rPr>
              <a:t>12 </a:t>
            </a:r>
            <a:r>
              <a:rPr lang="en-NZ" sz="4000" b="0" i="0" spc="-100" dirty="0">
                <a:solidFill>
                  <a:srgbClr val="000000"/>
                </a:solidFill>
                <a:effectLst/>
                <a:latin typeface="system-ui"/>
              </a:rPr>
              <a:t>So, as those who have been chosen of God, holy and beloved, put on a heart of compassion, kindness, humility, gentleness and patience; </a:t>
            </a:r>
            <a:r>
              <a:rPr lang="en-NZ" sz="4000" b="1" i="0" spc="-100" baseline="30000" dirty="0">
                <a:solidFill>
                  <a:srgbClr val="000000"/>
                </a:solidFill>
                <a:effectLst/>
                <a:latin typeface="system-ui"/>
              </a:rPr>
              <a:t>13 </a:t>
            </a:r>
            <a:r>
              <a:rPr lang="en-NZ" sz="4000" b="0" i="0" spc="-100" dirty="0">
                <a:solidFill>
                  <a:srgbClr val="000000"/>
                </a:solidFill>
                <a:effectLst/>
                <a:latin typeface="system-ui"/>
              </a:rPr>
              <a:t>bearing with one another, and forgiving each other, whoever has a complaint against anyone; just as the Lord forgave you, so also should you. </a:t>
            </a:r>
            <a:r>
              <a:rPr lang="en-NZ" sz="1600" b="0" i="0" spc="-10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</p:spTree>
    <p:extLst>
      <p:ext uri="{BB962C8B-B14F-4D97-AF65-F5344CB8AC3E}">
        <p14:creationId xmlns:p14="http://schemas.microsoft.com/office/powerpoint/2010/main" val="3687053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The Expected Unexpected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8157541" cy="4351338"/>
          </a:xfrm>
        </p:spPr>
        <p:txBody>
          <a:bodyPr>
            <a:normAutofit/>
          </a:bodyPr>
          <a:lstStyle/>
          <a:p>
            <a:r>
              <a:rPr lang="en-NZ" sz="4000" dirty="0"/>
              <a:t>The family portrait doesn’t always tell the whole or true story</a:t>
            </a:r>
          </a:p>
        </p:txBody>
      </p:sp>
      <p:pic>
        <p:nvPicPr>
          <p:cNvPr id="2050" name="Picture 2" descr="Why parents will sympathise with this family's photo fail">
            <a:extLst>
              <a:ext uri="{FF2B5EF4-FFF2-40B4-BE49-F238E27FC236}">
                <a16:creationId xmlns:a16="http://schemas.microsoft.com/office/drawing/2014/main" id="{6205D15A-9A2B-4D29-BE83-02FE2469808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236" y="2938414"/>
            <a:ext cx="6798365" cy="3826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614901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en-NZ" sz="4000" spc="-100" dirty="0"/>
              <a:t>Trouble is Expected</a:t>
            </a:r>
          </a:p>
          <a:p>
            <a:pPr marL="742950" indent="-742950">
              <a:buFont typeface="+mj-lt"/>
              <a:buAutoNum type="arabicPeriod" startAt="4"/>
            </a:pPr>
            <a:endParaRPr lang="en-NZ" sz="800" spc="-100" dirty="0"/>
          </a:p>
          <a:p>
            <a:r>
              <a:rPr lang="en-NZ" sz="4000" spc="-100" dirty="0">
                <a:solidFill>
                  <a:srgbClr val="000000"/>
                </a:solidFill>
                <a:latin typeface="system-ui"/>
              </a:rPr>
              <a:t>When trouble comes our first impulse is to forgive</a:t>
            </a:r>
          </a:p>
          <a:p>
            <a:r>
              <a:rPr lang="en-NZ" sz="4000" spc="-100" dirty="0">
                <a:solidFill>
                  <a:srgbClr val="000000"/>
                </a:solidFill>
                <a:latin typeface="system-ui"/>
              </a:rPr>
              <a:t>We are people who lead with forgiveness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>
                <a:solidFill>
                  <a:srgbClr val="000000"/>
                </a:solidFill>
                <a:latin typeface="system-ui"/>
              </a:rPr>
              <a:t>Costly—Maybe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>
                <a:solidFill>
                  <a:srgbClr val="000000"/>
                </a:solidFill>
                <a:latin typeface="system-ui"/>
              </a:rPr>
              <a:t>Inconvenient—Probably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>
                <a:solidFill>
                  <a:srgbClr val="000000"/>
                </a:solidFill>
                <a:latin typeface="system-ui"/>
              </a:rPr>
              <a:t>The last thing you need right now—Yes!</a:t>
            </a:r>
            <a:endParaRPr lang="en-NZ" sz="4000" spc="-100" dirty="0"/>
          </a:p>
        </p:txBody>
      </p:sp>
    </p:spTree>
    <p:extLst>
      <p:ext uri="{BB962C8B-B14F-4D97-AF65-F5344CB8AC3E}">
        <p14:creationId xmlns:p14="http://schemas.microsoft.com/office/powerpoint/2010/main" val="312196489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en-NZ" sz="4000" spc="-100" dirty="0"/>
              <a:t>Trouble is Expected</a:t>
            </a:r>
          </a:p>
          <a:p>
            <a:pPr marL="742950" indent="-742950">
              <a:buFont typeface="+mj-lt"/>
              <a:buAutoNum type="arabicPeriod" startAt="4"/>
            </a:pPr>
            <a:endParaRPr lang="en-NZ" sz="800" spc="-100" dirty="0"/>
          </a:p>
          <a:p>
            <a:r>
              <a:rPr lang="en-NZ" sz="4000" spc="-100" dirty="0">
                <a:solidFill>
                  <a:srgbClr val="000000"/>
                </a:solidFill>
                <a:latin typeface="system-ui"/>
              </a:rPr>
              <a:t>Jesus went to the cross to bring us home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NZ" sz="4000" spc="-100" dirty="0">
                <a:solidFill>
                  <a:srgbClr val="000000"/>
                </a:solidFill>
                <a:latin typeface="system-ui"/>
              </a:rPr>
              <a:t>Where would we be without his forgiveness?—Lost!</a:t>
            </a:r>
          </a:p>
        </p:txBody>
      </p:sp>
    </p:spTree>
    <p:extLst>
      <p:ext uri="{BB962C8B-B14F-4D97-AF65-F5344CB8AC3E}">
        <p14:creationId xmlns:p14="http://schemas.microsoft.com/office/powerpoint/2010/main" val="4282139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The Expected Unexpected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7693715" cy="4351338"/>
          </a:xfrm>
        </p:spPr>
        <p:txBody>
          <a:bodyPr>
            <a:normAutofit/>
          </a:bodyPr>
          <a:lstStyle/>
          <a:p>
            <a:r>
              <a:rPr lang="en-NZ" sz="4000" dirty="0"/>
              <a:t>In real life there are no do-overs.</a:t>
            </a:r>
          </a:p>
          <a:p>
            <a:endParaRPr lang="en-NZ" sz="4000" dirty="0"/>
          </a:p>
        </p:txBody>
      </p:sp>
      <p:pic>
        <p:nvPicPr>
          <p:cNvPr id="5" name="Picture 2" descr="Why parents will sympathise with this family's photo fail">
            <a:extLst>
              <a:ext uri="{FF2B5EF4-FFF2-40B4-BE49-F238E27FC236}">
                <a16:creationId xmlns:a16="http://schemas.microsoft.com/office/drawing/2014/main" id="{BCA6DA50-960F-4900-8F36-C89A14AB70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236" y="2938414"/>
            <a:ext cx="6798365" cy="3826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8173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The Expected Unexpected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NZ" sz="4000" dirty="0"/>
              <a:t>Daily tribulations just happen in families </a:t>
            </a:r>
          </a:p>
        </p:txBody>
      </p:sp>
      <p:pic>
        <p:nvPicPr>
          <p:cNvPr id="3076" name="Picture 4" descr="Family Problems - Cleape">
            <a:extLst>
              <a:ext uri="{FF2B5EF4-FFF2-40B4-BE49-F238E27FC236}">
                <a16:creationId xmlns:a16="http://schemas.microsoft.com/office/drawing/2014/main" id="{A350886B-9E3D-4076-B798-A0370526436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556" y="3020966"/>
            <a:ext cx="5751443" cy="3837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559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2FF0-4F6C-4D5B-96DF-2E9E14DE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192848"/>
            <a:ext cx="8958469" cy="840822"/>
          </a:xfrm>
        </p:spPr>
        <p:txBody>
          <a:bodyPr>
            <a:normAutofit/>
          </a:bodyPr>
          <a:lstStyle/>
          <a:p>
            <a:r>
              <a:rPr lang="en-NZ" dirty="0"/>
              <a:t>The family that will survive Adversity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8237-393B-4172-830C-FF17B6C89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58958"/>
            <a:ext cx="9143999" cy="5599042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endParaRPr lang="en-NZ" sz="4000" spc="-100" dirty="0"/>
          </a:p>
        </p:txBody>
      </p:sp>
    </p:spTree>
    <p:extLst>
      <p:ext uri="{BB962C8B-B14F-4D97-AF65-F5344CB8AC3E}">
        <p14:creationId xmlns:p14="http://schemas.microsoft.com/office/powerpoint/2010/main" val="3780420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1819</Words>
  <Application>Microsoft Office PowerPoint</Application>
  <PresentationFormat>On-screen Show (4:3)</PresentationFormat>
  <Paragraphs>345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7" baseType="lpstr">
      <vt:lpstr>Arial</vt:lpstr>
      <vt:lpstr>Calibri</vt:lpstr>
      <vt:lpstr>Calibri Light</vt:lpstr>
      <vt:lpstr>system-ui</vt:lpstr>
      <vt:lpstr>Wingdings</vt:lpstr>
      <vt:lpstr>Office Theme</vt:lpstr>
      <vt:lpstr>PowerPoint Presentation</vt:lpstr>
      <vt:lpstr>Family – How to survive Adversity.</vt:lpstr>
      <vt:lpstr>The Expected Unexpected</vt:lpstr>
      <vt:lpstr>The Expected Unexpected</vt:lpstr>
      <vt:lpstr>The Expected Unexpected</vt:lpstr>
      <vt:lpstr>The Expected Unexpected</vt:lpstr>
      <vt:lpstr>The Expected Unexpected</vt:lpstr>
      <vt:lpstr>The Expected Unexpected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  <vt:lpstr>The family that will survive Adversity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32</cp:revision>
  <dcterms:created xsi:type="dcterms:W3CDTF">2020-09-12T21:09:41Z</dcterms:created>
  <dcterms:modified xsi:type="dcterms:W3CDTF">2020-09-15T21:57:23Z</dcterms:modified>
</cp:coreProperties>
</file>