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" r:id="rId2"/>
    <p:sldId id="377" r:id="rId3"/>
    <p:sldId id="256" r:id="rId4"/>
    <p:sldId id="258" r:id="rId5"/>
    <p:sldId id="280" r:id="rId6"/>
    <p:sldId id="279" r:id="rId7"/>
    <p:sldId id="263" r:id="rId8"/>
    <p:sldId id="281" r:id="rId9"/>
    <p:sldId id="264" r:id="rId10"/>
    <p:sldId id="265" r:id="rId11"/>
    <p:sldId id="278" r:id="rId12"/>
    <p:sldId id="266" r:id="rId13"/>
    <p:sldId id="275" r:id="rId14"/>
    <p:sldId id="378" r:id="rId15"/>
    <p:sldId id="379" r:id="rId16"/>
    <p:sldId id="267" r:id="rId17"/>
    <p:sldId id="277" r:id="rId18"/>
    <p:sldId id="261" r:id="rId19"/>
    <p:sldId id="380" r:id="rId20"/>
    <p:sldId id="381" r:id="rId21"/>
    <p:sldId id="382" r:id="rId22"/>
    <p:sldId id="384" r:id="rId23"/>
    <p:sldId id="383" r:id="rId24"/>
    <p:sldId id="271" r:id="rId25"/>
    <p:sldId id="385" r:id="rId26"/>
    <p:sldId id="283" r:id="rId27"/>
    <p:sldId id="268" r:id="rId28"/>
    <p:sldId id="284" r:id="rId29"/>
    <p:sldId id="269" r:id="rId30"/>
    <p:sldId id="285" r:id="rId31"/>
    <p:sldId id="270" r:id="rId32"/>
    <p:sldId id="286" r:id="rId33"/>
    <p:sldId id="272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861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68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494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49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818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315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44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764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49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0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233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060C-9E8E-45D8-A5BE-EA48D6DA01C0}" type="datetimeFigureOut">
              <a:rPr lang="en-NZ" smtClean="0"/>
              <a:t>6/09/2020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4780-B851-4234-AB22-F7416CE93C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32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king Communion at Home - Rosebank Union Church">
            <a:extLst>
              <a:ext uri="{FF2B5EF4-FFF2-40B4-BE49-F238E27FC236}">
                <a16:creationId xmlns:a16="http://schemas.microsoft.com/office/drawing/2014/main" id="{7DC59389-4CDE-4553-9EC8-E9BB077E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5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3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Image result for police nz">
            <a:extLst>
              <a:ext uri="{FF2B5EF4-FFF2-40B4-BE49-F238E27FC236}">
                <a16:creationId xmlns:a16="http://schemas.microsoft.com/office/drawing/2014/main" id="{E7153E18-40A2-4FED-9575-1315A329EA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21850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2000"/>
            <a:ext cx="5298090" cy="1820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2" y="321732"/>
            <a:ext cx="325171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Vows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Parents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Laws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Police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3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Image result for police nz">
            <a:extLst>
              <a:ext uri="{FF2B5EF4-FFF2-40B4-BE49-F238E27FC236}">
                <a16:creationId xmlns:a16="http://schemas.microsoft.com/office/drawing/2014/main" id="{E7153E18-40A2-4FED-9575-1315A329EA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21850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2000"/>
            <a:ext cx="5298090" cy="1820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2" y="321732"/>
            <a:ext cx="3211418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Romans 13:3 </a:t>
            </a:r>
          </a:p>
          <a:p>
            <a:r>
              <a:rPr lang="en-NZ" sz="3200" b="1" baseline="30000" dirty="0">
                <a:solidFill>
                  <a:schemeClr val="bg1"/>
                </a:solidFill>
              </a:rPr>
              <a:t>3 </a:t>
            </a:r>
            <a:r>
              <a:rPr lang="en-NZ" sz="3200" dirty="0">
                <a:solidFill>
                  <a:schemeClr val="bg1"/>
                </a:solidFill>
              </a:rPr>
              <a:t>For rulers are not a terror to good conduct, but to bad. Would you have no fear of the one who is in authority? Then do what is good, and you will receive his approval,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(ESV)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0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6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government nz">
            <a:extLst>
              <a:ext uri="{FF2B5EF4-FFF2-40B4-BE49-F238E27FC236}">
                <a16:creationId xmlns:a16="http://schemas.microsoft.com/office/drawing/2014/main" id="{91742964-041C-458D-BB9E-6CCE35867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r="11805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572000"/>
            <a:ext cx="5146197" cy="1820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990" y="321732"/>
            <a:ext cx="324734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Vows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Parents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Laws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Police</a:t>
            </a:r>
          </a:p>
          <a:p>
            <a:r>
              <a:rPr lang="en-US" sz="4000" dirty="0">
                <a:solidFill>
                  <a:srgbClr val="FFFFFF"/>
                </a:solidFill>
              </a:rPr>
              <a:t>Government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6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government nz">
            <a:extLst>
              <a:ext uri="{FF2B5EF4-FFF2-40B4-BE49-F238E27FC236}">
                <a16:creationId xmlns:a16="http://schemas.microsoft.com/office/drawing/2014/main" id="{91742964-041C-458D-BB9E-6CCE35867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449" r="28552" b="-451"/>
          <a:stretch/>
        </p:blipFill>
        <p:spPr bwMode="auto">
          <a:xfrm>
            <a:off x="0" y="0"/>
            <a:ext cx="4015319" cy="4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4267200"/>
            <a:ext cx="4070972" cy="23853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976" y="0"/>
            <a:ext cx="4883024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1 Peter 2:13-17  (ESV)</a:t>
            </a:r>
          </a:p>
          <a:p>
            <a:r>
              <a:rPr lang="en-NZ" sz="3200" b="1" baseline="30000" dirty="0">
                <a:solidFill>
                  <a:schemeClr val="bg1"/>
                </a:solidFill>
              </a:rPr>
              <a:t>13</a:t>
            </a:r>
            <a:r>
              <a:rPr lang="en-NZ" sz="3200" dirty="0">
                <a:solidFill>
                  <a:schemeClr val="bg1"/>
                </a:solidFill>
              </a:rPr>
              <a:t>Be subject for the Lord's sake to every human institution, whether it be to the emperor as supreme, </a:t>
            </a:r>
            <a:r>
              <a:rPr lang="en-NZ" sz="3200" b="1" baseline="30000" dirty="0">
                <a:solidFill>
                  <a:schemeClr val="bg1"/>
                </a:solidFill>
              </a:rPr>
              <a:t>14 </a:t>
            </a:r>
            <a:r>
              <a:rPr lang="en-NZ" sz="3200" dirty="0">
                <a:solidFill>
                  <a:schemeClr val="bg1"/>
                </a:solidFill>
              </a:rPr>
              <a:t>or to governors as sent by him to punish those who do evil and to praise those who do good. </a:t>
            </a:r>
          </a:p>
        </p:txBody>
      </p:sp>
    </p:spTree>
    <p:extLst>
      <p:ext uri="{BB962C8B-B14F-4D97-AF65-F5344CB8AC3E}">
        <p14:creationId xmlns:p14="http://schemas.microsoft.com/office/powerpoint/2010/main" val="322610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6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government nz">
            <a:extLst>
              <a:ext uri="{FF2B5EF4-FFF2-40B4-BE49-F238E27FC236}">
                <a16:creationId xmlns:a16="http://schemas.microsoft.com/office/drawing/2014/main" id="{91742964-041C-458D-BB9E-6CCE35867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449" r="28552" b="-451"/>
          <a:stretch/>
        </p:blipFill>
        <p:spPr bwMode="auto">
          <a:xfrm>
            <a:off x="0" y="0"/>
            <a:ext cx="4015319" cy="4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4267200"/>
            <a:ext cx="4070972" cy="23853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976" y="0"/>
            <a:ext cx="4883024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1 Peter 2:13-17  (ESV)</a:t>
            </a:r>
          </a:p>
          <a:p>
            <a:r>
              <a:rPr lang="en-NZ" sz="3200" b="1" baseline="30000" dirty="0">
                <a:solidFill>
                  <a:schemeClr val="bg1"/>
                </a:solidFill>
              </a:rPr>
              <a:t>15 </a:t>
            </a:r>
            <a:r>
              <a:rPr lang="en-NZ" sz="3200" dirty="0">
                <a:solidFill>
                  <a:schemeClr val="bg1"/>
                </a:solidFill>
              </a:rPr>
              <a:t>For this is the will of God, that by doing good you should put to silence the ignorance of foolish people. </a:t>
            </a:r>
          </a:p>
        </p:txBody>
      </p:sp>
    </p:spTree>
    <p:extLst>
      <p:ext uri="{BB962C8B-B14F-4D97-AF65-F5344CB8AC3E}">
        <p14:creationId xmlns:p14="http://schemas.microsoft.com/office/powerpoint/2010/main" val="202184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6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government nz">
            <a:extLst>
              <a:ext uri="{FF2B5EF4-FFF2-40B4-BE49-F238E27FC236}">
                <a16:creationId xmlns:a16="http://schemas.microsoft.com/office/drawing/2014/main" id="{91742964-041C-458D-BB9E-6CCE35867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449" r="28552" b="-451"/>
          <a:stretch/>
        </p:blipFill>
        <p:spPr bwMode="auto">
          <a:xfrm>
            <a:off x="0" y="0"/>
            <a:ext cx="4015319" cy="4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4267200"/>
            <a:ext cx="4070972" cy="23853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976" y="0"/>
            <a:ext cx="4883024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1 Peter 2:13-17  (ESV)</a:t>
            </a:r>
          </a:p>
          <a:p>
            <a:r>
              <a:rPr lang="en-NZ" sz="3200" b="1" baseline="30000" dirty="0">
                <a:solidFill>
                  <a:schemeClr val="bg1"/>
                </a:solidFill>
              </a:rPr>
              <a:t>16 </a:t>
            </a:r>
            <a:r>
              <a:rPr lang="en-NZ" sz="3200" dirty="0">
                <a:solidFill>
                  <a:schemeClr val="bg1"/>
                </a:solidFill>
              </a:rPr>
              <a:t>Live as people who are free, not using your freedom as a cover-up for evil, but living as servants of God. </a:t>
            </a:r>
            <a:r>
              <a:rPr lang="en-NZ" sz="3200" b="1" baseline="30000" dirty="0">
                <a:solidFill>
                  <a:schemeClr val="bg1"/>
                </a:solidFill>
              </a:rPr>
              <a:t>17</a:t>
            </a:r>
            <a:r>
              <a:rPr lang="en-NZ" sz="3200" dirty="0">
                <a:solidFill>
                  <a:schemeClr val="bg1"/>
                </a:solidFill>
              </a:rPr>
              <a:t>Honour everyone. Love the brotherhood. Fear God. Honour the emperor.</a:t>
            </a:r>
          </a:p>
        </p:txBody>
      </p:sp>
    </p:spTree>
    <p:extLst>
      <p:ext uri="{BB962C8B-B14F-4D97-AF65-F5344CB8AC3E}">
        <p14:creationId xmlns:p14="http://schemas.microsoft.com/office/powerpoint/2010/main" val="368558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A5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F3E01806-1EF0-4852-A40E-140D43D314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8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8090" cy="19642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990" y="321732"/>
            <a:ext cx="324734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Vows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Parents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Laws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Police</a:t>
            </a:r>
          </a:p>
          <a:p>
            <a:r>
              <a:rPr lang="en-US" sz="4000" dirty="0">
                <a:solidFill>
                  <a:srgbClr val="FFFFFF"/>
                </a:solidFill>
              </a:rPr>
              <a:t>Government</a:t>
            </a:r>
          </a:p>
          <a:p>
            <a:r>
              <a:rPr lang="en-US" sz="4000" dirty="0">
                <a:solidFill>
                  <a:srgbClr val="FFFFFF"/>
                </a:solidFill>
              </a:rPr>
              <a:t>Taxes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9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A5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F3E01806-1EF0-4852-A40E-140D43D314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8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4571999"/>
            <a:ext cx="5298090" cy="19642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2" y="321732"/>
            <a:ext cx="3211417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Romans 13:5-6</a:t>
            </a:r>
          </a:p>
          <a:p>
            <a:r>
              <a:rPr lang="en-NZ" b="1" baseline="30000" dirty="0">
                <a:solidFill>
                  <a:schemeClr val="bg1"/>
                </a:solidFill>
              </a:rPr>
              <a:t>5 </a:t>
            </a:r>
            <a:r>
              <a:rPr lang="en-NZ" dirty="0">
                <a:solidFill>
                  <a:schemeClr val="bg1"/>
                </a:solidFill>
              </a:rPr>
              <a:t>Therefore one must be in subjection, not only to avoid God's wrath but also for the sake of conscience. </a:t>
            </a:r>
            <a:r>
              <a:rPr lang="en-NZ" b="1" baseline="30000" dirty="0">
                <a:solidFill>
                  <a:schemeClr val="bg1"/>
                </a:solidFill>
              </a:rPr>
              <a:t>6 </a:t>
            </a:r>
            <a:r>
              <a:rPr lang="en-NZ" dirty="0">
                <a:solidFill>
                  <a:schemeClr val="bg1"/>
                </a:solidFill>
              </a:rPr>
              <a:t>For because of this you also pay taxes, for the authorities are ministers of God, attending to this very thing. (ESV)</a:t>
            </a:r>
          </a:p>
        </p:txBody>
      </p:sp>
    </p:spTree>
    <p:extLst>
      <p:ext uri="{BB962C8B-B14F-4D97-AF65-F5344CB8AC3E}">
        <p14:creationId xmlns:p14="http://schemas.microsoft.com/office/powerpoint/2010/main" val="355706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D9C-E1D9-4FD0-83BF-C27C5BA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18852" cy="11926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What to do…?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7EDF-8FD4-427D-806B-5B31682C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25216"/>
            <a:ext cx="9144001" cy="5532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NZ" sz="4000" dirty="0"/>
          </a:p>
        </p:txBody>
      </p:sp>
      <p:pic>
        <p:nvPicPr>
          <p:cNvPr id="4" name="Picture 2" descr="Image result for children respect your parents">
            <a:extLst>
              <a:ext uri="{FF2B5EF4-FFF2-40B4-BE49-F238E27FC236}">
                <a16:creationId xmlns:a16="http://schemas.microsoft.com/office/drawing/2014/main" id="{8107E043-E17C-41B0-8868-9127BBD364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"/>
            <a:ext cx="2425148" cy="20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D9C-E1D9-4FD0-83BF-C27C5BA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18852" cy="11926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What to do…?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7EDF-8FD4-427D-806B-5B31682C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25216"/>
            <a:ext cx="9144001" cy="5532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Four ways to build respect</a:t>
            </a:r>
          </a:p>
        </p:txBody>
      </p:sp>
      <p:pic>
        <p:nvPicPr>
          <p:cNvPr id="4" name="Picture 2" descr="Image result for children respect your parents">
            <a:extLst>
              <a:ext uri="{FF2B5EF4-FFF2-40B4-BE49-F238E27FC236}">
                <a16:creationId xmlns:a16="http://schemas.microsoft.com/office/drawing/2014/main" id="{8107E043-E17C-41B0-8868-9127BBD364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"/>
            <a:ext cx="2425148" cy="20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4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“Respect Begets Respect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/>
              <a:t>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800" dirty="0"/>
              <a:t>John Staiger</a:t>
            </a:r>
          </a:p>
          <a:p>
            <a:endParaRPr lang="en-NZ" sz="800" dirty="0"/>
          </a:p>
          <a:p>
            <a:r>
              <a:rPr lang="en-NZ" sz="4800" dirty="0"/>
              <a:t>For Morningside Church of Christ </a:t>
            </a:r>
          </a:p>
          <a:p>
            <a:endParaRPr lang="en-NZ" sz="800" dirty="0"/>
          </a:p>
          <a:p>
            <a:r>
              <a:rPr lang="en-NZ" sz="4800" dirty="0"/>
              <a:t>Sunday 6 September 2020</a:t>
            </a:r>
          </a:p>
          <a:p>
            <a:endParaRPr lang="en-NZ" sz="800" dirty="0"/>
          </a:p>
          <a:p>
            <a:r>
              <a:rPr lang="en-NZ" sz="4800" dirty="0"/>
              <a:t>AM Sermon</a:t>
            </a:r>
          </a:p>
          <a:p>
            <a:endParaRPr lang="en-NZ" sz="800" dirty="0"/>
          </a:p>
          <a:p>
            <a:r>
              <a:rPr lang="en-NZ" sz="4800" dirty="0"/>
              <a:t>Broadcast on Facebook Live from North Shore, AKL,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D9C-E1D9-4FD0-83BF-C27C5BA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18852" cy="11926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What to do…?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7EDF-8FD4-427D-806B-5B31682C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25216"/>
            <a:ext cx="9144001" cy="5532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Four ways to build respect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attitude—find the good in people, events and things.</a:t>
            </a:r>
          </a:p>
        </p:txBody>
      </p:sp>
      <p:pic>
        <p:nvPicPr>
          <p:cNvPr id="4" name="Picture 2" descr="Image result for children respect your parents">
            <a:extLst>
              <a:ext uri="{FF2B5EF4-FFF2-40B4-BE49-F238E27FC236}">
                <a16:creationId xmlns:a16="http://schemas.microsoft.com/office/drawing/2014/main" id="{8107E043-E17C-41B0-8868-9127BBD364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"/>
            <a:ext cx="2425148" cy="20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8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D9C-E1D9-4FD0-83BF-C27C5BA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18852" cy="11926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What to do…?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7EDF-8FD4-427D-806B-5B31682C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25216"/>
            <a:ext cx="9144001" cy="5532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Four ways to build respect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attitude—find the good in people, events and things.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conversation—speak the truth in love.</a:t>
            </a:r>
          </a:p>
        </p:txBody>
      </p:sp>
      <p:pic>
        <p:nvPicPr>
          <p:cNvPr id="4" name="Picture 2" descr="Image result for children respect your parents">
            <a:extLst>
              <a:ext uri="{FF2B5EF4-FFF2-40B4-BE49-F238E27FC236}">
                <a16:creationId xmlns:a16="http://schemas.microsoft.com/office/drawing/2014/main" id="{8107E043-E17C-41B0-8868-9127BBD364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"/>
            <a:ext cx="2425148" cy="20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D9C-E1D9-4FD0-83BF-C27C5BA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18852" cy="11926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What to do…?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7EDF-8FD4-427D-806B-5B31682C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25216"/>
            <a:ext cx="9144001" cy="5532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Four ways to build respect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attitude—find the good in people, events and things.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conversation—speak the truth in love.</a:t>
            </a:r>
          </a:p>
          <a:p>
            <a:pPr marL="514350" indent="-514350">
              <a:buAutoNum type="arabicPeriod"/>
            </a:pPr>
            <a:r>
              <a:rPr lang="en-NZ" sz="4000" dirty="0"/>
              <a:t>Find better sources of information—you don’t have to listen to the news. </a:t>
            </a:r>
          </a:p>
        </p:txBody>
      </p:sp>
      <p:pic>
        <p:nvPicPr>
          <p:cNvPr id="4" name="Picture 2" descr="Image result for children respect your parents">
            <a:extLst>
              <a:ext uri="{FF2B5EF4-FFF2-40B4-BE49-F238E27FC236}">
                <a16:creationId xmlns:a16="http://schemas.microsoft.com/office/drawing/2014/main" id="{8107E043-E17C-41B0-8868-9127BBD364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"/>
            <a:ext cx="2425148" cy="20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4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D9C-E1D9-4FD0-83BF-C27C5BA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18852" cy="11926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What to do…?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7EDF-8FD4-427D-806B-5B31682C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25216"/>
            <a:ext cx="9144001" cy="5532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Four ways to build respect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attitude—find the good in people, events and things.</a:t>
            </a:r>
          </a:p>
          <a:p>
            <a:pPr marL="514350" indent="-514350">
              <a:buAutoNum type="arabicPeriod"/>
            </a:pPr>
            <a:r>
              <a:rPr lang="en-NZ" sz="4000" dirty="0"/>
              <a:t>Change your conversation—speak the truth in love.</a:t>
            </a:r>
          </a:p>
          <a:p>
            <a:pPr marL="514350" indent="-514350">
              <a:buAutoNum type="arabicPeriod"/>
            </a:pPr>
            <a:r>
              <a:rPr lang="en-NZ" sz="4000" dirty="0"/>
              <a:t>Find better sources of information—you don’t have to listen to the news. </a:t>
            </a:r>
          </a:p>
          <a:p>
            <a:pPr marL="514350" indent="-514350">
              <a:buAutoNum type="arabicPeriod"/>
            </a:pPr>
            <a:r>
              <a:rPr lang="en-NZ" sz="4000" dirty="0"/>
              <a:t>Stop listening to wreckers—bad company</a:t>
            </a:r>
          </a:p>
        </p:txBody>
      </p:sp>
      <p:pic>
        <p:nvPicPr>
          <p:cNvPr id="4" name="Picture 2" descr="Image result for children respect your parents">
            <a:extLst>
              <a:ext uri="{FF2B5EF4-FFF2-40B4-BE49-F238E27FC236}">
                <a16:creationId xmlns:a16="http://schemas.microsoft.com/office/drawing/2014/main" id="{8107E043-E17C-41B0-8868-9127BBD364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"/>
            <a:ext cx="2425148" cy="20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1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</p:spTree>
    <p:extLst>
      <p:ext uri="{BB962C8B-B14F-4D97-AF65-F5344CB8AC3E}">
        <p14:creationId xmlns:p14="http://schemas.microsoft.com/office/powerpoint/2010/main" val="158894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https://thumbs.dreamstime.com/z/diverse-people-holding-text-church-44048609.jpg">
            <a:extLst>
              <a:ext uri="{FF2B5EF4-FFF2-40B4-BE49-F238E27FC236}">
                <a16:creationId xmlns:a16="http://schemas.microsoft.com/office/drawing/2014/main" id="{97D261C7-6571-4276-BC68-2A2B771CCC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8575" y="1866957"/>
            <a:ext cx="4133079" cy="28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3048307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Brethren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3317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https://thumbs.dreamstime.com/z/diverse-people-holding-text-church-44048609.jpg">
            <a:extLst>
              <a:ext uri="{FF2B5EF4-FFF2-40B4-BE49-F238E27FC236}">
                <a16:creationId xmlns:a16="http://schemas.microsoft.com/office/drawing/2014/main" id="{97D261C7-6571-4276-BC68-2A2B771CCC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8575" y="1866957"/>
            <a:ext cx="4133079" cy="28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3048307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Brethren</a:t>
            </a: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C145A-76F0-4758-BD44-3D937AE8D817}"/>
              </a:ext>
            </a:extLst>
          </p:cNvPr>
          <p:cNvSpPr/>
          <p:nvPr/>
        </p:nvSpPr>
        <p:spPr>
          <a:xfrm>
            <a:off x="0" y="4965261"/>
            <a:ext cx="914400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4000" dirty="0">
                <a:latin typeface="Helvetica Neue"/>
              </a:rPr>
              <a:t>Romans 12:10—</a:t>
            </a:r>
            <a:r>
              <a:rPr lang="en-NZ" sz="4000" b="1" baseline="30000" dirty="0">
                <a:latin typeface="Arial" panose="020B0604020202020204" pitchFamily="34" charset="0"/>
              </a:rPr>
              <a:t>10</a:t>
            </a:r>
            <a:r>
              <a:rPr lang="en-NZ" sz="4000" dirty="0">
                <a:latin typeface="Helvetica Neue"/>
              </a:rPr>
              <a:t>Love one another with brotherly affection. Outdo one another in showing honour. (ESV)</a:t>
            </a:r>
            <a:endParaRPr lang="en-NZ" sz="4000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599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Image result for children parents">
            <a:extLst>
              <a:ext uri="{FF2B5EF4-FFF2-40B4-BE49-F238E27FC236}">
                <a16:creationId xmlns:a16="http://schemas.microsoft.com/office/drawing/2014/main" id="{4274CB83-A97B-4F29-A081-AFE7223C9B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5" y="1908288"/>
            <a:ext cx="4133079" cy="27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3048307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Brethren</a:t>
            </a:r>
          </a:p>
          <a:p>
            <a:r>
              <a:rPr lang="en-US" sz="4800" dirty="0"/>
              <a:t>Children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481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Image result for children parents">
            <a:extLst>
              <a:ext uri="{FF2B5EF4-FFF2-40B4-BE49-F238E27FC236}">
                <a16:creationId xmlns:a16="http://schemas.microsoft.com/office/drawing/2014/main" id="{4274CB83-A97B-4F29-A081-AFE7223C9B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24" y="549822"/>
            <a:ext cx="4133079" cy="27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3048307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Brethren</a:t>
            </a:r>
          </a:p>
          <a:p>
            <a:r>
              <a:rPr lang="en-US" sz="4800" dirty="0"/>
              <a:t>Children</a:t>
            </a: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1E16-8A25-4433-886B-EE5F4C8793A8}"/>
              </a:ext>
            </a:extLst>
          </p:cNvPr>
          <p:cNvSpPr/>
          <p:nvPr/>
        </p:nvSpPr>
        <p:spPr>
          <a:xfrm>
            <a:off x="8405" y="3314043"/>
            <a:ext cx="9145749" cy="4062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4000" dirty="0">
                <a:latin typeface="Helvetica Neue"/>
              </a:rPr>
              <a:t>Ephesians 6:1-3—Children, obey your parents in the Lord, for this is right. </a:t>
            </a:r>
            <a:r>
              <a:rPr lang="en-NZ" sz="4000" b="1" baseline="30000" dirty="0">
                <a:latin typeface="Arial" panose="020B0604020202020204" pitchFamily="34" charset="0"/>
              </a:rPr>
              <a:t>2</a:t>
            </a:r>
            <a:r>
              <a:rPr lang="en-NZ" sz="4000" dirty="0">
                <a:latin typeface="Helvetica Neue"/>
              </a:rPr>
              <a:t>“Honour your father and mother” (this is the first commandment with a promise),</a:t>
            </a:r>
            <a:r>
              <a:rPr lang="en-NZ" sz="4000" b="1" baseline="30000" dirty="0">
                <a:latin typeface="Arial" panose="020B0604020202020204" pitchFamily="34" charset="0"/>
              </a:rPr>
              <a:t>3 </a:t>
            </a:r>
            <a:r>
              <a:rPr lang="en-NZ" sz="4000" dirty="0">
                <a:latin typeface="Helvetica Neue"/>
              </a:rPr>
              <a:t>“that it may go well with you and that you may live long in the land.” </a:t>
            </a:r>
            <a:r>
              <a:rPr lang="en-NZ" dirty="0">
                <a:latin typeface="Helvetica Neue"/>
              </a:rPr>
              <a:t>(ESV)</a:t>
            </a:r>
            <a:endParaRPr lang="en-NZ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09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Image result for neighbours next door">
            <a:extLst>
              <a:ext uri="{FF2B5EF4-FFF2-40B4-BE49-F238E27FC236}">
                <a16:creationId xmlns:a16="http://schemas.microsoft.com/office/drawing/2014/main" id="{A3D969B8-876E-4350-B280-FAB056ECFE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5" y="2021948"/>
            <a:ext cx="4133079" cy="25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341451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Brethren</a:t>
            </a:r>
          </a:p>
          <a:p>
            <a:r>
              <a:rPr lang="en-US" sz="4800" dirty="0"/>
              <a:t>Children</a:t>
            </a:r>
          </a:p>
          <a:p>
            <a:r>
              <a:rPr lang="en-US" sz="4800" dirty="0"/>
              <a:t>Neighbours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2120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21A3-9221-4B3E-8220-D8468D603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Respect Begets Respect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092B0-103C-433D-8B8A-9FCFA07DB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1575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Image result for neighbours next door">
            <a:extLst>
              <a:ext uri="{FF2B5EF4-FFF2-40B4-BE49-F238E27FC236}">
                <a16:creationId xmlns:a16="http://schemas.microsoft.com/office/drawing/2014/main" id="{A3D969B8-876E-4350-B280-FAB056ECFE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25" y="583164"/>
            <a:ext cx="4133079" cy="25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603511"/>
            <a:ext cx="3818060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Brethren</a:t>
            </a:r>
          </a:p>
          <a:p>
            <a:r>
              <a:rPr lang="en-US" sz="4800" dirty="0"/>
              <a:t>Children</a:t>
            </a:r>
          </a:p>
          <a:p>
            <a:r>
              <a:rPr lang="en-US" sz="4800" dirty="0"/>
              <a:t>Neighbours</a:t>
            </a:r>
          </a:p>
          <a:p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A01D7-8132-4204-8FE4-B5D3C767A3DB}"/>
              </a:ext>
            </a:extLst>
          </p:cNvPr>
          <p:cNvSpPr/>
          <p:nvPr/>
        </p:nvSpPr>
        <p:spPr>
          <a:xfrm>
            <a:off x="-1749" y="3825438"/>
            <a:ext cx="9144000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4000" dirty="0">
                <a:latin typeface="Helvetica Neue"/>
              </a:rPr>
              <a:t>Proverbs 12:26</a:t>
            </a:r>
          </a:p>
          <a:p>
            <a:r>
              <a:rPr lang="en-NZ" sz="4000" b="1" baseline="30000" dirty="0">
                <a:latin typeface="Arial" panose="020B0604020202020204" pitchFamily="34" charset="0"/>
              </a:rPr>
              <a:t>26 </a:t>
            </a:r>
            <a:r>
              <a:rPr lang="en-NZ" sz="4000" dirty="0">
                <a:latin typeface="Helvetica Neue"/>
              </a:rPr>
              <a:t>The righteous is a guide to his neighbour,</a:t>
            </a:r>
            <a:br>
              <a:rPr lang="en-NZ" sz="4000" dirty="0">
                <a:latin typeface="Helvetica Neue"/>
              </a:rPr>
            </a:br>
            <a:r>
              <a:rPr lang="en-NZ" sz="4000" dirty="0">
                <a:latin typeface="Helvetica Neue"/>
              </a:rPr>
              <a:t>But the way of the wicked leads them astray. </a:t>
            </a:r>
            <a:r>
              <a:rPr lang="en-NZ" sz="2400" dirty="0">
                <a:latin typeface="Helvetica Neue"/>
              </a:rPr>
              <a:t>(NASB95)</a:t>
            </a:r>
            <a:endParaRPr lang="en-NZ" sz="2400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319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workmates">
            <a:extLst>
              <a:ext uri="{FF2B5EF4-FFF2-40B4-BE49-F238E27FC236}">
                <a16:creationId xmlns:a16="http://schemas.microsoft.com/office/drawing/2014/main" id="{59A0E6AF-72CE-4705-8771-B780F1C23E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5" y="1515646"/>
            <a:ext cx="4133079" cy="35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4012449" cy="27540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800" dirty="0"/>
              <a:t>Brethren</a:t>
            </a:r>
          </a:p>
          <a:p>
            <a:r>
              <a:rPr lang="en-US" sz="4800" dirty="0"/>
              <a:t>Children</a:t>
            </a:r>
          </a:p>
          <a:p>
            <a:r>
              <a:rPr lang="en-US" sz="4800" dirty="0"/>
              <a:t>Neighbours</a:t>
            </a:r>
          </a:p>
          <a:p>
            <a:r>
              <a:rPr lang="en-US" sz="4800" dirty="0"/>
              <a:t>Workmates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6156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workmates">
            <a:extLst>
              <a:ext uri="{FF2B5EF4-FFF2-40B4-BE49-F238E27FC236}">
                <a16:creationId xmlns:a16="http://schemas.microsoft.com/office/drawing/2014/main" id="{59A0E6AF-72CE-4705-8771-B780F1C23E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96" y="362706"/>
            <a:ext cx="4133079" cy="35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46CDF-D21A-497F-9138-839805D0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being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D76A-8DF9-4A00-9A90-88846BA0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55" y="1774372"/>
            <a:ext cx="4133079" cy="27540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800" dirty="0"/>
              <a:t>Brethren</a:t>
            </a:r>
          </a:p>
          <a:p>
            <a:r>
              <a:rPr lang="en-US" sz="4800" dirty="0"/>
              <a:t>Children</a:t>
            </a:r>
          </a:p>
          <a:p>
            <a:r>
              <a:rPr lang="en-US" sz="4800" dirty="0"/>
              <a:t>Neighbours</a:t>
            </a:r>
          </a:p>
          <a:p>
            <a:r>
              <a:rPr lang="en-US" sz="4800" dirty="0"/>
              <a:t>Workmates</a:t>
            </a:r>
          </a:p>
          <a:p>
            <a:endParaRPr lang="en-US" sz="1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72A27B3-A788-47AC-A15A-464E5D5A555D}"/>
              </a:ext>
            </a:extLst>
          </p:cNvPr>
          <p:cNvSpPr txBox="1">
            <a:spLocks/>
          </p:cNvSpPr>
          <p:nvPr/>
        </p:nvSpPr>
        <p:spPr>
          <a:xfrm>
            <a:off x="-1750" y="5088835"/>
            <a:ext cx="9145749" cy="1769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/>
              <a:t>Romans 12:17—</a:t>
            </a:r>
            <a:r>
              <a:rPr lang="en-NZ" sz="4000" b="1" baseline="30000" dirty="0"/>
              <a:t>17</a:t>
            </a:r>
            <a:r>
              <a:rPr lang="en-NZ" sz="4000" dirty="0"/>
              <a:t>Never pay back evil for evil to anyone. Respect what is right in the sight of all men. </a:t>
            </a: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94408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06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6C4F-F5BE-4108-A672-14ED9F93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0519"/>
            <a:ext cx="5338833" cy="22574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starts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9BA9-990B-4746-8324-07698682A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8833" y="0"/>
            <a:ext cx="3805167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Respect for parents is foundational to civilization</a:t>
            </a:r>
          </a:p>
          <a:p>
            <a:r>
              <a:rPr lang="en-NZ" sz="3200" dirty="0">
                <a:solidFill>
                  <a:schemeClr val="bg1"/>
                </a:solidFill>
              </a:rPr>
              <a:t>Homes fall apart when Biblical family roles are not respected</a:t>
            </a:r>
          </a:p>
          <a:p>
            <a:r>
              <a:rPr lang="en-NZ" sz="3200" dirty="0">
                <a:solidFill>
                  <a:schemeClr val="bg1"/>
                </a:solidFill>
              </a:rPr>
              <a:t>Ephesians 5:33</a:t>
            </a:r>
          </a:p>
          <a:p>
            <a:r>
              <a:rPr lang="en-NZ" sz="3200" b="1" baseline="30000" dirty="0">
                <a:solidFill>
                  <a:schemeClr val="bg1"/>
                </a:solidFill>
              </a:rPr>
              <a:t>33 </a:t>
            </a:r>
            <a:r>
              <a:rPr lang="en-NZ" sz="3200" dirty="0">
                <a:solidFill>
                  <a:schemeClr val="bg1"/>
                </a:solidFill>
              </a:rPr>
              <a:t>However, let each one of you love his wife as himself, and let the wife see that she respects her husband.</a:t>
            </a:r>
            <a:r>
              <a:rPr lang="en-US" sz="1700" dirty="0">
                <a:solidFill>
                  <a:srgbClr val="FFFFFF"/>
                </a:solidFill>
              </a:rPr>
              <a:t> (ESV)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children respect your parents">
            <a:extLst>
              <a:ext uri="{FF2B5EF4-FFF2-40B4-BE49-F238E27FC236}">
                <a16:creationId xmlns:a16="http://schemas.microsoft.com/office/drawing/2014/main" id="{1DDEE3BE-B3D3-43B6-B209-6546375095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4"/>
          <a:stretch/>
        </p:blipFill>
        <p:spPr bwMode="auto">
          <a:xfrm>
            <a:off x="0" y="465718"/>
            <a:ext cx="5338833" cy="37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57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ptism by immersion in a front-end loader (Iraq, April 2004)">
            <a:extLst>
              <a:ext uri="{FF2B5EF4-FFF2-40B4-BE49-F238E27FC236}">
                <a16:creationId xmlns:a16="http://schemas.microsoft.com/office/drawing/2014/main" id="{10890165-FA62-4DF9-9810-14CD0E25E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8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repect">
            <a:extLst>
              <a:ext uri="{FF2B5EF4-FFF2-40B4-BE49-F238E27FC236}">
                <a16:creationId xmlns:a16="http://schemas.microsoft.com/office/drawing/2014/main" id="{FC4546F3-D9BD-442B-8B66-49015B702D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11213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5352" y="321730"/>
            <a:ext cx="3242988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God</a:t>
            </a:r>
          </a:p>
          <a:p>
            <a:r>
              <a:rPr lang="en-US" sz="4400" dirty="0">
                <a:solidFill>
                  <a:srgbClr val="FFFFFF"/>
                </a:solidFill>
              </a:rPr>
              <a:t>Church</a:t>
            </a:r>
          </a:p>
          <a:p>
            <a:r>
              <a:rPr lang="en-US" sz="4400" dirty="0">
                <a:solidFill>
                  <a:srgbClr val="FFFFFF"/>
                </a:solidFill>
              </a:rPr>
              <a:t>Marriage</a:t>
            </a:r>
          </a:p>
          <a:p>
            <a:r>
              <a:rPr lang="en-US" sz="4400" dirty="0">
                <a:solidFill>
                  <a:srgbClr val="FFFFFF"/>
                </a:solidFill>
              </a:rPr>
              <a:t>Family</a:t>
            </a:r>
          </a:p>
          <a:p>
            <a:r>
              <a:rPr lang="en-US" sz="4400" dirty="0">
                <a:solidFill>
                  <a:srgbClr val="FFFFFF"/>
                </a:solidFill>
              </a:rPr>
              <a:t>Family roles</a:t>
            </a:r>
          </a:p>
          <a:p>
            <a:r>
              <a:rPr lang="en-US" sz="4400" dirty="0">
                <a:solidFill>
                  <a:srgbClr val="FFFFFF"/>
                </a:solidFill>
              </a:rPr>
              <a:t>Those in authority</a:t>
            </a:r>
          </a:p>
        </p:txBody>
      </p:sp>
    </p:spTree>
    <p:extLst>
      <p:ext uri="{BB962C8B-B14F-4D97-AF65-F5344CB8AC3E}">
        <p14:creationId xmlns:p14="http://schemas.microsoft.com/office/powerpoint/2010/main" val="173888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96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marriage">
            <a:extLst>
              <a:ext uri="{FF2B5EF4-FFF2-40B4-BE49-F238E27FC236}">
                <a16:creationId xmlns:a16="http://schemas.microsoft.com/office/drawing/2014/main" id="{80378B1B-33BA-41E1-A40A-85366EE197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r="2" b="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2" y="321732"/>
            <a:ext cx="3211417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Vows</a:t>
            </a:r>
          </a:p>
        </p:txBody>
      </p:sp>
    </p:spTree>
    <p:extLst>
      <p:ext uri="{BB962C8B-B14F-4D97-AF65-F5344CB8AC3E}">
        <p14:creationId xmlns:p14="http://schemas.microsoft.com/office/powerpoint/2010/main" val="208766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96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marriage">
            <a:extLst>
              <a:ext uri="{FF2B5EF4-FFF2-40B4-BE49-F238E27FC236}">
                <a16:creationId xmlns:a16="http://schemas.microsoft.com/office/drawing/2014/main" id="{80378B1B-33BA-41E1-A40A-85366EE197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r="2" b="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2000"/>
            <a:ext cx="5298090" cy="18202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Matthew 5:37</a:t>
            </a:r>
          </a:p>
          <a:p>
            <a:r>
              <a:rPr lang="en-NZ" sz="4000" b="1" baseline="30000" dirty="0">
                <a:solidFill>
                  <a:schemeClr val="bg1"/>
                </a:solidFill>
              </a:rPr>
              <a:t>37</a:t>
            </a:r>
            <a:r>
              <a:rPr lang="en-NZ" sz="4000" dirty="0">
                <a:solidFill>
                  <a:schemeClr val="bg1"/>
                </a:solidFill>
              </a:rPr>
              <a:t>Let what you say be simply ‘Yes’ or ‘No’; anything more than this comes from evil.</a:t>
            </a:r>
            <a:r>
              <a:rPr lang="en-NZ" sz="4000" baseline="30000" dirty="0">
                <a:solidFill>
                  <a:schemeClr val="bg1"/>
                </a:solidFill>
              </a:rPr>
              <a:t>[a]</a:t>
            </a:r>
            <a:endParaRPr lang="en-NZ" sz="4000" dirty="0">
              <a:solidFill>
                <a:schemeClr val="bg1"/>
              </a:solidFill>
            </a:endParaRPr>
          </a:p>
          <a:p>
            <a:r>
              <a:rPr lang="en-NZ" sz="1700" b="1" dirty="0">
                <a:solidFill>
                  <a:schemeClr val="bg1"/>
                </a:solidFill>
              </a:rPr>
              <a:t>(ESV) </a:t>
            </a:r>
          </a:p>
          <a:p>
            <a:r>
              <a:rPr lang="en-NZ" sz="1700" b="1" dirty="0">
                <a:solidFill>
                  <a:schemeClr val="bg1"/>
                </a:solidFill>
              </a:rPr>
              <a:t>[a]</a:t>
            </a:r>
            <a:r>
              <a:rPr lang="en-NZ" sz="1700" dirty="0">
                <a:solidFill>
                  <a:schemeClr val="bg1"/>
                </a:solidFill>
              </a:rPr>
              <a:t>Or </a:t>
            </a:r>
            <a:r>
              <a:rPr lang="en-NZ" sz="1700" i="1" dirty="0">
                <a:solidFill>
                  <a:schemeClr val="bg1"/>
                </a:solidFill>
              </a:rPr>
              <a:t>the evil one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8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D5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parents old">
            <a:extLst>
              <a:ext uri="{FF2B5EF4-FFF2-40B4-BE49-F238E27FC236}">
                <a16:creationId xmlns:a16="http://schemas.microsoft.com/office/drawing/2014/main" id="{07AC9586-E569-4017-A393-322F720418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21031" b="-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9" cy="1964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2" y="321732"/>
            <a:ext cx="3211418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Vows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Parents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2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D5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parents old">
            <a:extLst>
              <a:ext uri="{FF2B5EF4-FFF2-40B4-BE49-F238E27FC236}">
                <a16:creationId xmlns:a16="http://schemas.microsoft.com/office/drawing/2014/main" id="{07AC9586-E569-4017-A393-322F720418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21031" b="-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5146197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ADF7D5-5A88-4611-B5E2-063206C5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1" y="321732"/>
            <a:ext cx="3327381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Exodus 20:12 </a:t>
            </a:r>
          </a:p>
          <a:p>
            <a:r>
              <a:rPr lang="en-US" sz="4000" b="1" baseline="30000" dirty="0">
                <a:solidFill>
                  <a:srgbClr val="FFFFFF"/>
                </a:solidFill>
              </a:rPr>
              <a:t>12 </a:t>
            </a:r>
            <a:r>
              <a:rPr lang="en-US" sz="4000" dirty="0">
                <a:solidFill>
                  <a:srgbClr val="FFFFFF"/>
                </a:solidFill>
              </a:rPr>
              <a:t>“Honor your father and your mother, that your days may be prolonged in the land which the </a:t>
            </a:r>
            <a:r>
              <a:rPr lang="en-US" sz="4000" cap="small" dirty="0">
                <a:solidFill>
                  <a:srgbClr val="FFFFFF"/>
                </a:solidFill>
              </a:rPr>
              <a:t>Lord</a:t>
            </a:r>
            <a:r>
              <a:rPr lang="en-US" sz="4000" dirty="0">
                <a:solidFill>
                  <a:srgbClr val="FFFFFF"/>
                </a:solidFill>
              </a:rPr>
              <a:t> your God gives you. </a:t>
            </a:r>
            <a:r>
              <a:rPr lang="en-US" sz="1700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81837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5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break in">
            <a:extLst>
              <a:ext uri="{FF2B5EF4-FFF2-40B4-BE49-F238E27FC236}">
                <a16:creationId xmlns:a16="http://schemas.microsoft.com/office/drawing/2014/main" id="{741AED51-8782-468D-BEC5-2E08CAB029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8" b="-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9C1-1D9F-4638-AD52-4B2CC639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5146197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Respect—A value necessary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9CC5-2EAD-4AAB-B68E-13DCD394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990" y="321732"/>
            <a:ext cx="324734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Vows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Parents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Laws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851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Respect Begets Respect</vt:lpstr>
      <vt:lpstr>Respect—A value necessary for life</vt:lpstr>
      <vt:lpstr>Respect—A value necessary for life</vt:lpstr>
      <vt:lpstr>Respect—A value necessary for life</vt:lpstr>
      <vt:lpstr>Respect—A value necessary for life</vt:lpstr>
      <vt:lpstr>Respect—A value necessary for life</vt:lpstr>
      <vt:lpstr>Respect—A value necessary for life</vt:lpstr>
      <vt:lpstr>Respect—A value necessary for life</vt:lpstr>
      <vt:lpstr>Respect—A value necessary for life</vt:lpstr>
      <vt:lpstr>Respect—A value necessary for life</vt:lpstr>
      <vt:lpstr>Respect—A  value necessary for life</vt:lpstr>
      <vt:lpstr>Respect—A  value necessary for life</vt:lpstr>
      <vt:lpstr>Respect—A  value necessary for life</vt:lpstr>
      <vt:lpstr>Respect—A value necessary for life</vt:lpstr>
      <vt:lpstr>Respect—A value necessary for life</vt:lpstr>
      <vt:lpstr>What to do…?</vt:lpstr>
      <vt:lpstr>What to do…?</vt:lpstr>
      <vt:lpstr>What to do…?</vt:lpstr>
      <vt:lpstr>What to do…?</vt:lpstr>
      <vt:lpstr>What to do…?</vt:lpstr>
      <vt:lpstr>What to do…?</vt:lpstr>
      <vt:lpstr>We are being observed</vt:lpstr>
      <vt:lpstr>We are being observed</vt:lpstr>
      <vt:lpstr>We are being observed</vt:lpstr>
      <vt:lpstr>We are being observed</vt:lpstr>
      <vt:lpstr>We are being observed</vt:lpstr>
      <vt:lpstr>We are being observed</vt:lpstr>
      <vt:lpstr>We are being observed</vt:lpstr>
      <vt:lpstr>We are being observed</vt:lpstr>
      <vt:lpstr>We are being observed</vt:lpstr>
      <vt:lpstr>It starts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to Whom it is Due</dc:title>
  <dc:creator>John Staiger</dc:creator>
  <cp:lastModifiedBy>John</cp:lastModifiedBy>
  <cp:revision>31</cp:revision>
  <dcterms:created xsi:type="dcterms:W3CDTF">2018-03-17T04:52:13Z</dcterms:created>
  <dcterms:modified xsi:type="dcterms:W3CDTF">2020-09-05T21:53:46Z</dcterms:modified>
</cp:coreProperties>
</file>