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  <p:sldId id="256" r:id="rId3"/>
    <p:sldId id="380" r:id="rId4"/>
    <p:sldId id="388" r:id="rId5"/>
    <p:sldId id="389" r:id="rId6"/>
    <p:sldId id="390" r:id="rId7"/>
    <p:sldId id="391" r:id="rId8"/>
    <p:sldId id="392" r:id="rId9"/>
    <p:sldId id="379" r:id="rId10"/>
    <p:sldId id="393" r:id="rId11"/>
    <p:sldId id="394" r:id="rId12"/>
    <p:sldId id="382" r:id="rId13"/>
    <p:sldId id="395" r:id="rId14"/>
    <p:sldId id="396" r:id="rId15"/>
    <p:sldId id="397" r:id="rId16"/>
    <p:sldId id="398" r:id="rId17"/>
    <p:sldId id="3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3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0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0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5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6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1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0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4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5D30A-FEF4-4349-9261-C73F8DB720F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7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“Restoring Joy – Seek Peace &amp; Pursue it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/>
              <a:t>” </a:t>
            </a:r>
          </a:p>
          <a:p>
            <a:pPr marL="0" indent="0">
              <a:buNone/>
            </a:pPr>
            <a:r>
              <a:rPr lang="en-US" sz="800" dirty="0"/>
              <a:t>	</a:t>
            </a:r>
          </a:p>
          <a:p>
            <a:r>
              <a:rPr lang="en-NZ" sz="4000" dirty="0"/>
              <a:t>John Staiger</a:t>
            </a:r>
          </a:p>
          <a:p>
            <a:endParaRPr lang="en-NZ" sz="800" dirty="0"/>
          </a:p>
          <a:p>
            <a:r>
              <a:rPr lang="en-NZ" sz="4000" dirty="0"/>
              <a:t>For Morningside Church of Christ </a:t>
            </a:r>
          </a:p>
          <a:p>
            <a:endParaRPr lang="en-NZ" sz="800" dirty="0"/>
          </a:p>
          <a:p>
            <a:r>
              <a:rPr lang="en-NZ" sz="4000" dirty="0"/>
              <a:t>Sunday 20 September 2020</a:t>
            </a:r>
          </a:p>
          <a:p>
            <a:endParaRPr lang="en-NZ" sz="800" dirty="0"/>
          </a:p>
          <a:p>
            <a:r>
              <a:rPr lang="en-NZ" sz="4000" dirty="0"/>
              <a:t>AM Sermon</a:t>
            </a:r>
          </a:p>
          <a:p>
            <a:endParaRPr lang="en-NZ" sz="800" dirty="0"/>
          </a:p>
          <a:p>
            <a:r>
              <a:rPr lang="en-NZ" sz="4000" dirty="0"/>
              <a:t>Broadcast on Facebook Live from Browns Bay, AKL, NZ.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D28D33-728C-4E48-B55F-53CA1AB642C8}"/>
              </a:ext>
            </a:extLst>
          </p:cNvPr>
          <p:cNvSpPr txBox="1"/>
          <p:nvPr/>
        </p:nvSpPr>
        <p:spPr>
          <a:xfrm>
            <a:off x="198783" y="3752849"/>
            <a:ext cx="2630142" cy="2859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spc="-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Preached and heard</a:t>
            </a:r>
            <a:endParaRPr lang="en-US" sz="5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79F1D0-C9D7-4294-B756-8205899BE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28925" y="3752850"/>
            <a:ext cx="6315075" cy="31051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</a:rPr>
              <a:t>Acts 10:36—</a:t>
            </a:r>
            <a:r>
              <a:rPr lang="en-NZ" sz="4000" b="1" i="0" baseline="30000" dirty="0">
                <a:solidFill>
                  <a:srgbClr val="000000"/>
                </a:solidFill>
                <a:effectLst/>
              </a:rPr>
              <a:t>36</a:t>
            </a:r>
            <a:r>
              <a:rPr lang="en-NZ" sz="4000" b="0" i="0" dirty="0">
                <a:solidFill>
                  <a:srgbClr val="000000"/>
                </a:solidFill>
                <a:effectLst/>
              </a:rPr>
              <a:t>As for the word that he sent to Israel, preaching good news of peace through Jesus Christ (he is Lord of all)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(ESV)</a:t>
            </a:r>
            <a:endParaRPr lang="en-NZ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4098" name="Picture 2" descr="John Piper: Bible-oriented Preaching Before Entertainment">
            <a:extLst>
              <a:ext uri="{FF2B5EF4-FFF2-40B4-BE49-F238E27FC236}">
                <a16:creationId xmlns:a16="http://schemas.microsoft.com/office/drawing/2014/main" xmlns="" id="{3FA726C4-58C2-4644-877B-AF906D18B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1" b="22470"/>
          <a:stretch/>
        </p:blipFill>
        <p:spPr bwMode="auto">
          <a:xfrm>
            <a:off x="0" y="-1"/>
            <a:ext cx="9144000" cy="367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84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D28D33-728C-4E48-B55F-53CA1AB642C8}"/>
              </a:ext>
            </a:extLst>
          </p:cNvPr>
          <p:cNvSpPr txBox="1"/>
          <p:nvPr/>
        </p:nvSpPr>
        <p:spPr>
          <a:xfrm>
            <a:off x="188480" y="3752850"/>
            <a:ext cx="2468166" cy="30057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Gospel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Peace by its nature</a:t>
            </a:r>
            <a:endParaRPr lang="en-US" sz="5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This digital therapeutics company helps patients with neurologic injuries  and diseases improve walking - MedCity News">
            <a:extLst>
              <a:ext uri="{FF2B5EF4-FFF2-40B4-BE49-F238E27FC236}">
                <a16:creationId xmlns:a16="http://schemas.microsoft.com/office/drawing/2014/main" xmlns="" id="{FFC17B65-95FF-4C8F-87C7-11F2B570E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4" b="12834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79F1D0-C9D7-4294-B756-8205899BE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56647" y="3752850"/>
            <a:ext cx="6487354" cy="3005759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en-US" sz="3900" b="0" i="0" spc="-100" dirty="0">
                <a:effectLst/>
              </a:rPr>
              <a:t>Ephesians 3:14-15—</a:t>
            </a:r>
            <a:r>
              <a:rPr lang="en-NZ" sz="3900" b="1" i="0" spc="-10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en-NZ" sz="3900" b="0" i="0" spc="-100" dirty="0">
                <a:solidFill>
                  <a:srgbClr val="000000"/>
                </a:solidFill>
                <a:effectLst/>
                <a:latin typeface="system-ui"/>
              </a:rPr>
              <a:t>Stand firm therefore, </a:t>
            </a:r>
            <a:r>
              <a:rPr lang="en-NZ" sz="3900" b="0" i="0" cap="small" spc="-100" dirty="0">
                <a:solidFill>
                  <a:srgbClr val="000000"/>
                </a:solidFill>
                <a:effectLst/>
                <a:latin typeface="system-ui"/>
              </a:rPr>
              <a:t>having girded your loins with truth</a:t>
            </a:r>
            <a:r>
              <a:rPr lang="en-NZ" sz="3900" b="0" i="0" spc="-100" dirty="0">
                <a:solidFill>
                  <a:srgbClr val="000000"/>
                </a:solidFill>
                <a:effectLst/>
                <a:latin typeface="system-ui"/>
              </a:rPr>
              <a:t>, and </a:t>
            </a:r>
            <a:r>
              <a:rPr lang="en-NZ" sz="3900" b="0" i="0" cap="small" spc="-100" dirty="0">
                <a:solidFill>
                  <a:srgbClr val="000000"/>
                </a:solidFill>
                <a:effectLst/>
                <a:latin typeface="system-ui"/>
              </a:rPr>
              <a:t>having</a:t>
            </a:r>
            <a:r>
              <a:rPr lang="en-NZ" sz="3900" b="0" i="0" spc="-1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NZ" sz="3900" b="0" i="0" cap="small" spc="-100" dirty="0">
                <a:solidFill>
                  <a:srgbClr val="000000"/>
                </a:solidFill>
                <a:effectLst/>
                <a:latin typeface="system-ui"/>
              </a:rPr>
              <a:t>put on the breastplate of righteousness, </a:t>
            </a:r>
            <a:r>
              <a:rPr lang="en-NZ" sz="3900" b="1" i="0" spc="-100" baseline="30000" dirty="0">
                <a:solidFill>
                  <a:srgbClr val="000000"/>
                </a:solidFill>
                <a:effectLst/>
                <a:latin typeface="system-ui"/>
              </a:rPr>
              <a:t>15</a:t>
            </a:r>
            <a:r>
              <a:rPr lang="en-NZ" sz="3900" b="0" i="0" spc="-100" dirty="0">
                <a:solidFill>
                  <a:srgbClr val="000000"/>
                </a:solidFill>
                <a:effectLst/>
                <a:latin typeface="system-ui"/>
              </a:rPr>
              <a:t>and having shod </a:t>
            </a:r>
            <a:r>
              <a:rPr lang="en-NZ" sz="3900" b="0" i="0" cap="small" spc="-100" dirty="0">
                <a:solidFill>
                  <a:srgbClr val="000000"/>
                </a:solidFill>
                <a:effectLst/>
                <a:latin typeface="system-ui"/>
              </a:rPr>
              <a:t>your feet with the preparation of the gospel of peace</a:t>
            </a:r>
            <a:r>
              <a:rPr lang="en-NZ" sz="3900" b="0" i="0" spc="-100" dirty="0">
                <a:solidFill>
                  <a:srgbClr val="000000"/>
                </a:solidFill>
                <a:effectLst/>
                <a:latin typeface="system-ui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system-ui"/>
              </a:rPr>
              <a:t> (NASB95)</a:t>
            </a:r>
            <a:endParaRPr lang="en-US" sz="16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382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58A225-4B14-46B2-9612-130E97AEB434}"/>
              </a:ext>
            </a:extLst>
          </p:cNvPr>
          <p:cNvSpPr txBox="1"/>
          <p:nvPr/>
        </p:nvSpPr>
        <p:spPr>
          <a:xfrm>
            <a:off x="92765" y="3752851"/>
            <a:ext cx="2737355" cy="29262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 is a Gift of God’s own nature</a:t>
            </a:r>
            <a:endParaRPr lang="en-US" sz="5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5 Reasons Jesus Is Still the Prince of Peace - Topical Studies">
            <a:extLst>
              <a:ext uri="{FF2B5EF4-FFF2-40B4-BE49-F238E27FC236}">
                <a16:creationId xmlns:a16="http://schemas.microsoft.com/office/drawing/2014/main" xmlns="" id="{51EFE5A3-E32C-4116-8C5C-3B6FBBB9DF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1" b="13884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B68440-37E5-4775-A601-44D531660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7986" y="3752850"/>
            <a:ext cx="5614060" cy="292624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</a:rPr>
              <a:t>2 Thessalonians 3:16</a:t>
            </a:r>
          </a:p>
          <a:p>
            <a:pPr algn="l"/>
            <a:r>
              <a:rPr lang="en-NZ" sz="4000" b="1" i="0" baseline="30000" dirty="0">
                <a:solidFill>
                  <a:srgbClr val="000000"/>
                </a:solidFill>
                <a:effectLst/>
              </a:rPr>
              <a:t>16</a:t>
            </a:r>
            <a:r>
              <a:rPr lang="en-NZ" sz="4000" b="0" i="0" dirty="0">
                <a:solidFill>
                  <a:srgbClr val="000000"/>
                </a:solidFill>
                <a:effectLst/>
              </a:rPr>
              <a:t>Now may the Lord of peace himself give you peace at all times in every way. The Lord be with you all.</a:t>
            </a:r>
            <a:r>
              <a:rPr lang="en-NZ" sz="1100" b="0" i="0" dirty="0">
                <a:solidFill>
                  <a:srgbClr val="000000"/>
                </a:solidFill>
                <a:effectLst/>
                <a:latin typeface="system-ui"/>
              </a:rPr>
              <a:t> (ESV)</a:t>
            </a:r>
          </a:p>
        </p:txBody>
      </p:sp>
    </p:spTree>
    <p:extLst>
      <p:ext uri="{BB962C8B-B14F-4D97-AF65-F5344CB8AC3E}">
        <p14:creationId xmlns:p14="http://schemas.microsoft.com/office/powerpoint/2010/main" val="2441455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D28D33-728C-4E48-B55F-53CA1AB642C8}"/>
              </a:ext>
            </a:extLst>
          </p:cNvPr>
          <p:cNvSpPr txBox="1"/>
          <p:nvPr/>
        </p:nvSpPr>
        <p:spPr>
          <a:xfrm>
            <a:off x="198783" y="3752849"/>
            <a:ext cx="2630142" cy="2859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Peace: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Its overflow</a:t>
            </a:r>
            <a:endParaRPr lang="en-US" sz="5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79F1D0-C9D7-4294-B756-8205899BE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1983" y="3752850"/>
            <a:ext cx="6202017" cy="310514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l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Proverbs 16:7—</a:t>
            </a:r>
          </a:p>
          <a:p>
            <a:pPr algn="l"/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7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When a man’s ways are pleasing to the </a:t>
            </a: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,</a:t>
            </a:r>
            <a:b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He makes even his enemies to be at peace with him.</a:t>
            </a:r>
            <a:r>
              <a:rPr lang="en-US" sz="4000" b="0" i="0" dirty="0">
                <a:effectLst/>
              </a:rPr>
              <a:t> </a:t>
            </a:r>
            <a:r>
              <a:rPr lang="en-US" sz="1600" b="0" i="0" dirty="0">
                <a:effectLst/>
              </a:rPr>
              <a:t>(NASB95)</a:t>
            </a:r>
          </a:p>
        </p:txBody>
      </p:sp>
      <p:pic>
        <p:nvPicPr>
          <p:cNvPr id="6146" name="Picture 2" descr="Blessed are the Peacemakers — The DIY Factory">
            <a:extLst>
              <a:ext uri="{FF2B5EF4-FFF2-40B4-BE49-F238E27FC236}">
                <a16:creationId xmlns:a16="http://schemas.microsoft.com/office/drawing/2014/main" xmlns="" id="{016F7415-527B-4612-9BCB-6CF2B0778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22549" r="9130" b="24118"/>
          <a:stretch/>
        </p:blipFill>
        <p:spPr bwMode="auto">
          <a:xfrm>
            <a:off x="0" y="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760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D28D33-728C-4E48-B55F-53CA1AB642C8}"/>
              </a:ext>
            </a:extLst>
          </p:cNvPr>
          <p:cNvSpPr txBox="1"/>
          <p:nvPr/>
        </p:nvSpPr>
        <p:spPr>
          <a:xfrm>
            <a:off x="198783" y="3752849"/>
            <a:ext cx="2630142" cy="2859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Peace: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Its overflow</a:t>
            </a:r>
            <a:endParaRPr lang="en-US" sz="5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79F1D0-C9D7-4294-B756-8205899BE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28925" y="3752850"/>
            <a:ext cx="6315075" cy="31051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Ephesians 4:31-32—</a:t>
            </a: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31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Let all bitterness and wrath and anger and clamour and slander be put away from you, along with all malice. </a:t>
            </a: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32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Be kind to one another, tender-hearted, forgiving each other, just as God in Christ also has forgiven you.</a:t>
            </a:r>
            <a:r>
              <a:rPr lang="en-US" sz="4000" b="0" i="0" dirty="0">
                <a:effectLst/>
              </a:rPr>
              <a:t> </a:t>
            </a:r>
            <a:r>
              <a:rPr lang="en-US" sz="1600" b="0" i="0" dirty="0">
                <a:effectLst/>
              </a:rPr>
              <a:t>(NASB95)</a:t>
            </a:r>
          </a:p>
        </p:txBody>
      </p:sp>
      <p:pic>
        <p:nvPicPr>
          <p:cNvPr id="6146" name="Picture 2" descr="Blessed are the Peacemakers — The DIY Factory">
            <a:extLst>
              <a:ext uri="{FF2B5EF4-FFF2-40B4-BE49-F238E27FC236}">
                <a16:creationId xmlns:a16="http://schemas.microsoft.com/office/drawing/2014/main" xmlns="" id="{016F7415-527B-4612-9BCB-6CF2B0778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22549" r="9130" b="24118"/>
          <a:stretch/>
        </p:blipFill>
        <p:spPr bwMode="auto">
          <a:xfrm>
            <a:off x="0" y="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836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D28D33-728C-4E48-B55F-53CA1AB642C8}"/>
              </a:ext>
            </a:extLst>
          </p:cNvPr>
          <p:cNvSpPr txBox="1"/>
          <p:nvPr/>
        </p:nvSpPr>
        <p:spPr>
          <a:xfrm>
            <a:off x="198783" y="3752849"/>
            <a:ext cx="2630142" cy="2859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Peace: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Its overflow</a:t>
            </a:r>
            <a:endParaRPr lang="en-US" sz="5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79F1D0-C9D7-4294-B756-8205899BE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28925" y="3657600"/>
            <a:ext cx="6315075" cy="3200390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NZ" sz="4700" b="0" i="0" dirty="0">
                <a:solidFill>
                  <a:srgbClr val="000000"/>
                </a:solidFill>
                <a:effectLst/>
                <a:latin typeface="system-ui"/>
              </a:rPr>
              <a:t>PUT AWAY:</a:t>
            </a:r>
          </a:p>
          <a:p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All bitterness</a:t>
            </a:r>
          </a:p>
          <a:p>
            <a:pPr lvl="1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Wrath </a:t>
            </a:r>
          </a:p>
          <a:p>
            <a:pPr lvl="2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Anger </a:t>
            </a:r>
          </a:p>
          <a:p>
            <a:pPr lvl="3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Clamour</a:t>
            </a:r>
          </a:p>
          <a:p>
            <a:pPr lvl="4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Slander</a:t>
            </a:r>
          </a:p>
          <a:p>
            <a:pPr lvl="5"/>
            <a:r>
              <a:rPr lang="en-NZ" sz="4000" dirty="0">
                <a:solidFill>
                  <a:srgbClr val="000000"/>
                </a:solidFill>
                <a:latin typeface="system-ui"/>
              </a:rPr>
              <a:t>M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alice. </a:t>
            </a:r>
            <a:endParaRPr lang="en-US" sz="4000" b="0" i="0" dirty="0">
              <a:effectLst/>
            </a:endParaRPr>
          </a:p>
        </p:txBody>
      </p:sp>
      <p:pic>
        <p:nvPicPr>
          <p:cNvPr id="6146" name="Picture 2" descr="Blessed are the Peacemakers — The DIY Factory">
            <a:extLst>
              <a:ext uri="{FF2B5EF4-FFF2-40B4-BE49-F238E27FC236}">
                <a16:creationId xmlns:a16="http://schemas.microsoft.com/office/drawing/2014/main" xmlns="" id="{016F7415-527B-4612-9BCB-6CF2B0778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22549" r="9130" b="24118"/>
          <a:stretch/>
        </p:blipFill>
        <p:spPr bwMode="auto">
          <a:xfrm>
            <a:off x="0" y="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168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D28D33-728C-4E48-B55F-53CA1AB642C8}"/>
              </a:ext>
            </a:extLst>
          </p:cNvPr>
          <p:cNvSpPr txBox="1"/>
          <p:nvPr/>
        </p:nvSpPr>
        <p:spPr>
          <a:xfrm>
            <a:off x="198783" y="3752849"/>
            <a:ext cx="2630142" cy="2859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Peace: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Its overflow</a:t>
            </a:r>
            <a:endParaRPr lang="en-US" sz="5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79F1D0-C9D7-4294-B756-8205899BE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28925" y="3752850"/>
            <a:ext cx="6315075" cy="310514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l"/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No Wonder Joy is diminished and then lost.</a:t>
            </a:r>
          </a:p>
          <a:p>
            <a:pPr algn="l"/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Ehp.4:32—</a:t>
            </a:r>
            <a:r>
              <a:rPr lang="en-NZ" sz="3600" b="1" i="0" baseline="30000" dirty="0">
                <a:solidFill>
                  <a:srgbClr val="000000"/>
                </a:solidFill>
                <a:effectLst/>
                <a:latin typeface="system-ui"/>
              </a:rPr>
              <a:t>32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Be kind to one another, tender-hearted, forgiving each other, just as God in Christ also has forgiven you.</a:t>
            </a:r>
            <a:r>
              <a:rPr lang="en-US" sz="1400" b="0" i="0" dirty="0">
                <a:effectLst/>
              </a:rPr>
              <a:t> </a:t>
            </a:r>
            <a:r>
              <a:rPr lang="en-US" sz="1600" b="0" i="0" dirty="0">
                <a:effectLst/>
              </a:rPr>
              <a:t>(NASB95)</a:t>
            </a:r>
          </a:p>
        </p:txBody>
      </p:sp>
      <p:pic>
        <p:nvPicPr>
          <p:cNvPr id="6146" name="Picture 2" descr="Blessed are the Peacemakers — The DIY Factory">
            <a:extLst>
              <a:ext uri="{FF2B5EF4-FFF2-40B4-BE49-F238E27FC236}">
                <a16:creationId xmlns:a16="http://schemas.microsoft.com/office/drawing/2014/main" xmlns="" id="{016F7415-527B-4612-9BCB-6CF2B0778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22549" r="9130" b="24118"/>
          <a:stretch/>
        </p:blipFill>
        <p:spPr bwMode="auto">
          <a:xfrm>
            <a:off x="0" y="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906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6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0015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2BB71661-0A95-482E-BDEF-25BE2EFAF3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4868"/>
          <a:stretch/>
        </p:blipFill>
        <p:spPr>
          <a:xfrm>
            <a:off x="732188" y="942538"/>
            <a:ext cx="5372416" cy="4808332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F8DAC6-F4F0-4695-B990-EB24C5EA8F2B}"/>
              </a:ext>
            </a:extLst>
          </p:cNvPr>
          <p:cNvSpPr txBox="1"/>
          <p:nvPr/>
        </p:nvSpPr>
        <p:spPr>
          <a:xfrm>
            <a:off x="6362316" y="197346"/>
            <a:ext cx="2781684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600" b="0" i="0" dirty="0">
                <a:solidFill>
                  <a:schemeClr val="bg1"/>
                </a:solidFill>
                <a:effectLst/>
                <a:latin typeface="system-ui"/>
              </a:rPr>
              <a:t>Galatians 3:27—</a:t>
            </a:r>
          </a:p>
          <a:p>
            <a:pPr algn="ctr"/>
            <a:r>
              <a:rPr lang="en-NZ" sz="3600" b="1" i="0" baseline="30000" dirty="0">
                <a:solidFill>
                  <a:schemeClr val="bg1"/>
                </a:solidFill>
                <a:effectLst/>
                <a:latin typeface="system-ui"/>
              </a:rPr>
              <a:t>27</a:t>
            </a:r>
            <a:r>
              <a:rPr lang="en-NZ" sz="3600" b="0" i="0" dirty="0">
                <a:solidFill>
                  <a:schemeClr val="bg1"/>
                </a:solidFill>
                <a:effectLst/>
                <a:latin typeface="system-ui"/>
              </a:rPr>
              <a:t>For all of you who were </a:t>
            </a:r>
          </a:p>
          <a:p>
            <a:pPr algn="ctr"/>
            <a:r>
              <a:rPr lang="en-NZ" sz="3600" b="0" i="0" dirty="0">
                <a:solidFill>
                  <a:schemeClr val="bg1"/>
                </a:solidFill>
                <a:effectLst/>
                <a:latin typeface="system-ui"/>
              </a:rPr>
              <a:t>baptized </a:t>
            </a:r>
          </a:p>
          <a:p>
            <a:pPr algn="ctr"/>
            <a:r>
              <a:rPr lang="en-NZ" sz="3600" b="0" i="0" dirty="0">
                <a:solidFill>
                  <a:schemeClr val="bg1"/>
                </a:solidFill>
                <a:effectLst/>
                <a:latin typeface="system-ui"/>
              </a:rPr>
              <a:t>into Christ have </a:t>
            </a:r>
          </a:p>
          <a:p>
            <a:pPr algn="ctr"/>
            <a:r>
              <a:rPr lang="en-NZ" sz="3600" b="0" i="0" dirty="0">
                <a:solidFill>
                  <a:schemeClr val="bg1"/>
                </a:solidFill>
                <a:effectLst/>
                <a:latin typeface="system-ui"/>
              </a:rPr>
              <a:t>clothed yourselves with Christ. </a:t>
            </a:r>
            <a:r>
              <a:rPr lang="en-NZ" sz="18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8800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05947"/>
            <a:ext cx="9144000" cy="5459895"/>
          </a:xfrm>
        </p:spPr>
        <p:txBody>
          <a:bodyPr>
            <a:noAutofit/>
          </a:bodyPr>
          <a:lstStyle/>
          <a:p>
            <a:r>
              <a:rPr lang="en-NZ" sz="15000" dirty="0">
                <a:latin typeface="Brush Script MT" panose="03060802040406070304" pitchFamily="66" charset="0"/>
              </a:rPr>
              <a:t>Restoring Joy </a:t>
            </a:r>
            <a:r>
              <a:rPr lang="en-NZ" sz="8000" dirty="0"/>
              <a:t/>
            </a:r>
            <a:br>
              <a:rPr lang="en-NZ" sz="8000" dirty="0"/>
            </a:br>
            <a:r>
              <a:rPr lang="en-NZ" sz="8000" dirty="0"/>
              <a:t>---------</a:t>
            </a:r>
            <a:br>
              <a:rPr lang="en-NZ" sz="8000" dirty="0"/>
            </a:br>
            <a:r>
              <a:rPr lang="en-NZ" sz="12000" b="1" dirty="0">
                <a:latin typeface="Bradley Hand ITC" panose="03070402050302030203" pitchFamily="66" charset="0"/>
              </a:rPr>
              <a:t>Seek Peace &amp; Pursue it</a:t>
            </a:r>
            <a:endParaRPr lang="en-US" sz="12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7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B68440-37E5-4775-A601-44D531660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4890" y="1802295"/>
            <a:ext cx="5309111" cy="5055703"/>
          </a:xfrm>
        </p:spPr>
        <p:txBody>
          <a:bodyPr>
            <a:normAutofit lnSpcReduction="10000"/>
          </a:bodyPr>
          <a:lstStyle/>
          <a:p>
            <a:r>
              <a:rPr lang="en-NZ" sz="5400" spc="-100" dirty="0"/>
              <a:t>1 Peter 3:10-12—</a:t>
            </a:r>
          </a:p>
          <a:p>
            <a:pPr marL="0" indent="0" algn="ctr">
              <a:buNone/>
            </a:pPr>
            <a:r>
              <a:rPr lang="en-NZ" sz="5400" b="1" i="0" spc="-100" baseline="30000" dirty="0">
                <a:solidFill>
                  <a:srgbClr val="000000"/>
                </a:solidFill>
                <a:effectLst/>
              </a:rPr>
              <a:t>10 </a:t>
            </a:r>
            <a:r>
              <a:rPr lang="en-NZ" sz="5400" b="0" i="0" spc="-100" dirty="0">
                <a:solidFill>
                  <a:srgbClr val="000000"/>
                </a:solidFill>
                <a:effectLst/>
              </a:rPr>
              <a:t>For,</a:t>
            </a:r>
          </a:p>
          <a:p>
            <a:pPr marL="0" indent="0" algn="ctr">
              <a:buNone/>
            </a:pPr>
            <a:r>
              <a:rPr lang="en-NZ" sz="5400" b="0" i="0" spc="-100" dirty="0">
                <a:solidFill>
                  <a:srgbClr val="000000"/>
                </a:solidFill>
                <a:effectLst/>
              </a:rPr>
              <a:t>“</a:t>
            </a:r>
            <a:r>
              <a:rPr lang="en-NZ" sz="5400" b="0" i="0" cap="small" spc="-100" dirty="0">
                <a:solidFill>
                  <a:srgbClr val="000000"/>
                </a:solidFill>
                <a:effectLst/>
              </a:rPr>
              <a:t>The one who </a:t>
            </a:r>
          </a:p>
          <a:p>
            <a:pPr marL="0" indent="0" algn="ctr">
              <a:buNone/>
            </a:pPr>
            <a:r>
              <a:rPr lang="en-NZ" sz="5400" b="0" i="0" cap="small" spc="-100" dirty="0">
                <a:solidFill>
                  <a:srgbClr val="000000"/>
                </a:solidFill>
                <a:effectLst/>
              </a:rPr>
              <a:t>desires life, </a:t>
            </a:r>
          </a:p>
          <a:p>
            <a:pPr marL="0" indent="0" algn="ctr">
              <a:buNone/>
            </a:pPr>
            <a:r>
              <a:rPr lang="en-NZ" sz="5400" b="0" i="0" cap="small" spc="-100" dirty="0">
                <a:solidFill>
                  <a:srgbClr val="000000"/>
                </a:solidFill>
                <a:effectLst/>
              </a:rPr>
              <a:t>to love </a:t>
            </a:r>
          </a:p>
          <a:p>
            <a:pPr marL="0" indent="0" algn="ctr">
              <a:buNone/>
            </a:pPr>
            <a:r>
              <a:rPr lang="en-NZ" sz="5400" b="0" i="0" cap="small" spc="-100" dirty="0">
                <a:solidFill>
                  <a:srgbClr val="000000"/>
                </a:solidFill>
                <a:effectLst/>
              </a:rPr>
              <a:t>and see good days</a:t>
            </a:r>
            <a:r>
              <a:rPr lang="en-NZ" sz="4800" b="0" i="0" spc="-100" dirty="0">
                <a:solidFill>
                  <a:srgbClr val="000000"/>
                </a:solidFill>
                <a:effectLst/>
              </a:rPr>
              <a:t>,</a:t>
            </a:r>
            <a:endParaRPr lang="en-NZ" sz="48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6" name="Picture 2" descr="Seek+peace">
            <a:extLst>
              <a:ext uri="{FF2B5EF4-FFF2-40B4-BE49-F238E27FC236}">
                <a16:creationId xmlns:a16="http://schemas.microsoft.com/office/drawing/2014/main" xmlns="" id="{5DB77056-24B1-407A-A920-CB91FD60C0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/>
          <a:stretch/>
        </p:blipFill>
        <p:spPr bwMode="auto">
          <a:xfrm>
            <a:off x="0" y="890655"/>
            <a:ext cx="3834890" cy="57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58A225-4B14-46B2-9612-130E97AEB434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4000" spc="-100" dirty="0"/>
              <a:t>1 Peter 3:10-12—Seek Peace and Pursue it.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7779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B68440-37E5-4775-A601-44D531660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4890" y="1802295"/>
            <a:ext cx="5309111" cy="5055703"/>
          </a:xfrm>
        </p:spPr>
        <p:txBody>
          <a:bodyPr>
            <a:normAutofit lnSpcReduction="10000"/>
          </a:bodyPr>
          <a:lstStyle/>
          <a:p>
            <a:r>
              <a:rPr lang="en-NZ" sz="5400" spc="-100" dirty="0"/>
              <a:t>1 Peter 3:10-12—</a:t>
            </a:r>
          </a:p>
          <a:p>
            <a:pPr marL="0" indent="0" algn="ctr">
              <a:buNone/>
            </a:pPr>
            <a:r>
              <a:rPr lang="en-NZ" sz="5400" b="1" i="0" spc="-100" baseline="30000" dirty="0">
                <a:solidFill>
                  <a:srgbClr val="000000"/>
                </a:solidFill>
                <a:effectLst/>
              </a:rPr>
              <a:t>11</a:t>
            </a:r>
            <a:r>
              <a:rPr lang="en-NZ" sz="5400" b="0" i="0" spc="-100" dirty="0">
                <a:solidFill>
                  <a:srgbClr val="000000"/>
                </a:solidFill>
                <a:effectLst/>
              </a:rPr>
              <a:t>“</a:t>
            </a:r>
            <a:r>
              <a:rPr lang="en-NZ" sz="5400" b="0" i="0" cap="small" spc="-100" dirty="0">
                <a:solidFill>
                  <a:srgbClr val="000000"/>
                </a:solidFill>
                <a:effectLst/>
              </a:rPr>
              <a:t>He must </a:t>
            </a:r>
          </a:p>
          <a:p>
            <a:pPr marL="0" indent="0" algn="ctr">
              <a:buNone/>
            </a:pPr>
            <a:r>
              <a:rPr lang="en-NZ" sz="5400" b="0" i="0" cap="small" spc="-100" dirty="0">
                <a:solidFill>
                  <a:srgbClr val="000000"/>
                </a:solidFill>
                <a:effectLst/>
              </a:rPr>
              <a:t>turn away </a:t>
            </a:r>
          </a:p>
          <a:p>
            <a:pPr marL="0" indent="0" algn="ctr">
              <a:buNone/>
            </a:pPr>
            <a:r>
              <a:rPr lang="en-NZ" sz="5400" b="0" i="0" cap="small" spc="-100" dirty="0">
                <a:solidFill>
                  <a:srgbClr val="000000"/>
                </a:solidFill>
                <a:effectLst/>
              </a:rPr>
              <a:t>from evil </a:t>
            </a:r>
          </a:p>
          <a:p>
            <a:pPr marL="0" indent="0" algn="ctr">
              <a:buNone/>
            </a:pPr>
            <a:r>
              <a:rPr lang="en-NZ" sz="5400" b="0" i="0" cap="small" spc="-100" dirty="0">
                <a:solidFill>
                  <a:srgbClr val="000000"/>
                </a:solidFill>
                <a:effectLst/>
              </a:rPr>
              <a:t>and </a:t>
            </a:r>
          </a:p>
          <a:p>
            <a:pPr marL="0" indent="0" algn="ctr">
              <a:buNone/>
            </a:pPr>
            <a:r>
              <a:rPr lang="en-NZ" sz="5400" b="0" i="0" cap="small" spc="-100" dirty="0">
                <a:solidFill>
                  <a:srgbClr val="000000"/>
                </a:solidFill>
                <a:effectLst/>
              </a:rPr>
              <a:t>do good</a:t>
            </a:r>
            <a:r>
              <a:rPr lang="en-NZ" sz="5400" b="0" i="0" spc="-100" dirty="0">
                <a:solidFill>
                  <a:srgbClr val="000000"/>
                </a:solidFill>
                <a:effectLst/>
              </a:rPr>
              <a:t>;</a:t>
            </a:r>
            <a:endParaRPr lang="en-NZ" sz="5400" spc="-100" dirty="0"/>
          </a:p>
        </p:txBody>
      </p:sp>
      <p:pic>
        <p:nvPicPr>
          <p:cNvPr id="1026" name="Picture 2" descr="Seek+peace">
            <a:extLst>
              <a:ext uri="{FF2B5EF4-FFF2-40B4-BE49-F238E27FC236}">
                <a16:creationId xmlns:a16="http://schemas.microsoft.com/office/drawing/2014/main" xmlns="" id="{5DB77056-24B1-407A-A920-CB91FD60C0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/>
          <a:stretch/>
        </p:blipFill>
        <p:spPr bwMode="auto">
          <a:xfrm>
            <a:off x="0" y="890655"/>
            <a:ext cx="3834890" cy="57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58A225-4B14-46B2-9612-130E97AEB434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4000" spc="-100" dirty="0"/>
              <a:t>1 Peter 3:10-12—Seek Peace and Pursue it.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11732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B68440-37E5-4775-A601-44D531660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4890" y="1802295"/>
            <a:ext cx="5309111" cy="5055703"/>
          </a:xfrm>
        </p:spPr>
        <p:txBody>
          <a:bodyPr>
            <a:normAutofit/>
          </a:bodyPr>
          <a:lstStyle/>
          <a:p>
            <a:r>
              <a:rPr lang="en-NZ" sz="5400" spc="-100" dirty="0"/>
              <a:t>1 Peter 3:10-12—</a:t>
            </a:r>
          </a:p>
          <a:p>
            <a:pPr marL="0" indent="0" algn="ctr">
              <a:buNone/>
            </a:pPr>
            <a:r>
              <a:rPr lang="en-NZ" sz="5400" b="0" i="0" cap="small" spc="-100" dirty="0">
                <a:solidFill>
                  <a:srgbClr val="000000"/>
                </a:solidFill>
                <a:effectLst/>
              </a:rPr>
              <a:t>He must </a:t>
            </a:r>
          </a:p>
          <a:p>
            <a:pPr marL="0" indent="0" algn="ctr">
              <a:buNone/>
            </a:pPr>
            <a:r>
              <a:rPr lang="en-NZ" sz="5400" b="0" i="0" cap="small" spc="-100" dirty="0">
                <a:solidFill>
                  <a:srgbClr val="000000"/>
                </a:solidFill>
                <a:effectLst/>
              </a:rPr>
              <a:t>seek peace </a:t>
            </a:r>
          </a:p>
          <a:p>
            <a:pPr marL="0" indent="0" algn="ctr">
              <a:buNone/>
            </a:pPr>
            <a:r>
              <a:rPr lang="en-NZ" sz="5400" b="0" i="0" cap="small" spc="-100" dirty="0">
                <a:solidFill>
                  <a:srgbClr val="000000"/>
                </a:solidFill>
                <a:effectLst/>
              </a:rPr>
              <a:t>and </a:t>
            </a:r>
          </a:p>
          <a:p>
            <a:pPr marL="0" indent="0" algn="ctr">
              <a:buNone/>
            </a:pPr>
            <a:r>
              <a:rPr lang="en-NZ" sz="5400" b="0" i="0" cap="small" spc="-100" dirty="0">
                <a:solidFill>
                  <a:srgbClr val="000000"/>
                </a:solidFill>
                <a:effectLst/>
              </a:rPr>
              <a:t>pursue it</a:t>
            </a:r>
            <a:r>
              <a:rPr lang="en-NZ" sz="5400" b="0" i="0" spc="-100" dirty="0">
                <a:solidFill>
                  <a:srgbClr val="000000"/>
                </a:solidFill>
                <a:effectLst/>
              </a:rPr>
              <a:t>.</a:t>
            </a:r>
            <a:endParaRPr lang="en-NZ" sz="5400" spc="-100" dirty="0"/>
          </a:p>
        </p:txBody>
      </p:sp>
      <p:pic>
        <p:nvPicPr>
          <p:cNvPr id="1026" name="Picture 2" descr="Seek+peace">
            <a:extLst>
              <a:ext uri="{FF2B5EF4-FFF2-40B4-BE49-F238E27FC236}">
                <a16:creationId xmlns:a16="http://schemas.microsoft.com/office/drawing/2014/main" xmlns="" id="{5DB77056-24B1-407A-A920-CB91FD60C0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/>
          <a:stretch/>
        </p:blipFill>
        <p:spPr bwMode="auto">
          <a:xfrm>
            <a:off x="0" y="890655"/>
            <a:ext cx="3834890" cy="57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58A225-4B14-46B2-9612-130E97AEB434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4000" spc="-100" dirty="0"/>
              <a:t>1 Peter 3:10-12—Seek Peace and Pursue it.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25240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B68440-37E5-4775-A601-44D531660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4890" y="1802295"/>
            <a:ext cx="5309111" cy="5055703"/>
          </a:xfrm>
        </p:spPr>
        <p:txBody>
          <a:bodyPr>
            <a:normAutofit/>
          </a:bodyPr>
          <a:lstStyle/>
          <a:p>
            <a:r>
              <a:rPr lang="en-NZ" sz="5400" spc="-100" dirty="0"/>
              <a:t>1 Peter 3:10-12—</a:t>
            </a:r>
          </a:p>
          <a:p>
            <a:pPr marL="0" indent="0" algn="ctr">
              <a:buNone/>
            </a:pPr>
            <a:r>
              <a:rPr lang="en-NZ" sz="5400" b="1" i="0" spc="-100" baseline="30000" dirty="0">
                <a:solidFill>
                  <a:srgbClr val="000000"/>
                </a:solidFill>
                <a:effectLst/>
              </a:rPr>
              <a:t>12 </a:t>
            </a:r>
            <a:r>
              <a:rPr lang="en-NZ" sz="5400" b="0" i="0" spc="-100" dirty="0">
                <a:solidFill>
                  <a:srgbClr val="000000"/>
                </a:solidFill>
                <a:effectLst/>
              </a:rPr>
              <a:t>“</a:t>
            </a:r>
            <a:r>
              <a:rPr lang="en-NZ" sz="5400" b="0" i="0" cap="small" spc="-100" dirty="0">
                <a:solidFill>
                  <a:srgbClr val="000000"/>
                </a:solidFill>
                <a:effectLst/>
              </a:rPr>
              <a:t>For the </a:t>
            </a:r>
          </a:p>
          <a:p>
            <a:pPr marL="0" indent="0" algn="ctr">
              <a:buNone/>
            </a:pPr>
            <a:r>
              <a:rPr lang="en-NZ" sz="5400" b="0" i="0" cap="small" spc="-100" dirty="0">
                <a:solidFill>
                  <a:srgbClr val="000000"/>
                </a:solidFill>
                <a:effectLst/>
              </a:rPr>
              <a:t>eyes of the Lord </a:t>
            </a:r>
          </a:p>
          <a:p>
            <a:pPr marL="0" indent="0" algn="ctr">
              <a:buNone/>
            </a:pPr>
            <a:r>
              <a:rPr lang="en-NZ" sz="5400" b="0" i="0" cap="small" spc="-100" dirty="0">
                <a:solidFill>
                  <a:srgbClr val="000000"/>
                </a:solidFill>
                <a:effectLst/>
              </a:rPr>
              <a:t>are toward the righteous</a:t>
            </a:r>
            <a:r>
              <a:rPr lang="en-NZ" sz="5400" b="0" i="0" spc="-100" dirty="0">
                <a:solidFill>
                  <a:srgbClr val="000000"/>
                </a:solidFill>
                <a:effectLst/>
              </a:rPr>
              <a:t>,</a:t>
            </a:r>
            <a:endParaRPr lang="en-NZ" sz="5400" spc="-100" dirty="0"/>
          </a:p>
        </p:txBody>
      </p:sp>
      <p:pic>
        <p:nvPicPr>
          <p:cNvPr id="1026" name="Picture 2" descr="Seek+peace">
            <a:extLst>
              <a:ext uri="{FF2B5EF4-FFF2-40B4-BE49-F238E27FC236}">
                <a16:creationId xmlns:a16="http://schemas.microsoft.com/office/drawing/2014/main" xmlns="" id="{5DB77056-24B1-407A-A920-CB91FD60C0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/>
          <a:stretch/>
        </p:blipFill>
        <p:spPr bwMode="auto">
          <a:xfrm>
            <a:off x="0" y="890655"/>
            <a:ext cx="3834890" cy="57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58A225-4B14-46B2-9612-130E97AEB434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4000" spc="-100" dirty="0"/>
              <a:t>1 Peter 3:10-12—Seek Peace and Pursue it.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447527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B68440-37E5-4775-A601-44D531660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4890" y="1802295"/>
            <a:ext cx="5309111" cy="5055703"/>
          </a:xfrm>
        </p:spPr>
        <p:txBody>
          <a:bodyPr>
            <a:normAutofit/>
          </a:bodyPr>
          <a:lstStyle/>
          <a:p>
            <a:r>
              <a:rPr lang="en-NZ" sz="5400" spc="-100" dirty="0"/>
              <a:t>1 Peter 3:10-12—</a:t>
            </a:r>
          </a:p>
          <a:p>
            <a:pPr marL="0" indent="0" algn="ctr">
              <a:buNone/>
            </a:pPr>
            <a:r>
              <a:rPr lang="en-NZ" sz="5400" b="0" i="0" cap="small" spc="-100" dirty="0">
                <a:solidFill>
                  <a:srgbClr val="000000"/>
                </a:solidFill>
                <a:effectLst/>
              </a:rPr>
              <a:t>And His ears </a:t>
            </a:r>
          </a:p>
          <a:p>
            <a:pPr marL="0" indent="0" algn="ctr">
              <a:buNone/>
            </a:pPr>
            <a:r>
              <a:rPr lang="en-NZ" sz="5400" b="0" i="0" cap="small" spc="-100" dirty="0">
                <a:solidFill>
                  <a:srgbClr val="000000"/>
                </a:solidFill>
                <a:effectLst/>
              </a:rPr>
              <a:t>attend to their prayer</a:t>
            </a:r>
            <a:r>
              <a:rPr lang="en-NZ" sz="5400" b="0" i="0" spc="-100" dirty="0">
                <a:solidFill>
                  <a:srgbClr val="000000"/>
                </a:solidFill>
                <a:effectLst/>
              </a:rPr>
              <a:t>,</a:t>
            </a:r>
            <a:endParaRPr lang="en-NZ" sz="5400" spc="-100" dirty="0"/>
          </a:p>
        </p:txBody>
      </p:sp>
      <p:pic>
        <p:nvPicPr>
          <p:cNvPr id="1026" name="Picture 2" descr="Seek+peace">
            <a:extLst>
              <a:ext uri="{FF2B5EF4-FFF2-40B4-BE49-F238E27FC236}">
                <a16:creationId xmlns:a16="http://schemas.microsoft.com/office/drawing/2014/main" xmlns="" id="{5DB77056-24B1-407A-A920-CB91FD60C0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/>
          <a:stretch/>
        </p:blipFill>
        <p:spPr bwMode="auto">
          <a:xfrm>
            <a:off x="0" y="890655"/>
            <a:ext cx="3834890" cy="57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58A225-4B14-46B2-9612-130E97AEB434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4000" spc="-100" dirty="0"/>
              <a:t>1 Peter 3:10-12—Seek Peace and Pursue it.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81769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B68440-37E5-4775-A601-44D531660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4890" y="1802295"/>
            <a:ext cx="5309111" cy="5055703"/>
          </a:xfrm>
        </p:spPr>
        <p:txBody>
          <a:bodyPr>
            <a:normAutofit/>
          </a:bodyPr>
          <a:lstStyle/>
          <a:p>
            <a:r>
              <a:rPr lang="en-NZ" sz="5400" spc="-100" dirty="0"/>
              <a:t>1 Peter 3:10-12—</a:t>
            </a:r>
          </a:p>
          <a:p>
            <a:pPr marL="0" indent="0" algn="ctr">
              <a:buNone/>
            </a:pPr>
            <a:r>
              <a:rPr lang="en-NZ" sz="5400" b="0" i="0" cap="small" spc="-100" dirty="0">
                <a:solidFill>
                  <a:srgbClr val="000000"/>
                </a:solidFill>
                <a:effectLst/>
              </a:rPr>
              <a:t>But the </a:t>
            </a:r>
          </a:p>
          <a:p>
            <a:pPr marL="0" indent="0" algn="ctr">
              <a:buNone/>
            </a:pPr>
            <a:r>
              <a:rPr lang="en-NZ" sz="5400" b="0" i="0" cap="small" spc="-100" dirty="0">
                <a:solidFill>
                  <a:srgbClr val="000000"/>
                </a:solidFill>
                <a:effectLst/>
              </a:rPr>
              <a:t>face of the Lord </a:t>
            </a:r>
          </a:p>
          <a:p>
            <a:pPr marL="0" indent="0" algn="ctr">
              <a:buNone/>
            </a:pPr>
            <a:r>
              <a:rPr lang="en-NZ" sz="5400" b="0" i="0" cap="small" spc="-100" dirty="0">
                <a:solidFill>
                  <a:srgbClr val="000000"/>
                </a:solidFill>
                <a:effectLst/>
              </a:rPr>
              <a:t>is against those</a:t>
            </a:r>
          </a:p>
          <a:p>
            <a:pPr marL="0" indent="0" algn="ctr">
              <a:buNone/>
            </a:pPr>
            <a:r>
              <a:rPr lang="en-NZ" sz="5400" b="0" i="0" cap="small" spc="-100" dirty="0">
                <a:solidFill>
                  <a:srgbClr val="000000"/>
                </a:solidFill>
                <a:effectLst/>
              </a:rPr>
              <a:t>who do evil</a:t>
            </a:r>
            <a:r>
              <a:rPr lang="en-NZ" sz="5400" b="0" i="0" spc="-100" dirty="0">
                <a:solidFill>
                  <a:srgbClr val="000000"/>
                </a:solidFill>
                <a:effectLst/>
              </a:rPr>
              <a:t>.” </a:t>
            </a:r>
          </a:p>
          <a:p>
            <a:pPr marL="0" indent="0" algn="ctr">
              <a:buNone/>
            </a:pPr>
            <a:r>
              <a:rPr lang="en-NZ" sz="1200" b="0" i="0" dirty="0">
                <a:solidFill>
                  <a:srgbClr val="000000"/>
                </a:solidFill>
                <a:effectLst/>
              </a:rPr>
              <a:t>(NASB95)</a:t>
            </a:r>
            <a:endParaRPr lang="en-NZ" sz="1200" spc="-100" dirty="0"/>
          </a:p>
        </p:txBody>
      </p:sp>
      <p:pic>
        <p:nvPicPr>
          <p:cNvPr id="1026" name="Picture 2" descr="Seek+peace">
            <a:extLst>
              <a:ext uri="{FF2B5EF4-FFF2-40B4-BE49-F238E27FC236}">
                <a16:creationId xmlns:a16="http://schemas.microsoft.com/office/drawing/2014/main" xmlns="" id="{5DB77056-24B1-407A-A920-CB91FD60C0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/>
          <a:stretch/>
        </p:blipFill>
        <p:spPr bwMode="auto">
          <a:xfrm>
            <a:off x="0" y="890655"/>
            <a:ext cx="3834890" cy="57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58A225-4B14-46B2-9612-130E97AEB434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4000" spc="-100" dirty="0"/>
              <a:t>1 Peter 3:10-12—Seek Peace and Pursue it.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552347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D28D33-728C-4E48-B55F-53CA1AB642C8}"/>
              </a:ext>
            </a:extLst>
          </p:cNvPr>
          <p:cNvSpPr txBox="1"/>
          <p:nvPr/>
        </p:nvSpPr>
        <p:spPr>
          <a:xfrm>
            <a:off x="198783" y="3752849"/>
            <a:ext cx="2630142" cy="2859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Peace is only found in Jesus</a:t>
            </a:r>
            <a:endParaRPr lang="en-US" sz="5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A Behind-the-Scenes Look at Son of God | Blog.bible">
            <a:extLst>
              <a:ext uri="{FF2B5EF4-FFF2-40B4-BE49-F238E27FC236}">
                <a16:creationId xmlns:a16="http://schemas.microsoft.com/office/drawing/2014/main" xmlns="" id="{8EE492B7-F5C1-40C9-8E32-715F4DE51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3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79F1D0-C9D7-4294-B756-8205899BE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7986" y="3752850"/>
            <a:ext cx="5976014" cy="310514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sz="4000" b="0" i="0" dirty="0">
                <a:effectLst/>
              </a:rPr>
              <a:t>John 16:33—</a:t>
            </a:r>
            <a:r>
              <a:rPr lang="en-US" sz="4000" b="1" i="0" baseline="30000" dirty="0">
                <a:effectLst/>
              </a:rPr>
              <a:t>33</a:t>
            </a:r>
            <a:r>
              <a:rPr lang="en-US" sz="4000" b="0" i="0" dirty="0">
                <a:effectLst/>
              </a:rPr>
              <a:t>These things I have spoken to you, so that in Me you may have peace. In the world you have tribulation, but take courage; I have overcome the world.” </a:t>
            </a:r>
            <a:r>
              <a:rPr lang="en-US" sz="1600" b="0" i="0" dirty="0">
                <a:effectLst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696558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266</Words>
  <Application>Microsoft Office PowerPoint</Application>
  <PresentationFormat>On-screen Show (4:3)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Bradley Hand ITC</vt:lpstr>
      <vt:lpstr>Brush Script MT</vt:lpstr>
      <vt:lpstr>Calibri</vt:lpstr>
      <vt:lpstr>Calibri Light</vt:lpstr>
      <vt:lpstr>system-ui</vt:lpstr>
      <vt:lpstr>Times New Roman</vt:lpstr>
      <vt:lpstr>Office Theme</vt:lpstr>
      <vt:lpstr>PowerPoint Presentation</vt:lpstr>
      <vt:lpstr>Restoring Joy  --------- Seek Peace &amp; Pursue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geoff</cp:lastModifiedBy>
  <cp:revision>6</cp:revision>
  <dcterms:created xsi:type="dcterms:W3CDTF">2020-09-19T21:01:41Z</dcterms:created>
  <dcterms:modified xsi:type="dcterms:W3CDTF">2020-09-21T12:57:23Z</dcterms:modified>
</cp:coreProperties>
</file>