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77" r:id="rId2"/>
    <p:sldId id="256" r:id="rId3"/>
    <p:sldId id="381" r:id="rId4"/>
    <p:sldId id="382" r:id="rId5"/>
    <p:sldId id="383" r:id="rId6"/>
    <p:sldId id="384" r:id="rId7"/>
    <p:sldId id="393" r:id="rId8"/>
    <p:sldId id="394" r:id="rId9"/>
    <p:sldId id="395" r:id="rId10"/>
    <p:sldId id="397" r:id="rId11"/>
    <p:sldId id="398" r:id="rId12"/>
    <p:sldId id="385" r:id="rId13"/>
    <p:sldId id="387" r:id="rId14"/>
    <p:sldId id="388" r:id="rId15"/>
    <p:sldId id="389" r:id="rId16"/>
    <p:sldId id="390" r:id="rId17"/>
    <p:sldId id="391" r:id="rId18"/>
    <p:sldId id="392" r:id="rId19"/>
    <p:sldId id="380" r:id="rId20"/>
    <p:sldId id="257" r:id="rId21"/>
    <p:sldId id="399" r:id="rId22"/>
    <p:sldId id="400" r:id="rId23"/>
    <p:sldId id="258" r:id="rId24"/>
    <p:sldId id="405" r:id="rId25"/>
    <p:sldId id="406" r:id="rId26"/>
    <p:sldId id="407" r:id="rId27"/>
    <p:sldId id="259" r:id="rId28"/>
    <p:sldId id="408" r:id="rId29"/>
    <p:sldId id="409" r:id="rId30"/>
    <p:sldId id="410" r:id="rId31"/>
    <p:sldId id="260" r:id="rId32"/>
    <p:sldId id="412" r:id="rId33"/>
    <p:sldId id="413" r:id="rId34"/>
    <p:sldId id="414" r:id="rId35"/>
    <p:sldId id="268" r:id="rId36"/>
    <p:sldId id="261" r:id="rId37"/>
    <p:sldId id="262" r:id="rId38"/>
    <p:sldId id="264" r:id="rId39"/>
    <p:sldId id="265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3441" autoAdjust="0"/>
  </p:normalViewPr>
  <p:slideViewPr>
    <p:cSldViewPr snapToGrid="0">
      <p:cViewPr varScale="1">
        <p:scale>
          <a:sx n="109" d="100"/>
          <a:sy n="109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9138-B17C-459C-A00E-1E208000053C}" type="datetimeFigureOut">
              <a:rPr lang="en-NZ" smtClean="0"/>
              <a:t>21/09/2020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F974-D2D5-4969-BFD3-39AD6B3B40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2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F974-D2D5-4969-BFD3-39AD6B3B400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699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“Restoring Joy through Thankfulness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/>
              <a:t>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For 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13 September 2020</a:t>
            </a:r>
          </a:p>
          <a:p>
            <a:endParaRPr lang="en-NZ" sz="800" dirty="0"/>
          </a:p>
          <a:p>
            <a:r>
              <a:rPr lang="en-NZ" sz="4000" dirty="0"/>
              <a:t>AM Sermon</a:t>
            </a:r>
          </a:p>
          <a:p>
            <a:endParaRPr lang="en-NZ" sz="800" dirty="0"/>
          </a:p>
          <a:p>
            <a:r>
              <a:rPr lang="en-NZ" sz="4000" dirty="0"/>
              <a:t>Broadcast on Facebook Live from Massey, AKL,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NZ" sz="4000" b="1" dirty="0">
                <a:solidFill>
                  <a:schemeClr val="tx1"/>
                </a:solidFill>
              </a:rPr>
              <a:t>Yes, if things need to change…</a:t>
            </a:r>
            <a:endParaRPr lang="en-NZ" sz="4000" dirty="0"/>
          </a:p>
        </p:txBody>
      </p:sp>
      <p:pic>
        <p:nvPicPr>
          <p:cNvPr id="4098" name="Picture 2" descr="One Of The Few Things I Complain About: Complaining | by Gary Vaynerchuk |  Medium">
            <a:extLst>
              <a:ext uri="{FF2B5EF4-FFF2-40B4-BE49-F238E27FC236}">
                <a16:creationId xmlns:a16="http://schemas.microsoft.com/office/drawing/2014/main" xmlns="" id="{0737D1D3-24D2-45D5-B309-F7E5760D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859"/>
          <a:stretch/>
        </p:blipFill>
        <p:spPr bwMode="auto">
          <a:xfrm>
            <a:off x="188617" y="1863811"/>
            <a:ext cx="3349713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7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NZ" sz="4000" b="1" dirty="0">
                <a:solidFill>
                  <a:schemeClr val="tx1"/>
                </a:solidFill>
              </a:rPr>
              <a:t>Yes, if things need to change…</a:t>
            </a:r>
          </a:p>
          <a:p>
            <a:pPr marL="0" indent="0" algn="ctr">
              <a:buNone/>
            </a:pPr>
            <a:endParaRPr lang="en-NZ" sz="4000" b="1" dirty="0"/>
          </a:p>
          <a:p>
            <a:pPr algn="ctr"/>
            <a:r>
              <a:rPr lang="en-NZ" sz="4000" b="1" dirty="0"/>
              <a:t>We look to change with a spirit of WORSHIP</a:t>
            </a:r>
            <a:endParaRPr lang="en-NZ" sz="4000" dirty="0"/>
          </a:p>
        </p:txBody>
      </p:sp>
      <p:pic>
        <p:nvPicPr>
          <p:cNvPr id="5122" name="Picture 2" descr="Worship through pain | Gateway Church">
            <a:extLst>
              <a:ext uri="{FF2B5EF4-FFF2-40B4-BE49-F238E27FC236}">
                <a16:creationId xmlns:a16="http://schemas.microsoft.com/office/drawing/2014/main" xmlns="" id="{0F827D22-CE8C-474C-AB72-138C95FA6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0"/>
          <a:stretch/>
        </p:blipFill>
        <p:spPr bwMode="auto">
          <a:xfrm>
            <a:off x="95853" y="2143273"/>
            <a:ext cx="3350573" cy="35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2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You just can’t hide it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Greetings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Prayer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Singing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169649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Greetings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Prayer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Singing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27829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/>
              <a:t>Greetings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Prayer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Singing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207293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/>
              <a:t>Greetings</a:t>
            </a:r>
          </a:p>
          <a:p>
            <a:pPr algn="ctr"/>
            <a:r>
              <a:rPr lang="en-NZ" sz="4000" b="1" dirty="0"/>
              <a:t>Prayer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Singing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226159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/>
              <a:t>Greetings</a:t>
            </a:r>
          </a:p>
          <a:p>
            <a:pPr algn="ctr"/>
            <a:r>
              <a:rPr lang="en-NZ" sz="4000" b="1" dirty="0"/>
              <a:t>Prayer</a:t>
            </a:r>
          </a:p>
          <a:p>
            <a:pPr algn="ctr"/>
            <a:r>
              <a:rPr lang="en-NZ" sz="4000" b="1" dirty="0"/>
              <a:t>Singing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18771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/>
              <a:t>Greetings</a:t>
            </a:r>
          </a:p>
          <a:p>
            <a:pPr algn="ctr"/>
            <a:r>
              <a:rPr lang="en-NZ" sz="4000" b="1" dirty="0"/>
              <a:t>Prayer</a:t>
            </a:r>
          </a:p>
          <a:p>
            <a:pPr algn="ctr"/>
            <a:r>
              <a:rPr lang="en-NZ" sz="4000" b="1" dirty="0"/>
              <a:t>Singing</a:t>
            </a:r>
          </a:p>
          <a:p>
            <a:pPr algn="ctr"/>
            <a:r>
              <a:rPr lang="en-NZ" sz="4000" b="1" dirty="0"/>
              <a:t>Attentiveness to the Bible</a:t>
            </a:r>
          </a:p>
          <a:p>
            <a:pPr algn="ctr"/>
            <a:r>
              <a:rPr lang="en-NZ" sz="4000" b="1" dirty="0">
                <a:solidFill>
                  <a:schemeClr val="bg1"/>
                </a:solidFill>
              </a:rPr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280138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Worship Grows in Gratitude—</a:t>
            </a:r>
            <a:r>
              <a:rPr lang="en-NZ" sz="4000" b="1" dirty="0">
                <a:solidFill>
                  <a:schemeClr val="tx1"/>
                </a:solidFill>
              </a:rPr>
              <a:t/>
            </a:r>
            <a:br>
              <a:rPr lang="en-NZ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/>
              <a:t>You just can’t hide it</a:t>
            </a:r>
          </a:p>
          <a:p>
            <a:pPr algn="ctr"/>
            <a:r>
              <a:rPr lang="en-NZ" sz="4000" b="1" dirty="0"/>
              <a:t>Greetings</a:t>
            </a:r>
          </a:p>
          <a:p>
            <a:pPr algn="ctr"/>
            <a:r>
              <a:rPr lang="en-NZ" sz="4000" b="1" dirty="0"/>
              <a:t>Prayer</a:t>
            </a:r>
          </a:p>
          <a:p>
            <a:pPr algn="ctr"/>
            <a:r>
              <a:rPr lang="en-NZ" sz="4000" b="1" dirty="0"/>
              <a:t>Singing</a:t>
            </a:r>
          </a:p>
          <a:p>
            <a:pPr algn="ctr"/>
            <a:r>
              <a:rPr lang="en-NZ" sz="4000" b="1" dirty="0"/>
              <a:t>Attentiveness to the Bible</a:t>
            </a:r>
          </a:p>
          <a:p>
            <a:pPr algn="ctr"/>
            <a:r>
              <a:rPr lang="en-NZ" sz="4000" b="1" dirty="0"/>
              <a:t>Care for your brethren</a:t>
            </a:r>
          </a:p>
        </p:txBody>
      </p:sp>
    </p:spTree>
    <p:extLst>
      <p:ext uri="{BB962C8B-B14F-4D97-AF65-F5344CB8AC3E}">
        <p14:creationId xmlns:p14="http://schemas.microsoft.com/office/powerpoint/2010/main" val="80847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ankful Grateful And Blessed Lettering Stock Illustration - Illustration  of illustration, poster: 156161307">
            <a:extLst>
              <a:ext uri="{FF2B5EF4-FFF2-40B4-BE49-F238E27FC236}">
                <a16:creationId xmlns:a16="http://schemas.microsoft.com/office/drawing/2014/main" xmlns="" id="{31BC2EA1-F06E-423F-B2DE-52E997B23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8515" b="3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rgbClr val="000000"/>
                </a:solidFill>
                <a:latin typeface="system-ui"/>
              </a:rPr>
              <a:t>Hebrews 12:28—</a:t>
            </a:r>
          </a:p>
          <a:p>
            <a:r>
              <a:rPr lang="en-NZ" sz="4000" b="1" baseline="30000" dirty="0">
                <a:solidFill>
                  <a:srgbClr val="000000"/>
                </a:solidFill>
                <a:latin typeface="system-ui"/>
              </a:rPr>
              <a:t>28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Therefore, since we receive a kingdom which can</a:t>
            </a:r>
            <a:r>
              <a:rPr lang="en-NZ" sz="4000" dirty="0">
                <a:latin typeface="system-ui"/>
              </a:rPr>
              <a:t>not be shaken, let us </a:t>
            </a:r>
            <a:r>
              <a:rPr lang="en-NZ" sz="4000" baseline="30000" dirty="0">
                <a:latin typeface="system-ui"/>
              </a:rPr>
              <a:t>[a</a:t>
            </a:r>
            <a:r>
              <a:rPr lang="en-NZ" sz="40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show gratitude, by which we may offer to God an acceptable service with reverence and awe;</a:t>
            </a:r>
          </a:p>
          <a:p>
            <a:r>
              <a:rPr lang="en-NZ" sz="1300" dirty="0"/>
              <a:t>(NASB95) [a]</a:t>
            </a:r>
            <a:r>
              <a:rPr lang="en-NZ" sz="1300" dirty="0">
                <a:solidFill>
                  <a:srgbClr val="000000"/>
                </a:solidFill>
                <a:latin typeface="system-ui"/>
              </a:rPr>
              <a:t> Lit </a:t>
            </a:r>
            <a:r>
              <a:rPr lang="en-NZ" sz="1300" i="1" dirty="0">
                <a:solidFill>
                  <a:srgbClr val="000000"/>
                </a:solidFill>
                <a:latin typeface="system-ui"/>
              </a:rPr>
              <a:t>have</a:t>
            </a: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34962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3962399"/>
          </a:xfrm>
        </p:spPr>
        <p:txBody>
          <a:bodyPr/>
          <a:lstStyle/>
          <a:p>
            <a:r>
              <a:rPr lang="en-NZ" dirty="0"/>
              <a:t>Restoring</a:t>
            </a:r>
            <a:br>
              <a:rPr lang="en-NZ" dirty="0"/>
            </a:br>
            <a:r>
              <a:rPr lang="en-NZ" dirty="0"/>
              <a:t>Joy </a:t>
            </a:r>
            <a:br>
              <a:rPr lang="en-NZ" dirty="0"/>
            </a:br>
            <a:r>
              <a:rPr lang="en-NZ" dirty="0"/>
              <a:t>through</a:t>
            </a:r>
            <a:br>
              <a:rPr lang="en-NZ" dirty="0"/>
            </a:br>
            <a:r>
              <a:rPr lang="en-NZ" dirty="0"/>
              <a:t>Thankfulness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7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651935" cy="23145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1. Fill your heart with the truths of God’s word.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7738"/>
            <a:ext cx="4514850" cy="540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Colossians 3:15-17</a:t>
            </a:r>
          </a:p>
          <a:p>
            <a:pPr marL="0" indent="0">
              <a:buNone/>
            </a:pPr>
            <a:r>
              <a:rPr lang="en-NZ" sz="4000" b="1" baseline="30000" dirty="0"/>
              <a:t>15</a:t>
            </a:r>
            <a:r>
              <a:rPr lang="en-NZ" sz="4000" dirty="0"/>
              <a:t>Let the peace of Christ rule in your hearts, to which indeed you were called in one body; and be  thankful. </a:t>
            </a:r>
          </a:p>
        </p:txBody>
      </p:sp>
      <p:pic>
        <p:nvPicPr>
          <p:cNvPr id="8194" name="Picture 2" descr="Image result for bible thankfu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314575"/>
            <a:ext cx="4659819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8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651935" cy="23145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1. Fill your heart with the truths of God’s word.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Colossians 3:15-17</a:t>
            </a:r>
          </a:p>
          <a:p>
            <a:pPr marL="0" indent="0">
              <a:buNone/>
            </a:pPr>
            <a:r>
              <a:rPr lang="en-NZ" sz="4000" b="1" baseline="30000" dirty="0"/>
              <a:t>16 </a:t>
            </a:r>
            <a:r>
              <a:rPr lang="en-NZ" sz="4000" dirty="0"/>
              <a:t>Let the word of Christ richly dwell within you, with all wisdom teaching and admonishing one another with psalms </a:t>
            </a:r>
            <a:r>
              <a:rPr lang="en-NZ" sz="4000" i="1" dirty="0"/>
              <a:t>and</a:t>
            </a:r>
            <a:r>
              <a:rPr lang="en-NZ" sz="4000" dirty="0"/>
              <a:t>  hymns </a:t>
            </a:r>
            <a:r>
              <a:rPr lang="en-NZ" sz="4000" i="1" dirty="0"/>
              <a:t>and</a:t>
            </a:r>
            <a:r>
              <a:rPr lang="en-NZ" sz="4000" dirty="0"/>
              <a:t> spiritual  songs,  singing with thankfulness in your hearts to  God. </a:t>
            </a:r>
          </a:p>
        </p:txBody>
      </p:sp>
      <p:pic>
        <p:nvPicPr>
          <p:cNvPr id="8194" name="Picture 2" descr="Image result for bible thankfu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314575"/>
            <a:ext cx="4659819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9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651935" cy="23145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1. Fill your heart with the truths of God’s word.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7164"/>
            <a:ext cx="4514850" cy="585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Colossians 3:15-17</a:t>
            </a:r>
          </a:p>
          <a:p>
            <a:pPr marL="0" indent="0">
              <a:buNone/>
            </a:pPr>
            <a:r>
              <a:rPr lang="en-NZ" sz="4000" b="1" baseline="30000" dirty="0"/>
              <a:t>17</a:t>
            </a:r>
            <a:r>
              <a:rPr lang="en-NZ" sz="4000" dirty="0"/>
              <a:t>Whatever you do in word or deed, </a:t>
            </a:r>
            <a:r>
              <a:rPr lang="en-NZ" sz="4000" i="1" dirty="0"/>
              <a:t>do</a:t>
            </a:r>
            <a:r>
              <a:rPr lang="en-NZ" sz="4000" dirty="0"/>
              <a:t> all in the name of the Lord Jesus, giving thanks through Him to God the Father.</a:t>
            </a:r>
            <a:r>
              <a:rPr lang="en-US" sz="4000" dirty="0"/>
              <a:t> </a:t>
            </a:r>
            <a:r>
              <a:rPr lang="en-US" sz="1400" dirty="0"/>
              <a:t>(NASB)</a:t>
            </a:r>
            <a:endParaRPr lang="en-NZ" sz="1400" dirty="0"/>
          </a:p>
        </p:txBody>
      </p:sp>
      <p:pic>
        <p:nvPicPr>
          <p:cNvPr id="8194" name="Picture 2" descr="Image result for bible thankfu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314575"/>
            <a:ext cx="4659819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4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2. Constantly remind yourself and others of God’s goodness and faithfulness.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Psalm100v4-765x5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1374" b="10427"/>
          <a:stretch/>
        </p:blipFill>
        <p:spPr bwMode="auto">
          <a:xfrm>
            <a:off x="3842562" y="2173356"/>
            <a:ext cx="5301438" cy="2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3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2. Constantly remind yourself and others of God’s goodness and faithfulness.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Psalm100v4-765x5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1374" b="10427"/>
          <a:stretch/>
        </p:blipFill>
        <p:spPr bwMode="auto">
          <a:xfrm>
            <a:off x="3842562" y="2173356"/>
            <a:ext cx="5301438" cy="2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73AFD-8CBF-44BB-979E-7059295E001A}"/>
              </a:ext>
            </a:extLst>
          </p:cNvPr>
          <p:cNvSpPr txBox="1"/>
          <p:nvPr/>
        </p:nvSpPr>
        <p:spPr>
          <a:xfrm>
            <a:off x="0" y="544815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If complaining is your default response to everything: CHANGE IT!</a:t>
            </a:r>
          </a:p>
        </p:txBody>
      </p:sp>
    </p:spTree>
    <p:extLst>
      <p:ext uri="{BB962C8B-B14F-4D97-AF65-F5344CB8AC3E}">
        <p14:creationId xmlns:p14="http://schemas.microsoft.com/office/powerpoint/2010/main" val="251002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2. Constantly remind yourself and others of God’s goodness and faithfulness.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Psalm100v4-765x5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1374" b="10427"/>
          <a:stretch/>
        </p:blipFill>
        <p:spPr bwMode="auto">
          <a:xfrm>
            <a:off x="3842562" y="2173356"/>
            <a:ext cx="5301438" cy="2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73AFD-8CBF-44BB-979E-7059295E001A}"/>
              </a:ext>
            </a:extLst>
          </p:cNvPr>
          <p:cNvSpPr txBox="1"/>
          <p:nvPr/>
        </p:nvSpPr>
        <p:spPr>
          <a:xfrm>
            <a:off x="0" y="544815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Israel was prone to forgetting—God di not bless them for it.</a:t>
            </a:r>
          </a:p>
        </p:txBody>
      </p:sp>
    </p:spTree>
    <p:extLst>
      <p:ext uri="{BB962C8B-B14F-4D97-AF65-F5344CB8AC3E}">
        <p14:creationId xmlns:p14="http://schemas.microsoft.com/office/powerpoint/2010/main" val="7496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2. Constantly remind yourself and others of God’s goodness and faithfulness.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Psalm100v4-765x5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1374" b="10427"/>
          <a:stretch/>
        </p:blipFill>
        <p:spPr bwMode="auto">
          <a:xfrm>
            <a:off x="3842562" y="2173356"/>
            <a:ext cx="5301438" cy="2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73AFD-8CBF-44BB-979E-7059295E001A}"/>
              </a:ext>
            </a:extLst>
          </p:cNvPr>
          <p:cNvSpPr txBox="1"/>
          <p:nvPr/>
        </p:nvSpPr>
        <p:spPr>
          <a:xfrm>
            <a:off x="0" y="5108714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/>
              <a:t>1. Write it down – 2. Retelling them to others – 3. Has a way of stirring up gratitude in our hearts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1AA8A0-0AB2-42D0-A08D-91023A827265}"/>
              </a:ext>
            </a:extLst>
          </p:cNvPr>
          <p:cNvSpPr txBox="1"/>
          <p:nvPr/>
        </p:nvSpPr>
        <p:spPr>
          <a:xfrm>
            <a:off x="264760" y="2459504"/>
            <a:ext cx="33130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dirty="0"/>
              <a:t>The discipline of remembering</a:t>
            </a:r>
          </a:p>
        </p:txBody>
      </p:sp>
    </p:spTree>
    <p:extLst>
      <p:ext uri="{BB962C8B-B14F-4D97-AF65-F5344CB8AC3E}">
        <p14:creationId xmlns:p14="http://schemas.microsoft.com/office/powerpoint/2010/main" val="3545810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72089" cy="1485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3. Ask God to put a guard over your mouth.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Philippians 2: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9" y="0"/>
            <a:ext cx="3871912" cy="68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5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72089" cy="1485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3. Ask God to put a guard over your mouth.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43062"/>
            <a:ext cx="5272089" cy="5214937"/>
          </a:xfrm>
        </p:spPr>
        <p:txBody>
          <a:bodyPr>
            <a:normAutofit/>
          </a:bodyPr>
          <a:lstStyle/>
          <a:p>
            <a:r>
              <a:rPr lang="en-NZ" sz="4000" dirty="0"/>
              <a:t>How do you feel when someone is venting frustrations? </a:t>
            </a:r>
          </a:p>
          <a:p>
            <a:pPr lvl="1"/>
            <a:r>
              <a:rPr lang="en-NZ" sz="4000" dirty="0"/>
              <a:t>Look for reasons to rejoice. </a:t>
            </a:r>
          </a:p>
        </p:txBody>
      </p:sp>
      <p:pic>
        <p:nvPicPr>
          <p:cNvPr id="1026" name="Picture 2" descr="Image result for Philippians 2: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9" y="0"/>
            <a:ext cx="3871912" cy="68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2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72089" cy="1485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3. Ask God to put a guard over your mouth.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43062"/>
            <a:ext cx="5272089" cy="5214937"/>
          </a:xfrm>
        </p:spPr>
        <p:txBody>
          <a:bodyPr>
            <a:normAutofit/>
          </a:bodyPr>
          <a:lstStyle/>
          <a:p>
            <a:r>
              <a:rPr lang="en-NZ" sz="4000" dirty="0"/>
              <a:t>An attitude of gratitude is just as easily spread as a spirit of complaint. </a:t>
            </a:r>
          </a:p>
        </p:txBody>
      </p:sp>
      <p:pic>
        <p:nvPicPr>
          <p:cNvPr id="1026" name="Picture 2" descr="Image result for Philippians 2: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9" y="0"/>
            <a:ext cx="3871912" cy="68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DFFFD-F2CB-4386-AE9D-48C154CA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278"/>
            <a:ext cx="9144000" cy="2871155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rgbClr val="000000"/>
                </a:solidFill>
                <a:latin typeface="system-ui"/>
              </a:rPr>
              <a:t>If God automatically divided the congregation every Sunday morning  into two groups</a:t>
            </a:r>
          </a:p>
        </p:txBody>
      </p:sp>
      <p:pic>
        <p:nvPicPr>
          <p:cNvPr id="4" name="Picture 2" descr="Virginia Church Furniture - Church Building Furniture - Pews, Pulpits,  Baptistry, Steeple, Chairs and More!!">
            <a:extLst>
              <a:ext uri="{FF2B5EF4-FFF2-40B4-BE49-F238E27FC236}">
                <a16:creationId xmlns:a16="http://schemas.microsoft.com/office/drawing/2014/main" xmlns="" id="{52BAE0CF-A0DA-4E53-8294-583AAFD4A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4"/>
          <a:stretch/>
        </p:blipFill>
        <p:spPr bwMode="auto">
          <a:xfrm>
            <a:off x="0" y="1908313"/>
            <a:ext cx="9144000" cy="4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61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72089" cy="1485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3. Ask God to put a guard over your mouth.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43062"/>
            <a:ext cx="5272089" cy="5214937"/>
          </a:xfrm>
        </p:spPr>
        <p:txBody>
          <a:bodyPr>
            <a:normAutofit/>
          </a:bodyPr>
          <a:lstStyle/>
          <a:p>
            <a:r>
              <a:rPr lang="en-NZ" sz="4000" dirty="0"/>
              <a:t>What are you known as…?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4000" dirty="0"/>
              <a:t>Spirit-filled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4000" dirty="0"/>
              <a:t>Joyful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4000" dirty="0"/>
              <a:t>Whining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4000" dirty="0"/>
              <a:t>Disgruntled</a:t>
            </a:r>
            <a:endParaRPr lang="en-US" sz="4000" dirty="0"/>
          </a:p>
        </p:txBody>
      </p:sp>
      <p:pic>
        <p:nvPicPr>
          <p:cNvPr id="1026" name="Picture 2" descr="Image result for Philippians 2: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9" y="0"/>
            <a:ext cx="3871912" cy="68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87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4. Practice—Make gratefulness your automatic reaction to any given circumstance.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9144000" cy="5229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D0891A-9AA8-4415-8537-6C6EED60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551582"/>
            <a:ext cx="9130748" cy="330641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892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4. Practice—Make gratefulness your automatic reaction to any given circumstance.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9144000" cy="5229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3000" dirty="0"/>
              <a:t>How do you react when you hear something negative for the first time?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000" dirty="0">
                <a:solidFill>
                  <a:schemeClr val="bg1"/>
                </a:solidFill>
              </a:rPr>
              <a:t>Ask yourself: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3000" dirty="0">
                <a:solidFill>
                  <a:schemeClr val="bg1"/>
                </a:solidFill>
              </a:rPr>
              <a:t>“What can I be grateful for in this circumstance?”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D0891A-9AA8-4415-8537-6C6EED60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551582"/>
            <a:ext cx="9130748" cy="330641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924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4. Practice—Make gratefulness your automatic reaction to any given circumstance.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9144000" cy="5229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3000" dirty="0"/>
              <a:t>How do you react when you hear something negative for the first time?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000" dirty="0"/>
              <a:t>Ask yourself:</a:t>
            </a:r>
          </a:p>
          <a:p>
            <a:pPr marL="457200" lvl="1" indent="0">
              <a:buNone/>
            </a:pPr>
            <a:r>
              <a:rPr lang="en-NZ" sz="3000" dirty="0"/>
              <a:t>“What can I be grateful for in this circumstance?”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D0891A-9AA8-4415-8537-6C6EED60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551582"/>
            <a:ext cx="9130748" cy="330641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41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4. Practice—Make gratefulness your automatic reaction to any given circumstance.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9144000" cy="5229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3000" dirty="0"/>
              <a:t>How do you react when you hear something negative for the first time?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3000" dirty="0"/>
              <a:t>Ask yourself:</a:t>
            </a:r>
          </a:p>
          <a:p>
            <a:pPr marL="457200" lvl="1" indent="0">
              <a:buNone/>
            </a:pPr>
            <a:r>
              <a:rPr lang="en-NZ" sz="3000" dirty="0"/>
              <a:t>“What can I be grateful for in this circumstance?”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D0891A-9AA8-4415-8537-6C6EED60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551582"/>
            <a:ext cx="9130748" cy="330641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</p:txBody>
      </p:sp>
      <p:pic>
        <p:nvPicPr>
          <p:cNvPr id="5" name="Picture 2" descr="Image result for over react bible">
            <a:extLst>
              <a:ext uri="{FF2B5EF4-FFF2-40B4-BE49-F238E27FC236}">
                <a16:creationId xmlns:a16="http://schemas.microsoft.com/office/drawing/2014/main" xmlns="" id="{6C795C64-72FF-429E-9FE1-3BF877B2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 b="24123"/>
          <a:stretch/>
        </p:blipFill>
        <p:spPr bwMode="auto">
          <a:xfrm>
            <a:off x="1" y="3584046"/>
            <a:ext cx="9098408" cy="32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5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1 Timothy 4: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05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5838"/>
          </a:xfrm>
        </p:spPr>
        <p:txBody>
          <a:bodyPr>
            <a:normAutofit/>
          </a:bodyPr>
          <a:lstStyle/>
          <a:p>
            <a:r>
              <a:rPr lang="en-NZ" b="1" dirty="0"/>
              <a:t>5. Put your thankfulness into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5838"/>
            <a:ext cx="9144000" cy="5872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1. Write down five things to be grateful for as soon as you sense</a:t>
            </a:r>
          </a:p>
          <a:p>
            <a:pPr marL="0" indent="0">
              <a:buNone/>
            </a:pPr>
            <a:r>
              <a:rPr lang="en-NZ" dirty="0"/>
              <a:t>       yourself heading down the miry path of despair.</a:t>
            </a:r>
          </a:p>
          <a:p>
            <a:pPr marL="0" indent="0">
              <a:buNone/>
            </a:pPr>
            <a:r>
              <a:rPr lang="en-NZ" dirty="0"/>
              <a:t>2. What are the simple things you take for granted?</a:t>
            </a:r>
          </a:p>
          <a:p>
            <a:pPr marL="0" indent="0">
              <a:buNone/>
            </a:pPr>
            <a:r>
              <a:rPr lang="en-NZ" dirty="0"/>
              <a:t>3. Listing God’s daily </a:t>
            </a:r>
          </a:p>
          <a:p>
            <a:pPr marL="0" indent="0">
              <a:buNone/>
            </a:pPr>
            <a:r>
              <a:rPr lang="en-NZ" dirty="0"/>
              <a:t>     blessings may be one </a:t>
            </a:r>
          </a:p>
          <a:p>
            <a:pPr marL="0" indent="0">
              <a:buNone/>
            </a:pPr>
            <a:r>
              <a:rPr lang="en-NZ" dirty="0"/>
              <a:t>     of the most </a:t>
            </a:r>
          </a:p>
          <a:p>
            <a:pPr marL="0" indent="0">
              <a:buNone/>
            </a:pPr>
            <a:r>
              <a:rPr lang="en-NZ" dirty="0"/>
              <a:t>     transformative things </a:t>
            </a:r>
          </a:p>
          <a:p>
            <a:pPr marL="0" indent="0">
              <a:buNone/>
            </a:pPr>
            <a:r>
              <a:rPr lang="en-NZ" dirty="0"/>
              <a:t>     in your life. </a:t>
            </a:r>
          </a:p>
          <a:p>
            <a:pPr marL="0" indent="0">
              <a:buNone/>
            </a:pPr>
            <a:r>
              <a:rPr lang="en-NZ" dirty="0"/>
              <a:t>4.  By putting gratefulness</a:t>
            </a:r>
          </a:p>
          <a:p>
            <a:pPr marL="0" indent="0">
              <a:buNone/>
            </a:pPr>
            <a:r>
              <a:rPr lang="en-NZ" dirty="0"/>
              <a:t>      into words — whether</a:t>
            </a:r>
          </a:p>
          <a:p>
            <a:pPr marL="0" indent="0">
              <a:buNone/>
            </a:pPr>
            <a:r>
              <a:rPr lang="en-NZ" dirty="0"/>
              <a:t>      spoken or written — </a:t>
            </a:r>
          </a:p>
          <a:p>
            <a:pPr marL="0" indent="0">
              <a:buNone/>
            </a:pPr>
            <a:r>
              <a:rPr lang="en-NZ" dirty="0"/>
              <a:t>      an abstract idea like </a:t>
            </a:r>
          </a:p>
          <a:p>
            <a:pPr marL="0" indent="0">
              <a:buNone/>
            </a:pPr>
            <a:r>
              <a:rPr lang="en-NZ" dirty="0"/>
              <a:t>      thankfulness becomes </a:t>
            </a:r>
          </a:p>
          <a:p>
            <a:pPr marL="0" indent="0">
              <a:buNone/>
            </a:pPr>
            <a:r>
              <a:rPr lang="en-NZ" dirty="0"/>
              <a:t>      much more concrete.</a:t>
            </a:r>
            <a:endParaRPr lang="en-US" dirty="0"/>
          </a:p>
        </p:txBody>
      </p:sp>
      <p:pic>
        <p:nvPicPr>
          <p:cNvPr id="2050" name="Picture 2" descr="https://scontent.fakl1-1.fna.fbcdn.net/v/t1.0-9/15085472_1234134779981071_3048145424328062059_n.jpg?oh=2c259354a2f8ff72a054351c9112c8f2&amp;oe=58D4DC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53" y="2271713"/>
            <a:ext cx="5270947" cy="4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6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0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6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17775"/>
          <a:stretch/>
        </p:blipFill>
        <p:spPr bwMode="auto">
          <a:xfrm>
            <a:off x="4362450" y="0"/>
            <a:ext cx="44577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14749" cy="6857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000" b="1" dirty="0"/>
              <a:t>6. Spiritual Detective—Look for specific evidences of God’s goodness and grace.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4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r="10328" b="27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479800" y="0"/>
            <a:ext cx="56642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0"/>
            <a:ext cx="5664199" cy="215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b="1" dirty="0">
                <a:solidFill>
                  <a:schemeClr val="bg1"/>
                </a:solidFill>
              </a:rPr>
              <a:t>6. Spiritual Detective—Look for specific evidences of God’s goodness and grace.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9800" y="2322576"/>
            <a:ext cx="5664199" cy="4535424"/>
          </a:xfrm>
        </p:spPr>
        <p:txBody>
          <a:bodyPr vert="horz" lIns="91440" tIns="45720" rIns="91440" bIns="45720" rtlCol="0">
            <a:noAutofit/>
          </a:bodyPr>
          <a:lstStyle/>
          <a:p>
            <a:pPr marL="514350">
              <a:lnSpc>
                <a:spcPct val="7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Search your life</a:t>
            </a:r>
          </a:p>
          <a:p>
            <a:pPr marL="971550" lvl="1">
              <a:lnSpc>
                <a:spcPct val="70000"/>
              </a:lnSpc>
            </a:pPr>
            <a:r>
              <a:rPr lang="en-NZ" sz="4000" b="1" dirty="0">
                <a:solidFill>
                  <a:schemeClr val="bg1"/>
                </a:solidFill>
              </a:rPr>
              <a:t>Inventory </a:t>
            </a:r>
          </a:p>
          <a:p>
            <a:pPr marL="971550" lvl="1">
              <a:lnSpc>
                <a:spcPct val="70000"/>
              </a:lnSpc>
            </a:pPr>
            <a:r>
              <a:rPr lang="en-NZ" sz="4000" b="1" dirty="0">
                <a:solidFill>
                  <a:schemeClr val="bg1"/>
                </a:solidFill>
              </a:rPr>
              <a:t>Compare</a:t>
            </a:r>
          </a:p>
          <a:p>
            <a:pPr marL="971550" lvl="1">
              <a:lnSpc>
                <a:spcPct val="70000"/>
              </a:lnSpc>
            </a:pPr>
            <a:r>
              <a:rPr lang="en-NZ" sz="4000" b="1" dirty="0">
                <a:solidFill>
                  <a:schemeClr val="bg1"/>
                </a:solidFill>
              </a:rPr>
              <a:t>Ask others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50" y="-14288"/>
            <a:ext cx="5353050" cy="194310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6. Spiritual Detective—Look for specific evidences of God’s goodness and grace.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1" y="2057400"/>
            <a:ext cx="5372098" cy="4800599"/>
          </a:xfrm>
        </p:spPr>
        <p:txBody>
          <a:bodyPr>
            <a:normAutofit/>
          </a:bodyPr>
          <a:lstStyle/>
          <a:p>
            <a:pPr marL="514350">
              <a:lnSpc>
                <a:spcPct val="80000"/>
              </a:lnSpc>
            </a:pPr>
            <a:r>
              <a:rPr lang="en-US" b="1" dirty="0"/>
              <a:t>Search your life</a:t>
            </a:r>
          </a:p>
          <a:p>
            <a:pPr marL="514350">
              <a:lnSpc>
                <a:spcPct val="80000"/>
              </a:lnSpc>
            </a:pPr>
            <a:r>
              <a:rPr lang="en-US" b="1" dirty="0"/>
              <a:t>Search the lives of others</a:t>
            </a:r>
          </a:p>
          <a:p>
            <a:pPr marL="514350">
              <a:lnSpc>
                <a:spcPct val="80000"/>
              </a:lnSpc>
            </a:pPr>
            <a:r>
              <a:rPr lang="en-US" b="1" dirty="0"/>
              <a:t>Your faith will be strengthened:</a:t>
            </a:r>
          </a:p>
          <a:p>
            <a:pPr marL="971550" lvl="1">
              <a:lnSpc>
                <a:spcPct val="80000"/>
              </a:lnSpc>
            </a:pPr>
            <a:r>
              <a:rPr lang="en-US" sz="2800" b="1" dirty="0"/>
              <a:t>When you see God answer a prayer</a:t>
            </a:r>
          </a:p>
          <a:p>
            <a:pPr marL="971550" lvl="1">
              <a:lnSpc>
                <a:spcPct val="80000"/>
              </a:lnSpc>
            </a:pPr>
            <a:r>
              <a:rPr lang="en-US" sz="2800" b="1" dirty="0"/>
              <a:t>When you notice the fruit of patience </a:t>
            </a:r>
          </a:p>
          <a:p>
            <a:pPr marL="971550" lvl="1">
              <a:lnSpc>
                <a:spcPct val="80000"/>
              </a:lnSpc>
            </a:pPr>
            <a:r>
              <a:rPr lang="en-US" sz="2800" b="1" dirty="0"/>
              <a:t>When you don’t ‘cry over spilt milk’</a:t>
            </a:r>
          </a:p>
          <a:p>
            <a:pPr marL="971550" lvl="1">
              <a:lnSpc>
                <a:spcPct val="80000"/>
              </a:lnSpc>
            </a:pPr>
            <a:r>
              <a:rPr lang="en-US" sz="2800" b="1" dirty="0"/>
              <a:t>Intentionally watching for God at work gives you much to be grateful for.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Image result for famous detecti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9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0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DFFFD-F2CB-4386-AE9D-48C154CA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278"/>
            <a:ext cx="9144000" cy="2871155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rgbClr val="000000"/>
                </a:solidFill>
                <a:latin typeface="system-ui"/>
              </a:rPr>
              <a:t>Worshipers on the right and whinners on the left</a:t>
            </a:r>
          </a:p>
        </p:txBody>
      </p:sp>
      <p:pic>
        <p:nvPicPr>
          <p:cNvPr id="2" name="Picture 2" descr="Virginia Church Furniture - Church Building Furniture - Pews, Pulpits,  Baptistry, Steeple, Chairs and More!!">
            <a:extLst>
              <a:ext uri="{FF2B5EF4-FFF2-40B4-BE49-F238E27FC236}">
                <a16:creationId xmlns:a16="http://schemas.microsoft.com/office/drawing/2014/main" xmlns="" id="{3A5DA623-DCBA-42B2-9AC0-FF058A03B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4"/>
          <a:stretch/>
        </p:blipFill>
        <p:spPr bwMode="auto">
          <a:xfrm>
            <a:off x="0" y="1623463"/>
            <a:ext cx="9144000" cy="5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2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ptism by immersion in a front-end loader (Iraq, April 2004)">
            <a:extLst>
              <a:ext uri="{FF2B5EF4-FFF2-40B4-BE49-F238E27FC236}">
                <a16:creationId xmlns:a16="http://schemas.microsoft.com/office/drawing/2014/main" xmlns="" id="{10890165-FA62-4DF9-9810-14CD0E25E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8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DFFFD-F2CB-4386-AE9D-48C154CA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278"/>
            <a:ext cx="9144000" cy="2871155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rgbClr val="000000"/>
                </a:solidFill>
                <a:latin typeface="system-ui"/>
              </a:rPr>
              <a:t>I wonder which side of the building would need an extension?</a:t>
            </a:r>
            <a:endParaRPr lang="en-NZ" sz="4000" dirty="0"/>
          </a:p>
        </p:txBody>
      </p:sp>
      <p:pic>
        <p:nvPicPr>
          <p:cNvPr id="3074" name="Picture 2" descr="Virginia Church Furniture - Church Building Furniture - Pews, Pulpits,  Baptistry, Steeple, Chairs and More!!">
            <a:extLst>
              <a:ext uri="{FF2B5EF4-FFF2-40B4-BE49-F238E27FC236}">
                <a16:creationId xmlns:a16="http://schemas.microsoft.com/office/drawing/2014/main" xmlns="" id="{89FAB221-C5E7-4E8D-8F9D-D00C9E886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4"/>
          <a:stretch/>
        </p:blipFill>
        <p:spPr bwMode="auto">
          <a:xfrm>
            <a:off x="0" y="1623463"/>
            <a:ext cx="9144000" cy="5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7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One Of The Few Things I Complain About: Complaining | by Gary Vaynerchuk |  Medium">
            <a:extLst>
              <a:ext uri="{FF2B5EF4-FFF2-40B4-BE49-F238E27FC236}">
                <a16:creationId xmlns:a16="http://schemas.microsoft.com/office/drawing/2014/main" xmlns="" id="{0737D1D3-24D2-45D5-B309-F7E5760D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859"/>
          <a:stretch/>
        </p:blipFill>
        <p:spPr bwMode="auto">
          <a:xfrm>
            <a:off x="188617" y="1863811"/>
            <a:ext cx="3349713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3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NZ" sz="4000" b="1" dirty="0">
                <a:solidFill>
                  <a:schemeClr val="tx1"/>
                </a:solidFill>
              </a:rPr>
              <a:t>Sin makes us only see what we lack: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One Of The Few Things I Complain About: Complaining | by Gary Vaynerchuk |  Medium">
            <a:extLst>
              <a:ext uri="{FF2B5EF4-FFF2-40B4-BE49-F238E27FC236}">
                <a16:creationId xmlns:a16="http://schemas.microsoft.com/office/drawing/2014/main" xmlns="" id="{0737D1D3-24D2-45D5-B309-F7E5760D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859"/>
          <a:stretch/>
        </p:blipFill>
        <p:spPr bwMode="auto">
          <a:xfrm>
            <a:off x="188617" y="1863811"/>
            <a:ext cx="3349713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7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NZ" sz="4000" b="1" dirty="0">
                <a:solidFill>
                  <a:schemeClr val="tx1"/>
                </a:solidFill>
              </a:rPr>
              <a:t>Sin makes us only see what we lack: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>
                <a:solidFill>
                  <a:schemeClr val="tx1"/>
                </a:solidFill>
              </a:rPr>
              <a:t>What we don’t have</a:t>
            </a:r>
          </a:p>
        </p:txBody>
      </p:sp>
      <p:pic>
        <p:nvPicPr>
          <p:cNvPr id="4098" name="Picture 2" descr="One Of The Few Things I Complain About: Complaining | by Gary Vaynerchuk |  Medium">
            <a:extLst>
              <a:ext uri="{FF2B5EF4-FFF2-40B4-BE49-F238E27FC236}">
                <a16:creationId xmlns:a16="http://schemas.microsoft.com/office/drawing/2014/main" xmlns="" id="{0737D1D3-24D2-45D5-B309-F7E5760D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859"/>
          <a:stretch/>
        </p:blipFill>
        <p:spPr bwMode="auto">
          <a:xfrm>
            <a:off x="188617" y="1863811"/>
            <a:ext cx="3349713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7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" y="0"/>
            <a:ext cx="470367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FD83ED92-AF9C-4DF5-95B0-D091590A9901}"/>
              </a:ext>
            </a:extLst>
          </p:cNvPr>
          <p:cNvSpPr txBox="1">
            <a:spLocks/>
          </p:cNvSpPr>
          <p:nvPr/>
        </p:nvSpPr>
        <p:spPr>
          <a:xfrm>
            <a:off x="4629150" y="0"/>
            <a:ext cx="4514830" cy="68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b="1" dirty="0">
                <a:solidFill>
                  <a:schemeClr val="tx1"/>
                </a:solidFill>
              </a:rPr>
              <a:t>We are either whining or worshiping—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NZ" sz="4000" b="1" dirty="0">
                <a:solidFill>
                  <a:schemeClr val="tx1"/>
                </a:solidFill>
              </a:rPr>
              <a:t>Sin makes us only see what we lack:</a:t>
            </a:r>
          </a:p>
          <a:p>
            <a:pPr marL="0" indent="0" algn="ctr">
              <a:buNone/>
            </a:pPr>
            <a:endParaRPr lang="en-NZ" sz="800" b="1" dirty="0">
              <a:solidFill>
                <a:schemeClr val="tx1"/>
              </a:solidFill>
            </a:endParaRPr>
          </a:p>
          <a:p>
            <a:pPr algn="ctr"/>
            <a:r>
              <a:rPr lang="en-NZ" sz="4000" b="1" dirty="0">
                <a:solidFill>
                  <a:schemeClr val="tx1"/>
                </a:solidFill>
              </a:rPr>
              <a:t>What we don’t have</a:t>
            </a:r>
          </a:p>
          <a:p>
            <a:pPr algn="ctr"/>
            <a:r>
              <a:rPr lang="en-NZ" sz="4000" b="1" dirty="0">
                <a:solidFill>
                  <a:schemeClr val="tx1"/>
                </a:solidFill>
              </a:rPr>
              <a:t>What’s gone wrong in our lives.</a:t>
            </a:r>
            <a:endParaRPr lang="en-NZ" sz="4000" dirty="0"/>
          </a:p>
        </p:txBody>
      </p:sp>
      <p:pic>
        <p:nvPicPr>
          <p:cNvPr id="4098" name="Picture 2" descr="One Of The Few Things I Complain About: Complaining | by Gary Vaynerchuk |  Medium">
            <a:extLst>
              <a:ext uri="{FF2B5EF4-FFF2-40B4-BE49-F238E27FC236}">
                <a16:creationId xmlns:a16="http://schemas.microsoft.com/office/drawing/2014/main" xmlns="" id="{0737D1D3-24D2-45D5-B309-F7E5760D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859"/>
          <a:stretch/>
        </p:blipFill>
        <p:spPr bwMode="auto">
          <a:xfrm>
            <a:off x="188617" y="1863811"/>
            <a:ext cx="3349713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3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772</Words>
  <Application>Microsoft Office PowerPoint</Application>
  <PresentationFormat>On-screen Show (4:3)</PresentationFormat>
  <Paragraphs>162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system-ui</vt:lpstr>
      <vt:lpstr>Times New Roman</vt:lpstr>
      <vt:lpstr>Office Theme</vt:lpstr>
      <vt:lpstr>PowerPoint Presentation</vt:lpstr>
      <vt:lpstr>Restoring Joy  through Thankfulness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Fill your heart with the truths of God’s word.</vt:lpstr>
      <vt:lpstr>1. Fill your heart with the truths of God’s word.</vt:lpstr>
      <vt:lpstr>1. Fill your heart with the truths of God’s word.</vt:lpstr>
      <vt:lpstr>2. Constantly remind yourself and others of God’s goodness and faithfulness.</vt:lpstr>
      <vt:lpstr>2. Constantly remind yourself and others of God’s goodness and faithfulness.</vt:lpstr>
      <vt:lpstr>2. Constantly remind yourself and others of God’s goodness and faithfulness.</vt:lpstr>
      <vt:lpstr>2. Constantly remind yourself and others of God’s goodness and faithfulness.</vt:lpstr>
      <vt:lpstr>3. Ask God to put a guard over your mouth.</vt:lpstr>
      <vt:lpstr>3. Ask God to put a guard over your mouth.</vt:lpstr>
      <vt:lpstr>3. Ask God to put a guard over your mouth.</vt:lpstr>
      <vt:lpstr>3. Ask God to put a guard over your mouth.</vt:lpstr>
      <vt:lpstr>4. Practice—Make gratefulness your automatic reaction to any given circumstance.</vt:lpstr>
      <vt:lpstr>4. Practice—Make gratefulness your automatic reaction to any given circumstance.</vt:lpstr>
      <vt:lpstr>4. Practice—Make gratefulness your automatic reaction to any given circumstance.</vt:lpstr>
      <vt:lpstr>4. Practice—Make gratefulness your automatic reaction to any given circumstance.</vt:lpstr>
      <vt:lpstr>PowerPoint Presentation</vt:lpstr>
      <vt:lpstr>5. Put your thankfulness into words.</vt:lpstr>
      <vt:lpstr>6. Spiritual Detective—Look for specific evidences of God’s goodness and grace.</vt:lpstr>
      <vt:lpstr>6. Spiritual Detective—Look for specific evidences of God’s goodness and grace.</vt:lpstr>
      <vt:lpstr>6. Spiritual Detective—Look for specific evidences of God’s goodness and grace.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geoff</cp:lastModifiedBy>
  <cp:revision>12</cp:revision>
  <dcterms:created xsi:type="dcterms:W3CDTF">2020-09-12T21:09:41Z</dcterms:created>
  <dcterms:modified xsi:type="dcterms:W3CDTF">2020-09-21T09:44:01Z</dcterms:modified>
</cp:coreProperties>
</file>