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301" r:id="rId3"/>
    <p:sldId id="390" r:id="rId4"/>
    <p:sldId id="407" r:id="rId5"/>
    <p:sldId id="408" r:id="rId6"/>
    <p:sldId id="381" r:id="rId7"/>
    <p:sldId id="409" r:id="rId8"/>
    <p:sldId id="402" r:id="rId9"/>
    <p:sldId id="406" r:id="rId10"/>
    <p:sldId id="410" r:id="rId11"/>
    <p:sldId id="412" r:id="rId12"/>
    <p:sldId id="413" r:id="rId13"/>
    <p:sldId id="414" r:id="rId14"/>
    <p:sldId id="415" r:id="rId15"/>
    <p:sldId id="418" r:id="rId16"/>
    <p:sldId id="419" r:id="rId17"/>
    <p:sldId id="416" r:id="rId18"/>
    <p:sldId id="417" r:id="rId19"/>
    <p:sldId id="420" r:id="rId20"/>
    <p:sldId id="421" r:id="rId21"/>
    <p:sldId id="401" r:id="rId22"/>
    <p:sldId id="422" r:id="rId23"/>
    <p:sldId id="42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99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86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49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199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94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51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8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4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966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322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080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0CAD-E47F-4EF7-AC9F-E85A21D9191B}" type="datetimeFigureOut">
              <a:rPr lang="en-NZ" smtClean="0"/>
              <a:pPr/>
              <a:t>30/08/2020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91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James+3%3A1-2&amp;version=NASB#fen-NASB-30322b" TargetMode="External"/><Relationship Id="rId2" Type="http://schemas.openxmlformats.org/officeDocument/2006/relationships/hyperlink" Target="https://www.biblegateway.com/passage/?search=James+3%3A1-2&amp;version=NASB#fen-NASB-30321a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“So Goes The Church (Part 2).” </a:t>
            </a:r>
          </a:p>
          <a:p>
            <a:pPr marL="0" indent="0">
              <a:buNone/>
            </a:pPr>
            <a:r>
              <a:rPr lang="en-US" sz="800" dirty="0"/>
              <a:t>	</a:t>
            </a:r>
          </a:p>
          <a:p>
            <a:r>
              <a:rPr lang="en-NZ" sz="4800" dirty="0"/>
              <a:t>John Staiger</a:t>
            </a:r>
          </a:p>
          <a:p>
            <a:endParaRPr lang="en-NZ" sz="800" dirty="0"/>
          </a:p>
          <a:p>
            <a:r>
              <a:rPr lang="en-NZ" sz="4800" dirty="0"/>
              <a:t>For Morningside Church of Christ </a:t>
            </a:r>
          </a:p>
          <a:p>
            <a:endParaRPr lang="en-NZ" sz="800" dirty="0"/>
          </a:p>
          <a:p>
            <a:r>
              <a:rPr lang="en-NZ" sz="4800" dirty="0"/>
              <a:t>Sunday 30 August 2020</a:t>
            </a:r>
          </a:p>
          <a:p>
            <a:endParaRPr lang="en-NZ" sz="800" dirty="0"/>
          </a:p>
          <a:p>
            <a:r>
              <a:rPr lang="en-NZ" sz="4800" dirty="0"/>
              <a:t>PM Sermon</a:t>
            </a:r>
          </a:p>
          <a:p>
            <a:endParaRPr lang="en-NZ" sz="800" dirty="0"/>
          </a:p>
          <a:p>
            <a:r>
              <a:rPr lang="en-NZ" sz="4800" dirty="0"/>
              <a:t>Broadcast on Facebook Live from Massey, NZ.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400" dirty="0">
                <a:solidFill>
                  <a:schemeClr val="bg1"/>
                </a:solidFill>
              </a:rPr>
              <a:t>Ephesians 4:11-12—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Apostles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B9DCE59E-CEEA-45BB-AC54-CEFB585DF208}"/>
              </a:ext>
            </a:extLst>
          </p:cNvPr>
          <p:cNvSpPr/>
          <p:nvPr/>
        </p:nvSpPr>
        <p:spPr>
          <a:xfrm flipH="1">
            <a:off x="5261114" y="1768501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1662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400" dirty="0">
                <a:solidFill>
                  <a:schemeClr val="bg1"/>
                </a:solidFill>
              </a:rPr>
              <a:t>Ephesians 4:11-12—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Apostles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		   Prophets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               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B9DCE59E-CEEA-45BB-AC54-CEFB585DF208}"/>
              </a:ext>
            </a:extLst>
          </p:cNvPr>
          <p:cNvSpPr/>
          <p:nvPr/>
        </p:nvSpPr>
        <p:spPr>
          <a:xfrm flipH="1">
            <a:off x="5261114" y="1768501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6301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400" dirty="0">
                <a:solidFill>
                  <a:schemeClr val="bg1"/>
                </a:solidFill>
              </a:rPr>
              <a:t>Ephesians 4:11-12—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Apostles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		   Prophets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                Evangelists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B9DCE59E-CEEA-45BB-AC54-CEFB585DF208}"/>
              </a:ext>
            </a:extLst>
          </p:cNvPr>
          <p:cNvSpPr/>
          <p:nvPr/>
        </p:nvSpPr>
        <p:spPr>
          <a:xfrm flipH="1">
            <a:off x="5261114" y="1768501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A9943908-1C95-4843-A9C5-0E2201B87906}"/>
              </a:ext>
            </a:extLst>
          </p:cNvPr>
          <p:cNvSpPr/>
          <p:nvPr/>
        </p:nvSpPr>
        <p:spPr>
          <a:xfrm flipH="1">
            <a:off x="5287620" y="2649771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6F0C2E3-FAE1-48C0-88D0-DEAF2FFB510E}"/>
              </a:ext>
            </a:extLst>
          </p:cNvPr>
          <p:cNvSpPr/>
          <p:nvPr/>
        </p:nvSpPr>
        <p:spPr>
          <a:xfrm flipH="1">
            <a:off x="5287620" y="3429000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1651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400" dirty="0">
                <a:solidFill>
                  <a:schemeClr val="bg1"/>
                </a:solidFill>
              </a:rPr>
              <a:t>Ephesians 4:11-12—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Apostles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		   Prophets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                Evangelists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dirty="0">
                <a:solidFill>
                  <a:schemeClr val="bg1"/>
                </a:solidFill>
                <a:latin typeface="system-ui"/>
              </a:rPr>
              <a:t>                 P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astors [shepherds]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B9DCE59E-CEEA-45BB-AC54-CEFB585DF208}"/>
              </a:ext>
            </a:extLst>
          </p:cNvPr>
          <p:cNvSpPr/>
          <p:nvPr/>
        </p:nvSpPr>
        <p:spPr>
          <a:xfrm flipH="1">
            <a:off x="5261114" y="1768501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A9943908-1C95-4843-A9C5-0E2201B87906}"/>
              </a:ext>
            </a:extLst>
          </p:cNvPr>
          <p:cNvSpPr/>
          <p:nvPr/>
        </p:nvSpPr>
        <p:spPr>
          <a:xfrm flipH="1">
            <a:off x="5287620" y="2649771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6F0C2E3-FAE1-48C0-88D0-DEAF2FFB510E}"/>
              </a:ext>
            </a:extLst>
          </p:cNvPr>
          <p:cNvSpPr/>
          <p:nvPr/>
        </p:nvSpPr>
        <p:spPr>
          <a:xfrm flipH="1">
            <a:off x="5287620" y="3429000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844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400" dirty="0">
                <a:solidFill>
                  <a:schemeClr val="bg1"/>
                </a:solidFill>
              </a:rPr>
              <a:t>Ephesians 4:11-12—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Apostles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		   Prophets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                Evangelists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dirty="0">
                <a:solidFill>
                  <a:schemeClr val="bg1"/>
                </a:solidFill>
                <a:latin typeface="system-ui"/>
              </a:rPr>
              <a:t>                 P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astors [shepherds]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                 Teachers</a:t>
            </a:r>
          </a:p>
          <a:p>
            <a:pPr marL="457200" lvl="1" indent="0" algn="ctr">
              <a:buNone/>
            </a:pPr>
            <a:endParaRPr lang="en-NZ" sz="1000" b="0" i="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dirty="0">
                <a:solidFill>
                  <a:schemeClr val="bg1"/>
                </a:solidFill>
                <a:latin typeface="system-ui"/>
              </a:rPr>
              <a:t>                F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or…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B9DCE59E-CEEA-45BB-AC54-CEFB585DF208}"/>
              </a:ext>
            </a:extLst>
          </p:cNvPr>
          <p:cNvSpPr/>
          <p:nvPr/>
        </p:nvSpPr>
        <p:spPr>
          <a:xfrm flipH="1">
            <a:off x="5261114" y="1768501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A9943908-1C95-4843-A9C5-0E2201B87906}"/>
              </a:ext>
            </a:extLst>
          </p:cNvPr>
          <p:cNvSpPr/>
          <p:nvPr/>
        </p:nvSpPr>
        <p:spPr>
          <a:xfrm flipH="1">
            <a:off x="5287620" y="2649771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4F3405C3-D22D-4BE4-8733-61337E67BBF9}"/>
              </a:ext>
            </a:extLst>
          </p:cNvPr>
          <p:cNvSpPr/>
          <p:nvPr/>
        </p:nvSpPr>
        <p:spPr>
          <a:xfrm flipH="1">
            <a:off x="5287620" y="5029856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6F0C2E3-FAE1-48C0-88D0-DEAF2FFB510E}"/>
              </a:ext>
            </a:extLst>
          </p:cNvPr>
          <p:cNvSpPr/>
          <p:nvPr/>
        </p:nvSpPr>
        <p:spPr>
          <a:xfrm flipH="1">
            <a:off x="5287620" y="3429000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D403F076-427F-4875-AD36-685E4CE74946}"/>
              </a:ext>
            </a:extLst>
          </p:cNvPr>
          <p:cNvSpPr/>
          <p:nvPr/>
        </p:nvSpPr>
        <p:spPr>
          <a:xfrm flipH="1">
            <a:off x="5261114" y="4315235"/>
            <a:ext cx="569844" cy="444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1969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Ephesians 4:11-12—</a:t>
            </a:r>
          </a:p>
          <a:p>
            <a:pPr marL="457200" lvl="1" indent="0" algn="ctr">
              <a:buNone/>
            </a:pPr>
            <a:endParaRPr lang="en-NZ" sz="4000" b="1" i="0" baseline="3000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12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for the </a:t>
            </a:r>
          </a:p>
          <a:p>
            <a:pPr lvl="1" algn="ctr">
              <a:buFont typeface="Wingdings" panose="05000000000000000000" pitchFamily="2" charset="2"/>
              <a:buChar char="v"/>
            </a:pPr>
            <a:r>
              <a:rPr lang="en-NZ" sz="4000" dirty="0">
                <a:solidFill>
                  <a:schemeClr val="bg1"/>
                </a:solidFill>
                <a:latin typeface="system-ui"/>
              </a:rPr>
              <a:t>E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quipping of the saints </a:t>
            </a:r>
          </a:p>
          <a:p>
            <a:pPr lvl="1" algn="ctr">
              <a:buFont typeface="Wingdings" panose="05000000000000000000" pitchFamily="2" charset="2"/>
              <a:buChar char="ü"/>
            </a:pPr>
            <a:r>
              <a:rPr lang="en-NZ" sz="4000" b="0" i="0" spc="-100" dirty="0">
                <a:solidFill>
                  <a:schemeClr val="bg1"/>
                </a:solidFill>
                <a:effectLst/>
              </a:rPr>
              <a:t>Acts 20:27—"For I did not shrink from declaring to you the whole purpose of God.”</a:t>
            </a:r>
            <a:r>
              <a:rPr lang="en-NZ" sz="1400" b="0" i="0" spc="-100" dirty="0">
                <a:solidFill>
                  <a:schemeClr val="bg1"/>
                </a:solidFill>
                <a:effectLst/>
              </a:rPr>
              <a:t> (NASB95)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236752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Ephesians 4:11-12—</a:t>
            </a:r>
          </a:p>
          <a:p>
            <a:pPr marL="457200" lvl="1" indent="0" algn="ctr">
              <a:buNone/>
            </a:pPr>
            <a:endParaRPr lang="en-NZ" sz="4000" b="1" i="0" baseline="3000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12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for the </a:t>
            </a:r>
          </a:p>
          <a:p>
            <a:pPr lvl="1" algn="ctr">
              <a:buFont typeface="Wingdings" panose="05000000000000000000" pitchFamily="2" charset="2"/>
              <a:buChar char="v"/>
            </a:pPr>
            <a:r>
              <a:rPr lang="en-NZ" sz="4000" dirty="0">
                <a:solidFill>
                  <a:schemeClr val="bg1"/>
                </a:solidFill>
                <a:latin typeface="system-ui"/>
              </a:rPr>
              <a:t>E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quipping of the saints </a:t>
            </a:r>
          </a:p>
          <a:p>
            <a:pPr lvl="1" algn="ctr">
              <a:buFont typeface="Wingdings" panose="05000000000000000000" pitchFamily="2" charset="2"/>
              <a:buChar char="ü"/>
            </a:pPr>
            <a:r>
              <a:rPr lang="en-NZ" sz="4000" b="0" i="0" spc="-100" dirty="0">
                <a:solidFill>
                  <a:schemeClr val="bg1"/>
                </a:solidFill>
                <a:effectLst/>
              </a:rPr>
              <a:t>Making Complete in: </a:t>
            </a:r>
          </a:p>
          <a:p>
            <a:pPr marL="457200" lvl="1" indent="0" algn="ctr">
              <a:buNone/>
            </a:pPr>
            <a:r>
              <a:rPr lang="en-NZ" sz="4000" b="0" i="0" spc="-100" dirty="0">
                <a:solidFill>
                  <a:schemeClr val="bg1"/>
                </a:solidFill>
                <a:effectLst/>
              </a:rPr>
              <a:t>Knowledge, </a:t>
            </a:r>
            <a:r>
              <a:rPr lang="en-NZ" sz="4000" spc="-100" dirty="0">
                <a:solidFill>
                  <a:schemeClr val="bg1"/>
                </a:solidFill>
              </a:rPr>
              <a:t>Love &amp; </a:t>
            </a:r>
            <a:r>
              <a:rPr lang="en-NZ" sz="4000" b="0" i="0" spc="-100" dirty="0">
                <a:solidFill>
                  <a:schemeClr val="bg1"/>
                </a:solidFill>
                <a:effectLst/>
              </a:rPr>
              <a:t>Unity</a:t>
            </a:r>
          </a:p>
          <a:p>
            <a:pPr marL="457200" lvl="1" indent="0" algn="ctr">
              <a:buNone/>
            </a:pPr>
            <a:r>
              <a:rPr lang="en-NZ" sz="4000" b="0" i="0" spc="-100" dirty="0">
                <a:solidFill>
                  <a:schemeClr val="bg1"/>
                </a:solidFill>
                <a:effectLst/>
              </a:rPr>
              <a:t>Developing Talents and Virtues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3453543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Ephesians 4:11-12—</a:t>
            </a:r>
          </a:p>
          <a:p>
            <a:pPr marL="457200" lvl="1" indent="0" algn="ctr">
              <a:buNone/>
            </a:pPr>
            <a:endParaRPr lang="en-NZ" sz="4000" b="1" i="0" baseline="3000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12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for the </a:t>
            </a:r>
          </a:p>
          <a:p>
            <a:pPr lvl="1" algn="ctr">
              <a:buFont typeface="Wingdings" panose="05000000000000000000" pitchFamily="2" charset="2"/>
              <a:buChar char="v"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equipping of the saints </a:t>
            </a: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for the </a:t>
            </a:r>
          </a:p>
          <a:p>
            <a:pPr lvl="1" algn="ctr">
              <a:buFont typeface="Wingdings" panose="05000000000000000000" pitchFamily="2" charset="2"/>
              <a:buChar char="v"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work of service, </a:t>
            </a:r>
          </a:p>
          <a:p>
            <a:pPr lvl="1" algn="ctr">
              <a:buFont typeface="Wingdings" panose="05000000000000000000" pitchFamily="2" charset="2"/>
              <a:buChar char="ü"/>
            </a:pPr>
            <a:r>
              <a:rPr lang="en-NZ" sz="4000" dirty="0">
                <a:solidFill>
                  <a:schemeClr val="bg1"/>
                </a:solidFill>
                <a:latin typeface="system-ui"/>
              </a:rPr>
              <a:t>The entire church is to be engaged</a:t>
            </a: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Use of Talents to serve</a:t>
            </a:r>
          </a:p>
          <a:p>
            <a:pPr marL="457200" lvl="1" indent="0" algn="ctr">
              <a:buNone/>
            </a:pPr>
            <a:r>
              <a:rPr lang="en-NZ" sz="4000" dirty="0">
                <a:solidFill>
                  <a:schemeClr val="bg1"/>
                </a:solidFill>
                <a:latin typeface="system-ui"/>
              </a:rPr>
              <a:t>T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each, Encourage, Meet needs… 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2278921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Ephesians 4:11-12—</a:t>
            </a:r>
          </a:p>
          <a:p>
            <a:pPr marL="457200" lvl="1" indent="0" algn="ctr">
              <a:buNone/>
            </a:pPr>
            <a:endParaRPr lang="en-NZ" sz="4000" b="1" i="0" baseline="30000" dirty="0">
              <a:solidFill>
                <a:schemeClr val="bg1"/>
              </a:solidFill>
              <a:effectLst/>
              <a:latin typeface="system-ui"/>
            </a:endParaRPr>
          </a:p>
          <a:p>
            <a:pPr marL="457200" lvl="1" indent="0" algn="ctr">
              <a:buNone/>
            </a:pP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12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for the </a:t>
            </a:r>
          </a:p>
          <a:p>
            <a:pPr lvl="1" algn="ctr">
              <a:buFont typeface="Wingdings" panose="05000000000000000000" pitchFamily="2" charset="2"/>
              <a:buChar char="v"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equipping of the saints </a:t>
            </a: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for the </a:t>
            </a:r>
          </a:p>
          <a:p>
            <a:pPr lvl="1" algn="ctr">
              <a:buFont typeface="Wingdings" panose="05000000000000000000" pitchFamily="2" charset="2"/>
              <a:buChar char="v"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work of service, </a:t>
            </a:r>
          </a:p>
          <a:p>
            <a:pPr marL="457200" lvl="1" indent="0" algn="ctr">
              <a:buNone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to the </a:t>
            </a:r>
          </a:p>
          <a:p>
            <a:pPr lvl="1" algn="ctr">
              <a:buFont typeface="Wingdings" panose="05000000000000000000" pitchFamily="2" charset="2"/>
              <a:buChar char="v"/>
            </a:pP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building up of the body of Christ;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</a:p>
          <a:p>
            <a:pPr lvl="1" algn="ctr">
              <a:buFont typeface="Wingdings" panose="05000000000000000000" pitchFamily="2" charset="2"/>
              <a:buChar char="ü"/>
            </a:pPr>
            <a:r>
              <a:rPr lang="en-NZ" sz="4000" dirty="0">
                <a:solidFill>
                  <a:schemeClr val="bg1"/>
                </a:solidFill>
                <a:latin typeface="system-ui"/>
              </a:rPr>
              <a:t>Spiritually strong and growing</a:t>
            </a:r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2481614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James 3:1—</a:t>
            </a:r>
            <a:r>
              <a:rPr lang="en-NZ" sz="4000" b="0" i="0" dirty="0">
                <a:solidFill>
                  <a:schemeClr val="bg1"/>
                </a:solidFill>
                <a:effectLst/>
              </a:rPr>
              <a:t>Let not many </a:t>
            </a:r>
            <a:r>
              <a:rPr lang="en-NZ" sz="4000" b="0" i="1" dirty="0">
                <a:solidFill>
                  <a:schemeClr val="bg1"/>
                </a:solidFill>
                <a:effectLst/>
              </a:rPr>
              <a:t>of you</a:t>
            </a:r>
            <a:r>
              <a:rPr lang="en-NZ" sz="4000" b="0" i="0" dirty="0">
                <a:solidFill>
                  <a:schemeClr val="bg1"/>
                </a:solidFill>
                <a:effectLst/>
              </a:rPr>
              <a:t> become teachers, my brethren, knowing that as such we will incur a </a:t>
            </a:r>
            <a:r>
              <a:rPr lang="en-NZ" sz="4000" b="0" i="0" baseline="30000" dirty="0">
                <a:solidFill>
                  <a:schemeClr val="bg1"/>
                </a:solidFill>
                <a:effectLst/>
              </a:rPr>
              <a:t>[</a:t>
            </a:r>
            <a:r>
              <a:rPr lang="en-NZ" sz="4000" b="0" i="0" baseline="30000" dirty="0">
                <a:solidFill>
                  <a:schemeClr val="bg1"/>
                </a:solidFill>
                <a:effectLst/>
                <a:hlinkClick r:id="rId2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NZ" sz="4000" b="0" i="0" baseline="30000" dirty="0">
                <a:solidFill>
                  <a:schemeClr val="bg1"/>
                </a:solidFill>
                <a:effectLst/>
              </a:rPr>
              <a:t>]</a:t>
            </a:r>
            <a:r>
              <a:rPr lang="en-NZ" sz="4000" b="0" i="0" dirty="0">
                <a:solidFill>
                  <a:schemeClr val="bg1"/>
                </a:solidFill>
                <a:effectLst/>
              </a:rPr>
              <a:t>stricter judgment. </a:t>
            </a:r>
            <a:r>
              <a:rPr lang="en-NZ" sz="4000" b="1" i="0" baseline="30000" dirty="0">
                <a:solidFill>
                  <a:schemeClr val="bg1"/>
                </a:solidFill>
                <a:effectLst/>
              </a:rPr>
              <a:t>2</a:t>
            </a:r>
            <a:r>
              <a:rPr lang="en-NZ" sz="4000" b="0" i="0" dirty="0">
                <a:solidFill>
                  <a:schemeClr val="bg1"/>
                </a:solidFill>
                <a:effectLst/>
              </a:rPr>
              <a:t>For we all stumble in many </a:t>
            </a:r>
            <a:r>
              <a:rPr lang="en-NZ" sz="4000" b="0" i="1" dirty="0">
                <a:solidFill>
                  <a:schemeClr val="bg1"/>
                </a:solidFill>
                <a:effectLst/>
              </a:rPr>
              <a:t>ways</a:t>
            </a:r>
            <a:r>
              <a:rPr lang="en-NZ" sz="4000" b="0" i="0" dirty="0">
                <a:solidFill>
                  <a:schemeClr val="bg1"/>
                </a:solidFill>
                <a:effectLst/>
              </a:rPr>
              <a:t>. If anyone does not stumble in </a:t>
            </a:r>
            <a:r>
              <a:rPr lang="en-NZ" sz="4000" b="0" i="0" baseline="30000" dirty="0">
                <a:solidFill>
                  <a:schemeClr val="bg1"/>
                </a:solidFill>
                <a:effectLst/>
              </a:rPr>
              <a:t>[</a:t>
            </a:r>
            <a:r>
              <a:rPr lang="en-NZ" sz="4000" b="0" i="0" baseline="30000" dirty="0">
                <a:solidFill>
                  <a:schemeClr val="bg1"/>
                </a:solidFill>
                <a:effectLst/>
                <a:hlinkClick r:id="rId3" tooltip="See footnote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NZ" sz="4000" b="0" i="0" baseline="30000" dirty="0">
                <a:solidFill>
                  <a:schemeClr val="bg1"/>
                </a:solidFill>
                <a:effectLst/>
              </a:rPr>
              <a:t>]</a:t>
            </a:r>
            <a:r>
              <a:rPr lang="en-NZ" sz="4000" b="0" i="0" dirty="0">
                <a:solidFill>
                  <a:schemeClr val="bg1"/>
                </a:solidFill>
                <a:effectLst/>
              </a:rPr>
              <a:t>what he says, he is a perfect man, able to bridle the whole body as well. </a:t>
            </a:r>
            <a:r>
              <a:rPr lang="en-NZ" sz="1400" b="0" i="0" dirty="0">
                <a:solidFill>
                  <a:schemeClr val="bg1"/>
                </a:solidFill>
                <a:effectLst/>
              </a:rPr>
              <a:t>(NASB95) [a]Or </a:t>
            </a:r>
            <a:r>
              <a:rPr lang="en-NZ" sz="1400" b="0" i="1" dirty="0">
                <a:solidFill>
                  <a:schemeClr val="bg1"/>
                </a:solidFill>
                <a:effectLst/>
              </a:rPr>
              <a:t>greater condemnation</a:t>
            </a:r>
            <a:r>
              <a:rPr lang="en-NZ" sz="1400" b="0" dirty="0">
                <a:solidFill>
                  <a:schemeClr val="bg1"/>
                </a:solidFill>
                <a:effectLst/>
              </a:rPr>
              <a:t> [b]</a:t>
            </a:r>
            <a:r>
              <a:rPr lang="en-NZ" sz="1400" b="0" i="0" dirty="0">
                <a:solidFill>
                  <a:schemeClr val="bg1"/>
                </a:solidFill>
                <a:effectLst/>
              </a:rPr>
              <a:t>Lit </a:t>
            </a:r>
            <a:r>
              <a:rPr lang="en-NZ" sz="1400" b="0" i="1" dirty="0">
                <a:solidFill>
                  <a:schemeClr val="bg1"/>
                </a:solidFill>
                <a:effectLst/>
              </a:rPr>
              <a:t>word</a:t>
            </a:r>
            <a:endParaRPr lang="en-NZ" sz="1400" b="0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385594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AF65-6D8F-445A-8CAF-FFB7E775D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dirty="0"/>
              <a:t>“</a:t>
            </a:r>
            <a:r>
              <a:rPr lang="en-NZ" sz="7200" b="1" dirty="0">
                <a:solidFill>
                  <a:schemeClr val="bg1"/>
                </a:solidFill>
              </a:rPr>
              <a:t>So goes the church</a:t>
            </a:r>
            <a:r>
              <a:rPr lang="en-US" sz="7200" dirty="0"/>
              <a:t>”</a:t>
            </a:r>
            <a:endParaRPr lang="en-NZ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57E3-9702-4530-98D1-413CE41C9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6600" dirty="0"/>
              <a:t>Part 2.</a:t>
            </a:r>
          </a:p>
        </p:txBody>
      </p:sp>
    </p:spTree>
    <p:extLst>
      <p:ext uri="{BB962C8B-B14F-4D97-AF65-F5344CB8AC3E}">
        <p14:creationId xmlns:p14="http://schemas.microsoft.com/office/powerpoint/2010/main" val="2315280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91983" y="1225136"/>
            <a:ext cx="5052018" cy="5632864"/>
          </a:xfrm>
        </p:spPr>
        <p:txBody>
          <a:bodyPr>
            <a:noAutofit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en-NZ" sz="4000" dirty="0">
                <a:solidFill>
                  <a:schemeClr val="bg1"/>
                </a:solidFill>
              </a:rPr>
              <a:t>Never: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Hypocrisy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Unrepentant 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Integrity issues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Not your talent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Pridefulness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False teaching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Divisiveness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Destructive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Judgemental spirit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Heartless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When life is a mess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pic>
        <p:nvPicPr>
          <p:cNvPr id="5" name="Picture 2" descr="Image may contain: 1 person, text that says &quot;&quot;I NEVER PREACH FOR COMPLIMENTS. ALWAYS PREACH FOR SALVATION.&quot; MARSHALL KEEBLE CHURCH OF CHRIST MINISTER&quot;">
            <a:extLst>
              <a:ext uri="{FF2B5EF4-FFF2-40B4-BE49-F238E27FC236}">
                <a16:creationId xmlns:a16="http://schemas.microsoft.com/office/drawing/2014/main" id="{95AFC714-9E39-4277-BCB1-5ABFD954103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9" y="1225135"/>
            <a:ext cx="3804125" cy="508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538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91983" y="1225136"/>
            <a:ext cx="5052018" cy="5632864"/>
          </a:xfrm>
        </p:spPr>
        <p:txBody>
          <a:bodyPr>
            <a:noAutofit/>
          </a:bodyPr>
          <a:lstStyle/>
          <a:p>
            <a:pPr marL="742950" indent="-742950" algn="l">
              <a:buFont typeface="+mj-lt"/>
              <a:buAutoNum type="arabicPeriod" startAt="2"/>
            </a:pPr>
            <a:r>
              <a:rPr lang="en-NZ" sz="4000" dirty="0">
                <a:solidFill>
                  <a:schemeClr val="bg1"/>
                </a:solidFill>
              </a:rPr>
              <a:t>Not now: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Not ready, yet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New convert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Lack of Maturity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Want of knowledge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Spiritual struggles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Temptations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Grief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Sickness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Discouragement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Waiting is wisdom, not shame</a:t>
            </a:r>
          </a:p>
          <a:p>
            <a:pPr>
              <a:lnSpc>
                <a:spcPct val="50000"/>
              </a:lnSpc>
            </a:pPr>
            <a:r>
              <a:rPr lang="en-NZ" sz="4000" dirty="0">
                <a:solidFill>
                  <a:schemeClr val="bg1"/>
                </a:solidFill>
              </a:rPr>
              <a:t>Step back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pic>
        <p:nvPicPr>
          <p:cNvPr id="5" name="Picture 2" descr="Image may contain: 1 person, text that says &quot;&quot;I NEVER PREACH FOR COMPLIMENTS. ALWAYS PREACH FOR SALVATION.&quot; MARSHALL KEEBLE CHURCH OF CHRIST MINISTER&quot;">
            <a:extLst>
              <a:ext uri="{FF2B5EF4-FFF2-40B4-BE49-F238E27FC236}">
                <a16:creationId xmlns:a16="http://schemas.microsoft.com/office/drawing/2014/main" id="{95AFC714-9E39-4277-BCB1-5ABFD954103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9" y="1225135"/>
            <a:ext cx="3804125" cy="508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623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91983" y="1225136"/>
            <a:ext cx="5052018" cy="5632864"/>
          </a:xfrm>
        </p:spPr>
        <p:txBody>
          <a:bodyPr>
            <a:noAutofit/>
          </a:bodyPr>
          <a:lstStyle/>
          <a:p>
            <a:r>
              <a:rPr lang="en-NZ" sz="4000" dirty="0">
                <a:solidFill>
                  <a:schemeClr val="bg1"/>
                </a:solidFill>
              </a:rPr>
              <a:t>YES…!</a:t>
            </a:r>
          </a:p>
          <a:p>
            <a:r>
              <a:rPr lang="en-NZ" sz="4000" dirty="0">
                <a:solidFill>
                  <a:schemeClr val="bg1"/>
                </a:solidFill>
              </a:rPr>
              <a:t>Growing in maturity</a:t>
            </a:r>
          </a:p>
          <a:p>
            <a:r>
              <a:rPr lang="en-NZ" sz="4000" dirty="0">
                <a:solidFill>
                  <a:schemeClr val="bg1"/>
                </a:solidFill>
              </a:rPr>
              <a:t>You know the Lord.</a:t>
            </a:r>
          </a:p>
          <a:p>
            <a:r>
              <a:rPr lang="en-NZ" sz="4000" dirty="0">
                <a:solidFill>
                  <a:schemeClr val="bg1"/>
                </a:solidFill>
              </a:rPr>
              <a:t>You know the Bible.</a:t>
            </a:r>
          </a:p>
          <a:p>
            <a:r>
              <a:rPr lang="en-NZ" sz="4000" dirty="0">
                <a:solidFill>
                  <a:schemeClr val="bg1"/>
                </a:solidFill>
              </a:rPr>
              <a:t>You know the subject.</a:t>
            </a:r>
          </a:p>
          <a:p>
            <a:r>
              <a:rPr lang="en-NZ" sz="4000" dirty="0">
                <a:solidFill>
                  <a:schemeClr val="bg1"/>
                </a:solidFill>
              </a:rPr>
              <a:t>It is your talent</a:t>
            </a:r>
          </a:p>
          <a:p>
            <a:r>
              <a:rPr lang="en-NZ" sz="4000" dirty="0">
                <a:solidFill>
                  <a:schemeClr val="bg1"/>
                </a:solidFill>
              </a:rPr>
              <a:t>But—It is God’s, used for his purposes.</a:t>
            </a:r>
          </a:p>
          <a:p>
            <a:endParaRPr lang="en-NZ" sz="4000" dirty="0">
              <a:solidFill>
                <a:schemeClr val="bg1"/>
              </a:solidFill>
            </a:endParaRPr>
          </a:p>
          <a:p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pic>
        <p:nvPicPr>
          <p:cNvPr id="5" name="Picture 2" descr="Image may contain: 1 person, text that says &quot;&quot;I NEVER PREACH FOR COMPLIMENTS. ALWAYS PREACH FOR SALVATION.&quot; MARSHALL KEEBLE CHURCH OF CHRIST MINISTER&quot;">
            <a:extLst>
              <a:ext uri="{FF2B5EF4-FFF2-40B4-BE49-F238E27FC236}">
                <a16:creationId xmlns:a16="http://schemas.microsoft.com/office/drawing/2014/main" id="{95AFC714-9E39-4277-BCB1-5ABFD954103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9" y="1225135"/>
            <a:ext cx="3804125" cy="508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208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91983" y="1225136"/>
            <a:ext cx="5052018" cy="5632864"/>
          </a:xfrm>
        </p:spPr>
        <p:txBody>
          <a:bodyPr>
            <a:noAutofit/>
          </a:bodyPr>
          <a:lstStyle/>
          <a:p>
            <a:r>
              <a:rPr lang="en-NZ" sz="4000" dirty="0">
                <a:solidFill>
                  <a:schemeClr val="bg1"/>
                </a:solidFill>
              </a:rPr>
              <a:t>YES…!</a:t>
            </a:r>
          </a:p>
          <a:p>
            <a:r>
              <a:rPr lang="en-NZ" sz="4000" dirty="0">
                <a:solidFill>
                  <a:schemeClr val="bg1"/>
                </a:solidFill>
              </a:rPr>
              <a:t>The Need is ever before you:</a:t>
            </a:r>
          </a:p>
          <a:p>
            <a:r>
              <a:rPr lang="en-NZ" sz="4000" dirty="0">
                <a:solidFill>
                  <a:schemeClr val="bg1"/>
                </a:solidFill>
              </a:rPr>
              <a:t>The lost</a:t>
            </a:r>
          </a:p>
          <a:p>
            <a:r>
              <a:rPr lang="en-NZ" sz="4000" dirty="0">
                <a:solidFill>
                  <a:schemeClr val="bg1"/>
                </a:solidFill>
              </a:rPr>
              <a:t>The growing</a:t>
            </a:r>
          </a:p>
          <a:p>
            <a:r>
              <a:rPr lang="en-NZ" sz="4000" dirty="0">
                <a:solidFill>
                  <a:schemeClr val="bg1"/>
                </a:solidFill>
              </a:rPr>
              <a:t>The tired</a:t>
            </a:r>
          </a:p>
          <a:p>
            <a:r>
              <a:rPr lang="en-NZ" sz="4000" dirty="0">
                <a:solidFill>
                  <a:schemeClr val="bg1"/>
                </a:solidFill>
              </a:rPr>
              <a:t>The wayward</a:t>
            </a:r>
          </a:p>
          <a:p>
            <a:r>
              <a:rPr lang="en-NZ" sz="4000" dirty="0">
                <a:solidFill>
                  <a:schemeClr val="bg1"/>
                </a:solidFill>
              </a:rPr>
              <a:t>The ignorant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  <p:pic>
        <p:nvPicPr>
          <p:cNvPr id="5" name="Picture 2" descr="Image may contain: 1 person, text that says &quot;&quot;I NEVER PREACH FOR COMPLIMENTS. ALWAYS PREACH FOR SALVATION.&quot; MARSHALL KEEBLE CHURCH OF CHRIST MINISTER&quot;">
            <a:extLst>
              <a:ext uri="{FF2B5EF4-FFF2-40B4-BE49-F238E27FC236}">
                <a16:creationId xmlns:a16="http://schemas.microsoft.com/office/drawing/2014/main" id="{95AFC714-9E39-4277-BCB1-5ABFD954103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9" y="1225135"/>
            <a:ext cx="3804125" cy="508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71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I believe with all my heart, that :</a:t>
            </a: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269232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I believe with all my heart, that :</a:t>
            </a: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7200" dirty="0">
                <a:solidFill>
                  <a:schemeClr val="bg1"/>
                </a:solidFill>
              </a:rPr>
              <a:t>As goes the Preaching…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412184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802296"/>
            <a:ext cx="9143999" cy="5055703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I believe with all my heart, that :</a:t>
            </a: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7200" dirty="0">
                <a:solidFill>
                  <a:schemeClr val="bg1"/>
                </a:solidFill>
              </a:rPr>
              <a:t>As goes the Preaching,</a:t>
            </a:r>
            <a:r>
              <a:rPr lang="en-NZ" sz="7200" dirty="0"/>
              <a:t>..</a:t>
            </a:r>
            <a:r>
              <a:rPr lang="en-NZ" sz="7200" dirty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NZ" sz="7200" dirty="0">
                <a:solidFill>
                  <a:schemeClr val="bg1"/>
                </a:solidFill>
              </a:rPr>
              <a:t>So Goes the Church.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245139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6000" dirty="0">
                <a:solidFill>
                  <a:schemeClr val="bg1"/>
                </a:solidFill>
              </a:rPr>
              <a:t>If you want to know the </a:t>
            </a:r>
          </a:p>
          <a:p>
            <a:pPr marL="0" indent="0" algn="ctr">
              <a:buNone/>
            </a:pPr>
            <a:r>
              <a:rPr lang="en-NZ" sz="6000" dirty="0">
                <a:solidFill>
                  <a:schemeClr val="bg1"/>
                </a:solidFill>
              </a:rPr>
              <a:t>future of the Lord’s church,… </a:t>
            </a:r>
          </a:p>
          <a:p>
            <a:pPr marL="0" indent="0" algn="ctr">
              <a:buNone/>
            </a:pPr>
            <a:r>
              <a:rPr lang="en-NZ" sz="6000" dirty="0"/>
              <a:t>look at the preaching.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85395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6000" dirty="0">
                <a:solidFill>
                  <a:schemeClr val="bg1"/>
                </a:solidFill>
              </a:rPr>
              <a:t>If you want to know the </a:t>
            </a:r>
          </a:p>
          <a:p>
            <a:pPr marL="0" indent="0" algn="ctr">
              <a:buNone/>
            </a:pPr>
            <a:r>
              <a:rPr lang="en-NZ" sz="6000" dirty="0">
                <a:solidFill>
                  <a:schemeClr val="bg1"/>
                </a:solidFill>
              </a:rPr>
              <a:t>future of the Lord’s church,</a:t>
            </a:r>
            <a:r>
              <a:rPr lang="en-NZ" sz="6000" dirty="0"/>
              <a:t>…</a:t>
            </a:r>
            <a:r>
              <a:rPr lang="en-NZ" sz="6000" dirty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NZ" sz="6000" dirty="0">
                <a:solidFill>
                  <a:schemeClr val="bg1"/>
                </a:solidFill>
              </a:rPr>
              <a:t>look at the preaching.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359884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590262"/>
            <a:ext cx="9143999" cy="52677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NZ" sz="4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NZ" sz="5400" dirty="0">
                <a:solidFill>
                  <a:schemeClr val="bg1"/>
                </a:solidFill>
              </a:rPr>
              <a:t>Because ultimately,</a:t>
            </a:r>
          </a:p>
          <a:p>
            <a:pPr marL="0" indent="0" algn="ctr">
              <a:buNone/>
            </a:pPr>
            <a:r>
              <a:rPr lang="en-NZ" sz="5400" dirty="0">
                <a:solidFill>
                  <a:schemeClr val="bg1"/>
                </a:solidFill>
              </a:rPr>
              <a:t>What is preached from our pulpits </a:t>
            </a:r>
          </a:p>
          <a:p>
            <a:pPr marL="0" indent="0" algn="ctr">
              <a:buNone/>
            </a:pPr>
            <a:r>
              <a:rPr lang="en-NZ" sz="5400" dirty="0">
                <a:solidFill>
                  <a:schemeClr val="bg1"/>
                </a:solidFill>
              </a:rPr>
              <a:t>Determines the direction </a:t>
            </a:r>
          </a:p>
          <a:p>
            <a:pPr marL="0" indent="0" algn="ctr">
              <a:buNone/>
            </a:pPr>
            <a:r>
              <a:rPr lang="en-NZ" sz="5400" dirty="0">
                <a:solidFill>
                  <a:schemeClr val="bg1"/>
                </a:solidFill>
              </a:rPr>
              <a:t>of the Lord’s church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A49FE22-A94A-453E-BFCB-692719B6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266870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25136"/>
            <a:ext cx="9143999" cy="5632864"/>
          </a:xfrm>
        </p:spPr>
        <p:txBody>
          <a:bodyPr>
            <a:noAutofit/>
          </a:bodyPr>
          <a:lstStyle/>
          <a:p>
            <a:pPr algn="l"/>
            <a:r>
              <a:rPr lang="en-NZ" sz="4000" dirty="0">
                <a:solidFill>
                  <a:schemeClr val="bg1"/>
                </a:solidFill>
              </a:rPr>
              <a:t>We, ‘The Churches,’ are in the business of Equipping saints for service:</a:t>
            </a:r>
          </a:p>
          <a:p>
            <a:pPr algn="l"/>
            <a:endParaRPr lang="en-NZ" sz="8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NZ" sz="4000" dirty="0">
                <a:solidFill>
                  <a:schemeClr val="bg1"/>
                </a:solidFill>
              </a:rPr>
              <a:t>Ephesians 4:11-12—</a:t>
            </a: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11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And He gave some 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as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 apostles, and some 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as 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prophets, and some 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as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 evangelists, and some </a:t>
            </a:r>
            <a:r>
              <a:rPr lang="en-NZ" sz="4000" b="0" i="1" dirty="0">
                <a:solidFill>
                  <a:schemeClr val="bg1"/>
                </a:solidFill>
                <a:effectLst/>
                <a:latin typeface="system-ui"/>
              </a:rPr>
              <a:t>as 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pastors [shepherds] and teachers, </a:t>
            </a:r>
            <a:r>
              <a:rPr lang="en-NZ" sz="4000" b="1" i="0" baseline="30000" dirty="0">
                <a:solidFill>
                  <a:schemeClr val="bg1"/>
                </a:solidFill>
                <a:effectLst/>
                <a:latin typeface="system-ui"/>
              </a:rPr>
              <a:t>12</a:t>
            </a:r>
            <a:r>
              <a:rPr lang="en-NZ" sz="4000" b="0" i="0" dirty="0">
                <a:solidFill>
                  <a:schemeClr val="bg1"/>
                </a:solidFill>
                <a:effectLst/>
                <a:latin typeface="system-ui"/>
              </a:rPr>
              <a:t>for the equipping of the saints for the work of service, to the building up of the body of Christ; </a:t>
            </a:r>
            <a:r>
              <a:rPr lang="en-NZ" sz="1400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  <a:endParaRPr lang="en-NZ" sz="40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3E61758-2CA2-4508-A62B-1DC42370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5135"/>
          </a:xfrm>
        </p:spPr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bg1"/>
                </a:solidFill>
              </a:rPr>
              <a:t>So goes the church (2)</a:t>
            </a:r>
          </a:p>
        </p:txBody>
      </p:sp>
    </p:spTree>
    <p:extLst>
      <p:ext uri="{BB962C8B-B14F-4D97-AF65-F5344CB8AC3E}">
        <p14:creationId xmlns:p14="http://schemas.microsoft.com/office/powerpoint/2010/main" val="1108079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708</Words>
  <Application>Microsoft Office PowerPoint</Application>
  <PresentationFormat>On-screen Show (4:3)</PresentationFormat>
  <Paragraphs>158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system-ui</vt:lpstr>
      <vt:lpstr>Wingdings</vt:lpstr>
      <vt:lpstr>Office Theme</vt:lpstr>
      <vt:lpstr>PowerPoint Presentation</vt:lpstr>
      <vt:lpstr>“So goes the church”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  <vt:lpstr>So goes the church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101</cp:revision>
  <dcterms:created xsi:type="dcterms:W3CDTF">2020-08-01T19:06:01Z</dcterms:created>
  <dcterms:modified xsi:type="dcterms:W3CDTF">2020-08-30T05:54:08Z</dcterms:modified>
</cp:coreProperties>
</file>