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301" r:id="rId3"/>
    <p:sldId id="391" r:id="rId4"/>
    <p:sldId id="392" r:id="rId5"/>
    <p:sldId id="393" r:id="rId6"/>
    <p:sldId id="394" r:id="rId7"/>
    <p:sldId id="396" r:id="rId8"/>
    <p:sldId id="397" r:id="rId9"/>
    <p:sldId id="398" r:id="rId10"/>
    <p:sldId id="395" r:id="rId11"/>
    <p:sldId id="406" r:id="rId12"/>
    <p:sldId id="399" r:id="rId13"/>
    <p:sldId id="400" r:id="rId14"/>
    <p:sldId id="401" r:id="rId15"/>
    <p:sldId id="407" r:id="rId16"/>
    <p:sldId id="421" r:id="rId17"/>
    <p:sldId id="408" r:id="rId18"/>
    <p:sldId id="409" r:id="rId19"/>
    <p:sldId id="415" r:id="rId20"/>
    <p:sldId id="416" r:id="rId21"/>
    <p:sldId id="417" r:id="rId22"/>
    <p:sldId id="418" r:id="rId23"/>
    <p:sldId id="419" r:id="rId24"/>
    <p:sldId id="420" r:id="rId25"/>
    <p:sldId id="410" r:id="rId26"/>
    <p:sldId id="402" r:id="rId27"/>
    <p:sldId id="411" r:id="rId28"/>
    <p:sldId id="403" r:id="rId29"/>
    <p:sldId id="412" r:id="rId30"/>
    <p:sldId id="413" r:id="rId31"/>
    <p:sldId id="414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6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9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862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0496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19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4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51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8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5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966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3226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080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10CAD-E47F-4EF7-AC9F-E85A21D9191B}" type="datetimeFigureOut">
              <a:rPr lang="en-NZ" smtClean="0"/>
              <a:pPr/>
              <a:t>6/09/2020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648C3-742D-444D-B5B5-190115E102C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91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Matthew+16%3A18&amp;version=NASB#fen-NASB-23691b" TargetMode="External"/><Relationship Id="rId2" Type="http://schemas.openxmlformats.org/officeDocument/2006/relationships/hyperlink" Target="https://www.biblegateway.com/passage/?search=Matthew+16%3A18&amp;version=NASB#fen-NASB-23691a" TargetMode="Externa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85A3B99-EB2F-4BAB-AB64-F6E13F957339}"/>
              </a:ext>
            </a:extLst>
          </p:cNvPr>
          <p:cNvSpPr txBox="1">
            <a:spLocks/>
          </p:cNvSpPr>
          <p:nvPr/>
        </p:nvSpPr>
        <p:spPr>
          <a:xfrm>
            <a:off x="0" y="278296"/>
            <a:ext cx="9144000" cy="65797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“So Goes The Church (Part 3).” </a:t>
            </a:r>
          </a:p>
          <a:p>
            <a:pPr marL="0" indent="0">
              <a:buNone/>
            </a:pPr>
            <a:r>
              <a:rPr lang="en-US" sz="800" dirty="0"/>
              <a:t>	</a:t>
            </a:r>
          </a:p>
          <a:p>
            <a:r>
              <a:rPr lang="en-NZ" sz="4800" dirty="0"/>
              <a:t>John Staiger</a:t>
            </a:r>
          </a:p>
          <a:p>
            <a:endParaRPr lang="en-NZ" sz="800" dirty="0"/>
          </a:p>
          <a:p>
            <a:r>
              <a:rPr lang="en-NZ" sz="4800" dirty="0"/>
              <a:t>For Morningside Church of Christ </a:t>
            </a:r>
          </a:p>
          <a:p>
            <a:endParaRPr lang="en-NZ" sz="800" dirty="0"/>
          </a:p>
          <a:p>
            <a:r>
              <a:rPr lang="en-NZ" sz="4800" dirty="0"/>
              <a:t>Sunday 6 September 2020</a:t>
            </a:r>
          </a:p>
          <a:p>
            <a:endParaRPr lang="en-NZ" sz="800" dirty="0"/>
          </a:p>
          <a:p>
            <a:r>
              <a:rPr lang="en-NZ" sz="4800" dirty="0"/>
              <a:t>PM Sermon</a:t>
            </a:r>
          </a:p>
          <a:p>
            <a:endParaRPr lang="en-NZ" sz="800" dirty="0"/>
          </a:p>
          <a:p>
            <a:r>
              <a:rPr lang="en-NZ" sz="4800" dirty="0"/>
              <a:t>Broadcast on Facebook Live from Massey, NZ.</a:t>
            </a:r>
          </a:p>
        </p:txBody>
      </p:sp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147682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94390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algn="ctr"/>
            <a:r>
              <a:rPr lang="en-NZ" sz="4400" b="1" i="0" baseline="3000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preach the word; be ready in season </a:t>
            </a:r>
            <a:r>
              <a:rPr lang="en-NZ" sz="4400" b="0" i="1" dirty="0">
                <a:solidFill>
                  <a:srgbClr val="000000"/>
                </a:solidFill>
                <a:effectLst/>
                <a:latin typeface="system-ui"/>
              </a:rPr>
              <a:t>and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 out of season; reprove, rebuke, exhort, with 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NZ" sz="4400" baseline="30000" dirty="0">
                <a:solidFill>
                  <a:srgbClr val="4A4A4A"/>
                </a:solidFill>
                <a:latin typeface="system-ui"/>
              </a:rPr>
              <a:t>a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great patience and instruction.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algn="ctr"/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 [a]Lit </a:t>
            </a:r>
            <a:r>
              <a:rPr lang="en-NZ" sz="1400" b="0" i="1" dirty="0">
                <a:solidFill>
                  <a:srgbClr val="000000"/>
                </a:solidFill>
                <a:effectLst/>
                <a:latin typeface="system-ui"/>
              </a:rPr>
              <a:t>all</a:t>
            </a:r>
            <a:endParaRPr lang="en-NZ" sz="14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542223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1314450" lvl="1" indent="-857250" algn="ctr">
              <a:buFont typeface="+mj-lt"/>
              <a:buAutoNum type="romanLcPeriod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Preach the word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</a:t>
            </a:r>
          </a:p>
          <a:p>
            <a:pPr marL="457200" lvl="1" indent="0" algn="ctr">
              <a:buNone/>
            </a:pPr>
            <a:endParaRPr lang="en-NZ" sz="4400" dirty="0">
              <a:solidFill>
                <a:srgbClr val="000000"/>
              </a:solidFill>
              <a:latin typeface="system-ui"/>
            </a:endParaRPr>
          </a:p>
          <a:p>
            <a:pPr marL="457200" lvl="1" indent="0" algn="ctr">
              <a:buNone/>
            </a:pPr>
            <a:r>
              <a:rPr lang="en-NZ" sz="36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Proclaim the Gospel</a:t>
            </a:r>
          </a:p>
          <a:p>
            <a:pPr marL="457200" lvl="1" indent="0" algn="ctr">
              <a:buNone/>
            </a:pPr>
            <a:r>
              <a:rPr lang="en-NZ" sz="36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Christ</a:t>
            </a:r>
            <a:r>
              <a:rPr lang="en-NZ" sz="3600" dirty="0">
                <a:solidFill>
                  <a:srgbClr val="000000"/>
                </a:solidFill>
                <a:latin typeface="helvetica" panose="020B0604020202020204" pitchFamily="34" charset="0"/>
              </a:rPr>
              <a:t> c</a:t>
            </a:r>
            <a:r>
              <a:rPr lang="en-NZ" sz="36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rucified for the sins of the whole world</a:t>
            </a:r>
            <a:endParaRPr lang="en-NZ" sz="44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136508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2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Be ready in season </a:t>
            </a:r>
            <a:r>
              <a:rPr lang="en-NZ" sz="4400" b="1" i="1" dirty="0">
                <a:solidFill>
                  <a:srgbClr val="000000"/>
                </a:solidFill>
                <a:effectLst/>
                <a:latin typeface="system-ui"/>
              </a:rPr>
              <a:t>and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 out of season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163559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Over-ride the temptation to speak only in good times.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305467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Having dealt with timidity having received “a spirit of power, of love and of self-discipline” (2Tim1:7).</a:t>
            </a:r>
          </a:p>
          <a:p>
            <a:pPr marL="0" indent="0">
              <a:buNone/>
            </a:pPr>
            <a:endParaRPr lang="en-NZ" sz="40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226907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Having shown yourself to be 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diligent to present yourself approved to God as a workman who does not need to be ashamed, accurately handling the word of truth. (2Tim.2:15)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064358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548971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Beware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22835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AF65-6D8F-445A-8CAF-FFB7E775D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dirty="0"/>
              <a:t>“</a:t>
            </a:r>
            <a:r>
              <a:rPr lang="en-NZ" sz="7200" b="1" dirty="0">
                <a:solidFill>
                  <a:schemeClr val="bg1"/>
                </a:solidFill>
              </a:rPr>
              <a:t>So goes the church</a:t>
            </a:r>
            <a:r>
              <a:rPr lang="en-US" sz="7200" dirty="0"/>
              <a:t>”</a:t>
            </a:r>
            <a:endParaRPr lang="en-NZ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357E3-9702-4530-98D1-413CE41C9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NZ" sz="6600" dirty="0"/>
              <a:t>Part 3.</a:t>
            </a:r>
          </a:p>
        </p:txBody>
      </p:sp>
    </p:spTree>
    <p:extLst>
      <p:ext uri="{BB962C8B-B14F-4D97-AF65-F5344CB8AC3E}">
        <p14:creationId xmlns:p14="http://schemas.microsoft.com/office/powerpoint/2010/main" val="2315280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Beware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Moods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849781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Beware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Moods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Habits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227394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Beware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Moods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Habits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Traditions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07093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Beware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Moods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Habits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Traditions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Popularity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180542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“</a:t>
            </a:r>
            <a:r>
              <a:rPr lang="en-NZ" sz="4000" b="1" dirty="0">
                <a:solidFill>
                  <a:srgbClr val="000000"/>
                </a:solidFill>
                <a:latin typeface="system-ui"/>
              </a:rPr>
              <a:t>Ready</a:t>
            </a:r>
            <a:r>
              <a:rPr lang="en-NZ" sz="4000" dirty="0">
                <a:solidFill>
                  <a:srgbClr val="000000"/>
                </a:solidFill>
                <a:latin typeface="system-ui"/>
              </a:rPr>
              <a:t>”</a:t>
            </a:r>
          </a:p>
          <a:p>
            <a:r>
              <a:rPr lang="en-NZ" sz="4000" dirty="0">
                <a:solidFill>
                  <a:srgbClr val="000000"/>
                </a:solidFill>
                <a:latin typeface="system-ui"/>
              </a:rPr>
              <a:t>Being ever aware that the devil will stop you any way he can: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Beware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Moods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Habits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Traditions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Popularity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en-NZ" sz="4000" dirty="0">
                <a:solidFill>
                  <a:srgbClr val="000000"/>
                </a:solidFill>
                <a:latin typeface="system-ui"/>
              </a:rPr>
              <a:t>Flattery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2132945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3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Reprove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”—Express disapproval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438148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3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Reprove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”—Express disapproval </a:t>
            </a:r>
          </a:p>
          <a:p>
            <a:pPr marL="857250" indent="-857250" algn="ctr">
              <a:buFont typeface="+mj-lt"/>
              <a:buAutoNum type="romanLcPeriod" startAt="3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Rebuke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”—Express a judgment</a:t>
            </a:r>
            <a:endParaRPr lang="en-NZ" sz="40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20574544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3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Reprove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”—Express disapproval </a:t>
            </a:r>
          </a:p>
          <a:p>
            <a:pPr marL="857250" indent="-857250" algn="ctr">
              <a:buFont typeface="+mj-lt"/>
              <a:buAutoNum type="romanLcPeriod" startAt="3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Rebuke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”—Express a judgment</a:t>
            </a:r>
            <a:endParaRPr lang="en-NZ" sz="40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857250" indent="-857250" algn="ctr">
              <a:buFont typeface="+mj-lt"/>
              <a:buAutoNum type="romanLcPeriod" startAt="3"/>
            </a:pP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Exhort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system-ui"/>
              </a:rPr>
              <a:t>”—</a:t>
            </a:r>
            <a:r>
              <a:rPr lang="en-NZ" sz="4000" dirty="0">
                <a:solidFill>
                  <a:srgbClr val="000000"/>
                </a:solidFill>
                <a:latin typeface="helvetica" panose="020B0604020202020204" pitchFamily="34" charset="0"/>
              </a:rPr>
              <a:t>U</a:t>
            </a:r>
            <a:r>
              <a:rPr lang="en-NZ" sz="4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rge by earnest appeal or argument</a:t>
            </a:r>
            <a:endParaRPr lang="en-NZ" sz="40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810056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6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With great patience and instruction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88875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6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With great patience and instruction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</a:t>
            </a:r>
          </a:p>
          <a:p>
            <a:pPr algn="ctr">
              <a:lnSpc>
                <a:spcPct val="70000"/>
              </a:lnSpc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With love and tenderness.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82693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742950" indent="-742950" algn="l">
              <a:buAutoNum type="arabicPeriod"/>
            </a:pPr>
            <a:r>
              <a:rPr lang="en-NZ" sz="60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standing- Indestructible</a:t>
            </a:r>
          </a:p>
          <a:p>
            <a:pPr marL="0" indent="0" algn="ctr">
              <a:buNone/>
            </a:pPr>
            <a:r>
              <a:rPr lang="en-NZ" sz="4400" dirty="0">
                <a:solidFill>
                  <a:schemeClr val="tx1"/>
                </a:solidFill>
              </a:rPr>
              <a:t>Matthew 16:18</a:t>
            </a:r>
          </a:p>
          <a:p>
            <a:pPr marL="0" indent="0" algn="ctr">
              <a:buNone/>
            </a:pPr>
            <a:r>
              <a:rPr lang="en-NZ" sz="4400" b="1" i="0" baseline="30000" dirty="0">
                <a:solidFill>
                  <a:schemeClr val="tx1"/>
                </a:solidFill>
                <a:effectLst/>
                <a:latin typeface="system-ui"/>
              </a:rPr>
              <a:t>18</a:t>
            </a:r>
            <a:r>
              <a:rPr lang="en-NZ" sz="4400" b="0" i="0" dirty="0">
                <a:solidFill>
                  <a:schemeClr val="tx1"/>
                </a:solidFill>
                <a:effectLst/>
                <a:latin typeface="system-ui"/>
              </a:rPr>
              <a:t>I also say to you that you are </a:t>
            </a:r>
            <a:r>
              <a:rPr lang="en-NZ" sz="4400" b="0" i="0" baseline="30000" dirty="0">
                <a:solidFill>
                  <a:schemeClr val="tx1"/>
                </a:solidFill>
                <a:effectLst/>
                <a:latin typeface="system-ui"/>
              </a:rPr>
              <a:t>[</a:t>
            </a:r>
            <a:r>
              <a:rPr lang="en-NZ" sz="4400" b="0" i="0" baseline="30000" dirty="0">
                <a:solidFill>
                  <a:schemeClr val="tx1"/>
                </a:solidFill>
                <a:effectLst/>
                <a:latin typeface="system-ui"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NZ" sz="4400" b="0" i="0" baseline="30000" dirty="0">
                <a:solidFill>
                  <a:schemeClr val="tx1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chemeClr val="tx1"/>
                </a:solidFill>
                <a:effectLst/>
                <a:latin typeface="system-ui"/>
              </a:rPr>
              <a:t>Peter, and upon this </a:t>
            </a:r>
            <a:r>
              <a:rPr lang="en-NZ" sz="4400" b="0" i="0" baseline="30000" dirty="0">
                <a:solidFill>
                  <a:schemeClr val="tx1"/>
                </a:solidFill>
                <a:effectLst/>
                <a:latin typeface="system-ui"/>
              </a:rPr>
              <a:t>[</a:t>
            </a:r>
            <a:r>
              <a:rPr lang="en-NZ" sz="4400" b="0" i="0" baseline="30000" dirty="0">
                <a:solidFill>
                  <a:schemeClr val="tx1"/>
                </a:solidFill>
                <a:effectLst/>
                <a:latin typeface="system-ui"/>
                <a:hlinkClick r:id="rId3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NZ" sz="4400" b="0" i="0" baseline="30000" dirty="0">
                <a:solidFill>
                  <a:schemeClr val="tx1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chemeClr val="tx1"/>
                </a:solidFill>
                <a:effectLst/>
                <a:latin typeface="system-ui"/>
              </a:rPr>
              <a:t>rock I will build My church; and the gates of Hades will not overpower it. </a:t>
            </a:r>
          </a:p>
          <a:p>
            <a:pPr algn="ctr"/>
            <a:r>
              <a:rPr lang="en-NZ" sz="1400" b="0" i="0" dirty="0">
                <a:solidFill>
                  <a:schemeClr val="tx1"/>
                </a:solidFill>
                <a:effectLst/>
                <a:latin typeface="system-ui"/>
              </a:rPr>
              <a:t>(NASB95) [a] Gr </a:t>
            </a:r>
            <a:r>
              <a:rPr lang="en-NZ" sz="1400" b="0" i="1" dirty="0">
                <a:solidFill>
                  <a:schemeClr val="tx1"/>
                </a:solidFill>
                <a:effectLst/>
                <a:latin typeface="system-ui"/>
              </a:rPr>
              <a:t>Petros</a:t>
            </a:r>
            <a:r>
              <a:rPr lang="en-NZ" sz="1400" b="0" i="0" dirty="0">
                <a:solidFill>
                  <a:schemeClr val="tx1"/>
                </a:solidFill>
                <a:effectLst/>
                <a:latin typeface="system-ui"/>
              </a:rPr>
              <a:t>, a stone [b]Gr </a:t>
            </a:r>
            <a:r>
              <a:rPr lang="en-NZ" sz="1400" b="0" i="1" dirty="0" err="1">
                <a:solidFill>
                  <a:schemeClr val="tx1"/>
                </a:solidFill>
                <a:effectLst/>
                <a:latin typeface="system-ui"/>
              </a:rPr>
              <a:t>petra</a:t>
            </a:r>
            <a:r>
              <a:rPr lang="en-NZ" sz="1400" b="0" i="0" dirty="0">
                <a:solidFill>
                  <a:schemeClr val="tx1"/>
                </a:solidFill>
                <a:effectLst/>
                <a:latin typeface="system-ui"/>
              </a:rPr>
              <a:t>, large rock; bed-rock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927707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6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With great patience and instruction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</a:t>
            </a:r>
          </a:p>
          <a:p>
            <a:pPr algn="ctr">
              <a:lnSpc>
                <a:spcPct val="70000"/>
              </a:lnSpc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With love and tenderness. </a:t>
            </a:r>
          </a:p>
          <a:p>
            <a:pPr algn="ctr">
              <a:lnSpc>
                <a:spcPct val="70000"/>
              </a:lnSpc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The spirit of Christ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969083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8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Preaching…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4:2</a:t>
            </a:r>
          </a:p>
          <a:p>
            <a:pPr marL="857250" indent="-857250" algn="ctr">
              <a:buFont typeface="+mj-lt"/>
              <a:buAutoNum type="romanLcPeriod" startAt="6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NZ" sz="4400" b="1" i="0" dirty="0">
                <a:solidFill>
                  <a:srgbClr val="000000"/>
                </a:solidFill>
                <a:effectLst/>
                <a:latin typeface="system-ui"/>
              </a:rPr>
              <a:t>With great patience and instruction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”—</a:t>
            </a:r>
          </a:p>
          <a:p>
            <a:pPr algn="ctr">
              <a:lnSpc>
                <a:spcPct val="70000"/>
              </a:lnSpc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With love and tenderness. </a:t>
            </a:r>
          </a:p>
          <a:p>
            <a:pPr algn="ctr">
              <a:lnSpc>
                <a:spcPct val="70000"/>
              </a:lnSpc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The spirit of Christ</a:t>
            </a:r>
          </a:p>
          <a:p>
            <a:pPr algn="ctr">
              <a:lnSpc>
                <a:spcPct val="70000"/>
              </a:lnSpc>
            </a:pPr>
            <a:r>
              <a:rPr lang="en-NZ" sz="4400" dirty="0">
                <a:solidFill>
                  <a:srgbClr val="000000"/>
                </a:solidFill>
                <a:latin typeface="system-ui"/>
              </a:rPr>
              <a:t>Not the spirit of a Jonah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809305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2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Known</a:t>
            </a:r>
          </a:p>
          <a:p>
            <a:pPr marL="0" indent="0" algn="ctr">
              <a:buNone/>
            </a:pPr>
            <a:r>
              <a:rPr lang="en-NZ" sz="4400" dirty="0">
                <a:solidFill>
                  <a:schemeClr val="tx1"/>
                </a:solidFill>
              </a:rPr>
              <a:t>2 Timothy 2:19</a:t>
            </a:r>
          </a:p>
          <a:p>
            <a:pPr marL="0" indent="0" algn="ctr">
              <a:buNone/>
            </a:pPr>
            <a:r>
              <a:rPr lang="en-NZ" sz="4400" b="1" i="0" baseline="30000" dirty="0">
                <a:solidFill>
                  <a:srgbClr val="000000"/>
                </a:solidFill>
                <a:effectLst/>
                <a:latin typeface="system-ui"/>
              </a:rPr>
              <a:t>19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Nevertheless, the firm foundation of God stands, having this seal, “The Lord knows those who are His,” and, “Everyone who names the name of the Lord is to abstain from wickedness.”</a:t>
            </a:r>
            <a:r>
              <a:rPr lang="en-NZ" sz="4400" b="0" i="0" dirty="0">
                <a:solidFill>
                  <a:schemeClr val="tx1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chemeClr val="tx1"/>
                </a:solidFill>
                <a:effectLst/>
                <a:latin typeface="system-ui"/>
              </a:rPr>
              <a:t>(NASB95)</a:t>
            </a:r>
            <a:endParaRPr lang="en-NZ" sz="14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237716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3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front and centre</a:t>
            </a:r>
          </a:p>
          <a:p>
            <a:pPr marL="0" indent="0" algn="ctr">
              <a:buNone/>
            </a:pPr>
            <a:r>
              <a:rPr lang="en-NZ" sz="4400" dirty="0">
                <a:solidFill>
                  <a:schemeClr val="tx1"/>
                </a:solidFill>
              </a:rPr>
              <a:t>Matthew 6:33</a:t>
            </a:r>
          </a:p>
          <a:p>
            <a:pPr marL="0" indent="0" algn="ctr">
              <a:buNone/>
            </a:pPr>
            <a:r>
              <a:rPr lang="en-NZ" sz="4400" b="1" i="0" baseline="30000" dirty="0">
                <a:solidFill>
                  <a:srgbClr val="000000"/>
                </a:solidFill>
                <a:effectLst/>
                <a:latin typeface="system-ui"/>
              </a:rPr>
              <a:t>33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But 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NZ" sz="4400" baseline="30000" dirty="0">
                <a:solidFill>
                  <a:srgbClr val="4A4A4A"/>
                </a:solidFill>
                <a:latin typeface="system-ui"/>
              </a:rPr>
              <a:t>a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seek first 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NZ" sz="4400" baseline="30000" dirty="0">
                <a:solidFill>
                  <a:srgbClr val="4A4A4A"/>
                </a:solidFill>
                <a:latin typeface="system-ui"/>
              </a:rPr>
              <a:t>b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His kingdom and His righteousness, and all these things will be 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NZ" sz="4400" baseline="30000" dirty="0">
                <a:solidFill>
                  <a:srgbClr val="4A4A4A"/>
                </a:solidFill>
                <a:latin typeface="system-ui"/>
              </a:rPr>
              <a:t>c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added to you.</a:t>
            </a:r>
            <a:r>
              <a:rPr lang="en-NZ" sz="32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</a:p>
          <a:p>
            <a:pPr marL="0" indent="0" algn="ctr">
              <a:buNone/>
            </a:pP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(NASB95) [a]Or </a:t>
            </a:r>
            <a:r>
              <a:rPr lang="en-NZ" sz="1400" b="0" i="1" dirty="0">
                <a:solidFill>
                  <a:srgbClr val="000000"/>
                </a:solidFill>
                <a:effectLst/>
                <a:latin typeface="system-ui"/>
              </a:rPr>
              <a:t>continually seek</a:t>
            </a:r>
            <a:r>
              <a:rPr lang="en-NZ" sz="1400" b="0" dirty="0">
                <a:solidFill>
                  <a:srgbClr val="000000"/>
                </a:solidFill>
                <a:effectLst/>
                <a:latin typeface="system-ui"/>
              </a:rPr>
              <a:t> [b]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Or </a:t>
            </a:r>
            <a:r>
              <a:rPr lang="en-NZ" sz="1400" b="0" i="1" dirty="0">
                <a:solidFill>
                  <a:srgbClr val="000000"/>
                </a:solidFill>
                <a:effectLst/>
                <a:latin typeface="system-ui"/>
              </a:rPr>
              <a:t>the kingdom</a:t>
            </a:r>
            <a:r>
              <a:rPr lang="en-NZ" sz="1400" b="0" dirty="0">
                <a:solidFill>
                  <a:srgbClr val="000000"/>
                </a:solidFill>
                <a:effectLst/>
                <a:latin typeface="system-ui"/>
              </a:rPr>
              <a:t> [c]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Or </a:t>
            </a:r>
            <a:r>
              <a:rPr lang="en-NZ" sz="1400" b="0" i="1" dirty="0">
                <a:solidFill>
                  <a:srgbClr val="000000"/>
                </a:solidFill>
                <a:effectLst/>
                <a:latin typeface="system-ui"/>
              </a:rPr>
              <a:t>provided</a:t>
            </a:r>
            <a:endParaRPr lang="en-NZ" sz="14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26902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4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Ready…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For Jesus’ coming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Worshiping in spirit and in truth</a:t>
            </a:r>
          </a:p>
          <a:p>
            <a:pPr marL="742950" indent="-742950" algn="ctr">
              <a:buAutoNum type="alphaLcPeriod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Helping the needy</a:t>
            </a:r>
          </a:p>
          <a:p>
            <a:pPr marL="742950" indent="-742950" algn="ctr">
              <a:buAutoNum type="alphaLcPeriod"/>
            </a:pP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Encouraging the faint-hearted</a:t>
            </a:r>
          </a:p>
          <a:p>
            <a:pPr marL="742950" indent="-742950" algn="ctr">
              <a:buAutoNum type="alphaLcPeriod"/>
            </a:pPr>
            <a:endParaRPr lang="en-NZ" sz="4400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370428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5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Aware…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2:3</a:t>
            </a:r>
          </a:p>
          <a:p>
            <a:pPr marL="0" indent="0" algn="ctr">
              <a:buNone/>
            </a:pPr>
            <a:r>
              <a:rPr lang="en-NZ" sz="4400" b="1" i="0" baseline="3000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For the time is coming when people will not endure sound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NZ" sz="4400" baseline="30000" dirty="0">
                <a:solidFill>
                  <a:srgbClr val="4A4A4A"/>
                </a:solidFill>
                <a:latin typeface="system-ui"/>
              </a:rPr>
              <a:t>a</a:t>
            </a:r>
            <a:r>
              <a:rPr lang="en-NZ" sz="4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 teaching, but having itching ears they will accumulate for themselves teachers to suit their own passions,</a:t>
            </a:r>
            <a:r>
              <a:rPr lang="en-NZ" sz="32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1400" b="0" i="0" dirty="0">
                <a:solidFill>
                  <a:srgbClr val="000000"/>
                </a:solidFill>
                <a:effectLst/>
                <a:latin typeface="system-ui"/>
              </a:rPr>
              <a:t>(ESV) [a]Or </a:t>
            </a:r>
            <a:r>
              <a:rPr lang="en-NZ" sz="1400" b="0" i="1" dirty="0">
                <a:solidFill>
                  <a:srgbClr val="000000"/>
                </a:solidFill>
                <a:effectLst/>
                <a:latin typeface="system-ui"/>
              </a:rPr>
              <a:t>healthy</a:t>
            </a:r>
            <a:endParaRPr lang="en-NZ" sz="14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445590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6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Discerning…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2:4</a:t>
            </a:r>
          </a:p>
          <a:p>
            <a:pPr marL="0" indent="0" algn="ctr">
              <a:buNone/>
            </a:pPr>
            <a:r>
              <a:rPr lang="en-NZ" sz="4400" b="1" i="0" baseline="30000" dirty="0">
                <a:solidFill>
                  <a:srgbClr val="000000"/>
                </a:solidFill>
                <a:effectLst/>
                <a:latin typeface="system-ui"/>
              </a:rPr>
              <a:t>4</a:t>
            </a:r>
            <a:r>
              <a:rPr lang="en-NZ" sz="4400" b="0" i="0" dirty="0">
                <a:solidFill>
                  <a:srgbClr val="000000"/>
                </a:solidFill>
                <a:effectLst/>
                <a:latin typeface="system-ui"/>
              </a:rPr>
              <a:t>and will turn away their ears from the truth and will turn aside to myths.</a:t>
            </a:r>
          </a:p>
          <a:p>
            <a:pPr marL="0" indent="0" algn="ctr">
              <a:buNone/>
            </a:pPr>
            <a:r>
              <a:rPr lang="en-NZ" sz="1400" dirty="0">
                <a:solidFill>
                  <a:srgbClr val="000000"/>
                </a:solidFill>
                <a:latin typeface="system-ui"/>
              </a:rPr>
              <a:t>(NASB95)</a:t>
            </a:r>
            <a:endParaRPr lang="en-NZ" sz="14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68923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623D8-25E4-42EE-A8DC-CB56A344D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980661"/>
            <a:ext cx="9143999" cy="587733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n-NZ" sz="4000" dirty="0">
                <a:solidFill>
                  <a:schemeClr val="tx1"/>
                </a:solidFill>
              </a:rPr>
              <a:t>The Lord’s Church:</a:t>
            </a:r>
          </a:p>
          <a:p>
            <a:pPr marL="1143000" indent="-1143000" algn="l">
              <a:buFont typeface="+mj-lt"/>
              <a:buAutoNum type="arabicPeriod" startAt="7"/>
            </a:pPr>
            <a:r>
              <a:rPr lang="en-NZ" sz="7200" dirty="0">
                <a:solidFill>
                  <a:schemeClr val="tx1"/>
                </a:solidFill>
                <a:latin typeface="Brush Script MT" panose="03060802040406070304" pitchFamily="66" charset="0"/>
              </a:rPr>
              <a:t>Always Focused…</a:t>
            </a:r>
          </a:p>
          <a:p>
            <a:pPr marL="742950" indent="-742950" algn="ctr">
              <a:buAutoNum type="alphaLcPeriod"/>
            </a:pPr>
            <a:r>
              <a:rPr lang="en-NZ" sz="4400" dirty="0">
                <a:solidFill>
                  <a:schemeClr val="tx1"/>
                </a:solidFill>
              </a:rPr>
              <a:t>2 Timothy 2:5</a:t>
            </a:r>
            <a:endParaRPr lang="en-NZ" sz="4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NZ" sz="4800" b="1" i="0" baseline="30000" dirty="0">
                <a:solidFill>
                  <a:srgbClr val="000000"/>
                </a:solidFill>
                <a:effectLst/>
                <a:latin typeface="system-ui"/>
              </a:rPr>
              <a:t>5</a:t>
            </a:r>
            <a:r>
              <a:rPr lang="en-NZ" sz="4800" b="0" i="0" dirty="0">
                <a:solidFill>
                  <a:srgbClr val="000000"/>
                </a:solidFill>
                <a:effectLst/>
                <a:latin typeface="system-ui"/>
              </a:rPr>
              <a:t>But you, be sober in all things, endure hardship, do the work of an evangelist, fulfill your ministry.</a:t>
            </a:r>
            <a:r>
              <a:rPr lang="en-NZ" sz="4400" b="1" i="0" baseline="3000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en-NZ" sz="1400" dirty="0">
                <a:solidFill>
                  <a:srgbClr val="000000"/>
                </a:solidFill>
                <a:latin typeface="system-ui"/>
              </a:rPr>
              <a:t>(NASB95)</a:t>
            </a:r>
            <a:endParaRPr lang="en-NZ" sz="14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915222B-58F9-43F0-9B7B-61DA06CB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66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NZ" sz="6000" b="1" dirty="0">
                <a:solidFill>
                  <a:schemeClr val="tx1"/>
                </a:solidFill>
              </a:rPr>
              <a:t>So goes the church (3)</a:t>
            </a:r>
          </a:p>
        </p:txBody>
      </p:sp>
    </p:spTree>
    <p:extLst>
      <p:ext uri="{BB962C8B-B14F-4D97-AF65-F5344CB8AC3E}">
        <p14:creationId xmlns:p14="http://schemas.microsoft.com/office/powerpoint/2010/main" val="1773654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1046</Words>
  <Application>Microsoft Office PowerPoint</Application>
  <PresentationFormat>On-screen Show (4:3)</PresentationFormat>
  <Paragraphs>175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Brush Script MT</vt:lpstr>
      <vt:lpstr>Calibri</vt:lpstr>
      <vt:lpstr>Calibri Light</vt:lpstr>
      <vt:lpstr>helvetica</vt:lpstr>
      <vt:lpstr>system-ui</vt:lpstr>
      <vt:lpstr>Wingdings</vt:lpstr>
      <vt:lpstr>Office Theme</vt:lpstr>
      <vt:lpstr>PowerPoint Presentation</vt:lpstr>
      <vt:lpstr>“So goes the church”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  <vt:lpstr>So goes the church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116</cp:revision>
  <dcterms:created xsi:type="dcterms:W3CDTF">2020-08-01T19:06:01Z</dcterms:created>
  <dcterms:modified xsi:type="dcterms:W3CDTF">2020-09-06T07:23:24Z</dcterms:modified>
</cp:coreProperties>
</file>