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301" r:id="rId3"/>
    <p:sldId id="310" r:id="rId4"/>
    <p:sldId id="363" r:id="rId5"/>
    <p:sldId id="357" r:id="rId6"/>
    <p:sldId id="1295" r:id="rId7"/>
    <p:sldId id="1296" r:id="rId8"/>
    <p:sldId id="1298" r:id="rId9"/>
    <p:sldId id="1297" r:id="rId10"/>
    <p:sldId id="1299" r:id="rId11"/>
    <p:sldId id="1285" r:id="rId12"/>
    <p:sldId id="1286" r:id="rId13"/>
    <p:sldId id="1300" r:id="rId14"/>
    <p:sldId id="1301" r:id="rId15"/>
    <p:sldId id="1287" r:id="rId16"/>
    <p:sldId id="1288" r:id="rId17"/>
    <p:sldId id="1289" r:id="rId18"/>
    <p:sldId id="1290" r:id="rId19"/>
    <p:sldId id="1302" r:id="rId20"/>
    <p:sldId id="1303" r:id="rId21"/>
    <p:sldId id="1304" r:id="rId22"/>
    <p:sldId id="1291" r:id="rId23"/>
    <p:sldId id="1305" r:id="rId24"/>
    <p:sldId id="1306" r:id="rId25"/>
    <p:sldId id="1292" r:id="rId26"/>
    <p:sldId id="1293" r:id="rId27"/>
    <p:sldId id="1294" r:id="rId28"/>
    <p:sldId id="1307" r:id="rId29"/>
    <p:sldId id="1308" r:id="rId30"/>
    <p:sldId id="1309" r:id="rId31"/>
    <p:sldId id="1310" r:id="rId32"/>
    <p:sldId id="1284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862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496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199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94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51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88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54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966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322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080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0CAD-E47F-4EF7-AC9F-E85A21D9191B}" type="datetimeFigureOut">
              <a:rPr lang="en-NZ" smtClean="0"/>
              <a:pPr/>
              <a:t>19/09/2020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91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1+Timothy+3:14-15&amp;version=NASB#fen-NASB-29747b" TargetMode="External"/><Relationship Id="rId2" Type="http://schemas.openxmlformats.org/officeDocument/2006/relationships/hyperlink" Target="https://www.biblegateway.com/passage/?search=1+Timothy+3:14-15&amp;version=NASB#fen-NASB-29747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Ephesians%202:19-21&amp;version=NASB#fen-NASB-29251b" TargetMode="External"/><Relationship Id="rId2" Type="http://schemas.openxmlformats.org/officeDocument/2006/relationships/hyperlink" Target="https://www.biblegateway.com/passage/?search=Ephesians%202:19-21&amp;version=NASB#fen-NASB-29249a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“The Church and Truth</a:t>
            </a: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800" dirty="0"/>
              <a:t>” </a:t>
            </a:r>
          </a:p>
          <a:p>
            <a:pPr marL="0" indent="0">
              <a:buNone/>
            </a:pPr>
            <a:r>
              <a:rPr lang="en-US" sz="800" dirty="0"/>
              <a:t>	</a:t>
            </a:r>
          </a:p>
          <a:p>
            <a:r>
              <a:rPr lang="en-NZ" sz="4800" dirty="0"/>
              <a:t>John Staiger</a:t>
            </a:r>
          </a:p>
          <a:p>
            <a:endParaRPr lang="en-NZ" sz="800" dirty="0"/>
          </a:p>
          <a:p>
            <a:r>
              <a:rPr lang="en-NZ" sz="4800" dirty="0"/>
              <a:t>For Morningside Church of Christ </a:t>
            </a:r>
          </a:p>
          <a:p>
            <a:endParaRPr lang="en-NZ" sz="800" dirty="0"/>
          </a:p>
          <a:p>
            <a:r>
              <a:rPr lang="en-NZ" sz="4800" dirty="0"/>
              <a:t>Sunday 30 August 2020</a:t>
            </a:r>
          </a:p>
          <a:p>
            <a:endParaRPr lang="en-NZ" sz="800" dirty="0"/>
          </a:p>
          <a:p>
            <a:r>
              <a:rPr lang="en-NZ" sz="4800" dirty="0"/>
              <a:t>AM Sermon</a:t>
            </a:r>
          </a:p>
          <a:p>
            <a:endParaRPr lang="en-NZ" sz="800" dirty="0"/>
          </a:p>
          <a:p>
            <a:r>
              <a:rPr lang="en-NZ" sz="4800" dirty="0"/>
              <a:t>Broadcast on Facebook Live from North Shore, AKL, NZ.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You are: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The people who help each other to—</a:t>
            </a:r>
          </a:p>
          <a:p>
            <a:pPr marL="742950" indent="-742950">
              <a:buFont typeface="+mj-lt"/>
              <a:buAutoNum type="alphaLcPeriod" startAt="2"/>
            </a:pPr>
            <a:r>
              <a:rPr lang="en-NZ" sz="4000" dirty="0">
                <a:solidFill>
                  <a:schemeClr val="bg1"/>
                </a:solidFill>
              </a:rPr>
              <a:t>To Uphold that truth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Living 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Defending 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Spreading it</a:t>
            </a:r>
          </a:p>
          <a:p>
            <a:pPr>
              <a:buFont typeface="Wingdings" panose="05000000000000000000" pitchFamily="2" charset="2"/>
              <a:buChar char="Ø"/>
            </a:pPr>
            <a:endParaRPr lang="en-NZ" sz="4000" dirty="0">
              <a:solidFill>
                <a:schemeClr val="bg1"/>
              </a:solidFill>
            </a:endParaRPr>
          </a:p>
        </p:txBody>
      </p:sp>
      <p:pic>
        <p:nvPicPr>
          <p:cNvPr id="7170" name="Picture 2" descr="The Pillar of Truth">
            <a:extLst>
              <a:ext uri="{FF2B5EF4-FFF2-40B4-BE49-F238E27FC236}">
                <a16:creationId xmlns:a16="http://schemas.microsoft.com/office/drawing/2014/main" xmlns="" id="{8247C841-2611-49AC-AE73-4992936308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7" r="8077"/>
          <a:stretch/>
        </p:blipFill>
        <p:spPr bwMode="auto">
          <a:xfrm>
            <a:off x="0" y="1485899"/>
            <a:ext cx="3913041" cy="4702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80F69C-EBA7-43CF-B832-77883BE0133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913041" cy="1485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Upheld</a:t>
            </a:r>
          </a:p>
        </p:txBody>
      </p:sp>
    </p:spTree>
    <p:extLst>
      <p:ext uri="{BB962C8B-B14F-4D97-AF65-F5344CB8AC3E}">
        <p14:creationId xmlns:p14="http://schemas.microsoft.com/office/powerpoint/2010/main" val="1700648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19200"/>
            <a:ext cx="9143999" cy="5638799"/>
          </a:xfrm>
        </p:spPr>
        <p:txBody>
          <a:bodyPr>
            <a:noAutofit/>
          </a:bodyPr>
          <a:lstStyle/>
          <a:p>
            <a:pPr algn="l"/>
            <a:r>
              <a:rPr lang="en-NZ" sz="4400" b="0" i="0" dirty="0">
                <a:solidFill>
                  <a:schemeClr val="bg1"/>
                </a:solidFill>
                <a:effectLst/>
                <a:latin typeface="system-ui"/>
              </a:rPr>
              <a:t>1 Timothy 3:14-15—</a:t>
            </a:r>
          </a:p>
          <a:p>
            <a:pPr algn="l"/>
            <a:r>
              <a:rPr lang="en-NZ" sz="4400" b="1" i="0" baseline="30000" dirty="0">
                <a:solidFill>
                  <a:schemeClr val="bg1"/>
                </a:solidFill>
                <a:effectLst/>
                <a:latin typeface="system-ui"/>
              </a:rPr>
              <a:t>14</a:t>
            </a:r>
            <a:r>
              <a:rPr lang="en-NZ" sz="4400" b="0" i="0" dirty="0">
                <a:solidFill>
                  <a:schemeClr val="bg1"/>
                </a:solidFill>
                <a:effectLst/>
                <a:latin typeface="system-ui"/>
              </a:rPr>
              <a:t>I am writing these things to you, hoping to come to you before long; </a:t>
            </a:r>
            <a:r>
              <a:rPr lang="en-NZ" sz="4400" b="1" i="0" baseline="30000" dirty="0">
                <a:solidFill>
                  <a:schemeClr val="bg1"/>
                </a:solidFill>
                <a:effectLst/>
                <a:latin typeface="system-ui"/>
              </a:rPr>
              <a:t>15</a:t>
            </a:r>
            <a:r>
              <a:rPr lang="en-NZ" sz="4400" b="0" i="0" dirty="0">
                <a:solidFill>
                  <a:schemeClr val="bg1"/>
                </a:solidFill>
                <a:effectLst/>
                <a:latin typeface="system-ui"/>
              </a:rPr>
              <a:t>but </a:t>
            </a:r>
            <a:r>
              <a:rPr lang="en-NZ" sz="44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NZ" sz="4400" b="0" i="0" baseline="30000" dirty="0">
                <a:solidFill>
                  <a:schemeClr val="bg1"/>
                </a:solidFill>
                <a:effectLst/>
                <a:latin typeface="system-ui"/>
                <a:hlinkClick r:id="rId2" tooltip="See footnote a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</a:t>
            </a:r>
            <a:r>
              <a:rPr lang="en-NZ" sz="44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NZ" sz="4400" b="0" i="0" dirty="0">
                <a:solidFill>
                  <a:schemeClr val="bg1"/>
                </a:solidFill>
                <a:effectLst/>
                <a:latin typeface="system-ui"/>
              </a:rPr>
              <a:t>in case I am delayed, </a:t>
            </a:r>
            <a:r>
              <a:rPr lang="en-NZ" sz="4400" b="0" i="1" dirty="0">
                <a:solidFill>
                  <a:schemeClr val="bg1"/>
                </a:solidFill>
                <a:effectLst/>
                <a:latin typeface="system-ui"/>
              </a:rPr>
              <a:t>I write</a:t>
            </a:r>
            <a:r>
              <a:rPr lang="en-NZ" sz="4400" b="0" i="0" dirty="0">
                <a:solidFill>
                  <a:schemeClr val="bg1"/>
                </a:solidFill>
                <a:effectLst/>
                <a:latin typeface="system-ui"/>
              </a:rPr>
              <a:t> so that you will know how </a:t>
            </a:r>
            <a:r>
              <a:rPr lang="en-NZ" sz="44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NZ" sz="4400" b="0" i="0" baseline="30000" dirty="0">
                <a:solidFill>
                  <a:schemeClr val="bg1"/>
                </a:solidFill>
                <a:effectLst/>
                <a:latin typeface="system-ui"/>
                <a:hlinkClick r:id="rId3" tooltip="See footnote b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</a:t>
            </a:r>
            <a:r>
              <a:rPr lang="en-NZ" sz="44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NZ" sz="4400" b="0" i="0" dirty="0">
                <a:solidFill>
                  <a:schemeClr val="bg1"/>
                </a:solidFill>
                <a:effectLst/>
                <a:latin typeface="system-ui"/>
              </a:rPr>
              <a:t>one ought to conduct himself in the household of God, which is the church of the living God, the pillar and support of the truth.</a:t>
            </a:r>
            <a:r>
              <a:rPr lang="en-NZ" sz="2800" b="0" i="0" dirty="0">
                <a:solidFill>
                  <a:schemeClr val="bg1"/>
                </a:solidFill>
                <a:effectLst/>
                <a:latin typeface="system-ui"/>
              </a:rPr>
              <a:t>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 [a]Lit </a:t>
            </a:r>
            <a:r>
              <a:rPr lang="en-NZ" sz="1400" b="0" i="1" dirty="0">
                <a:solidFill>
                  <a:schemeClr val="bg1"/>
                </a:solidFill>
                <a:effectLst/>
                <a:latin typeface="system-ui"/>
              </a:rPr>
              <a:t>if I delay </a:t>
            </a:r>
            <a:r>
              <a:rPr lang="en-NZ" sz="1400" b="0" dirty="0">
                <a:solidFill>
                  <a:schemeClr val="bg1"/>
                </a:solidFill>
                <a:effectLst/>
                <a:latin typeface="system-ui"/>
              </a:rPr>
              <a:t>[b]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Or </a:t>
            </a:r>
            <a:r>
              <a:rPr lang="en-NZ" sz="1400" b="0" i="1" dirty="0">
                <a:solidFill>
                  <a:schemeClr val="bg1"/>
                </a:solidFill>
                <a:effectLst/>
                <a:latin typeface="system-ui"/>
              </a:rPr>
              <a:t>you ought to conduct yourself</a:t>
            </a:r>
            <a:endParaRPr lang="en-NZ" sz="14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051FA4A1-EB86-46D6-9B62-768450EA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748057"/>
          </a:xfrm>
        </p:spPr>
        <p:txBody>
          <a:bodyPr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Lived</a:t>
            </a:r>
          </a:p>
        </p:txBody>
      </p:sp>
    </p:spTree>
    <p:extLst>
      <p:ext uri="{BB962C8B-B14F-4D97-AF65-F5344CB8AC3E}">
        <p14:creationId xmlns:p14="http://schemas.microsoft.com/office/powerpoint/2010/main" val="2560056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Every time we are together</a:t>
            </a:r>
          </a:p>
        </p:txBody>
      </p:sp>
      <p:pic>
        <p:nvPicPr>
          <p:cNvPr id="6" name="Picture 2" descr="Image download: Fellowship | Christart.com">
            <a:extLst>
              <a:ext uri="{FF2B5EF4-FFF2-40B4-BE49-F238E27FC236}">
                <a16:creationId xmlns:a16="http://schemas.microsoft.com/office/drawing/2014/main" xmlns="" id="{26191937-8340-4E5A-90C1-AEDA0C520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2" y="2102920"/>
            <a:ext cx="3810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5E51C3F5-5F9C-4C51-B2E1-D73B7C59656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763617" cy="1457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Lived</a:t>
            </a:r>
          </a:p>
        </p:txBody>
      </p:sp>
    </p:spTree>
    <p:extLst>
      <p:ext uri="{BB962C8B-B14F-4D97-AF65-F5344CB8AC3E}">
        <p14:creationId xmlns:p14="http://schemas.microsoft.com/office/powerpoint/2010/main" val="2590401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Every time we are together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We are seeing truth being lived out</a:t>
            </a:r>
          </a:p>
        </p:txBody>
      </p:sp>
      <p:pic>
        <p:nvPicPr>
          <p:cNvPr id="6" name="Picture 2" descr="Image download: Fellowship | Christart.com">
            <a:extLst>
              <a:ext uri="{FF2B5EF4-FFF2-40B4-BE49-F238E27FC236}">
                <a16:creationId xmlns:a16="http://schemas.microsoft.com/office/drawing/2014/main" xmlns="" id="{26191937-8340-4E5A-90C1-AEDA0C520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2" y="2102920"/>
            <a:ext cx="3810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8405B3-CEB6-458C-B93C-95435CD3051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763617" cy="1457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Lived</a:t>
            </a:r>
          </a:p>
        </p:txBody>
      </p:sp>
    </p:spTree>
    <p:extLst>
      <p:ext uri="{BB962C8B-B14F-4D97-AF65-F5344CB8AC3E}">
        <p14:creationId xmlns:p14="http://schemas.microsoft.com/office/powerpoint/2010/main" val="4077907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Every time we are together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We are seeing truth being lived out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bg1"/>
                </a:solidFill>
              </a:rPr>
              <a:t>A life changed because it is being built on truth</a:t>
            </a:r>
          </a:p>
        </p:txBody>
      </p:sp>
      <p:pic>
        <p:nvPicPr>
          <p:cNvPr id="6" name="Picture 2" descr="Image download: Fellowship | Christart.com">
            <a:extLst>
              <a:ext uri="{FF2B5EF4-FFF2-40B4-BE49-F238E27FC236}">
                <a16:creationId xmlns:a16="http://schemas.microsoft.com/office/drawing/2014/main" xmlns="" id="{26191937-8340-4E5A-90C1-AEDA0C520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2" y="2102920"/>
            <a:ext cx="3810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8405B3-CEB6-458C-B93C-95435CD3051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763617" cy="1457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Lived</a:t>
            </a:r>
          </a:p>
        </p:txBody>
      </p:sp>
    </p:spTree>
    <p:extLst>
      <p:ext uri="{BB962C8B-B14F-4D97-AF65-F5344CB8AC3E}">
        <p14:creationId xmlns:p14="http://schemas.microsoft.com/office/powerpoint/2010/main" val="311223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Every time we are together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We are seeing truth being lived out</a:t>
            </a:r>
          </a:p>
          <a:p>
            <a:pPr marL="742950" indent="-742950">
              <a:buFont typeface="+mj-lt"/>
              <a:buAutoNum type="alphaLcPeriod" startAt="2"/>
            </a:pPr>
            <a:r>
              <a:rPr lang="en-NZ" sz="4000" dirty="0">
                <a:solidFill>
                  <a:schemeClr val="bg1"/>
                </a:solidFill>
              </a:rPr>
              <a:t>A life that is changing this world because it is upholding the truth</a:t>
            </a:r>
          </a:p>
        </p:txBody>
      </p:sp>
      <p:pic>
        <p:nvPicPr>
          <p:cNvPr id="5" name="Picture 2" descr="Image download: Fellowship | Christart.com">
            <a:extLst>
              <a:ext uri="{FF2B5EF4-FFF2-40B4-BE49-F238E27FC236}">
                <a16:creationId xmlns:a16="http://schemas.microsoft.com/office/drawing/2014/main" xmlns="" id="{3D0703BF-8D23-477E-9FDD-0D79B6CA208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2" y="2102920"/>
            <a:ext cx="3810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017D309B-86EC-46A5-A59F-EFD0C0A917B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763617" cy="1457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Lived</a:t>
            </a:r>
          </a:p>
        </p:txBody>
      </p:sp>
    </p:spTree>
    <p:extLst>
      <p:ext uri="{BB962C8B-B14F-4D97-AF65-F5344CB8AC3E}">
        <p14:creationId xmlns:p14="http://schemas.microsoft.com/office/powerpoint/2010/main" val="2743555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Every time we are together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We are seeing truth being lived out</a:t>
            </a:r>
          </a:p>
          <a:p>
            <a:pPr marL="742950" indent="-742950">
              <a:buFont typeface="+mj-lt"/>
              <a:buAutoNum type="alphaLcPeriod" startAt="3"/>
            </a:pPr>
            <a:r>
              <a:rPr lang="en-NZ" sz="4000" dirty="0">
                <a:solidFill>
                  <a:schemeClr val="bg1"/>
                </a:solidFill>
              </a:rPr>
              <a:t>Doctrine being taught</a:t>
            </a:r>
          </a:p>
        </p:txBody>
      </p:sp>
      <p:pic>
        <p:nvPicPr>
          <p:cNvPr id="5" name="Picture 2" descr="Image download: Fellowship | Christart.com">
            <a:extLst>
              <a:ext uri="{FF2B5EF4-FFF2-40B4-BE49-F238E27FC236}">
                <a16:creationId xmlns:a16="http://schemas.microsoft.com/office/drawing/2014/main" xmlns="" id="{66022454-87F4-4C65-BF3E-5C8FE91C8F7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2" y="2102920"/>
            <a:ext cx="3810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19F23962-6F01-45AE-8E92-1CF461E7665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763617" cy="1457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Lived</a:t>
            </a:r>
          </a:p>
        </p:txBody>
      </p:sp>
    </p:spTree>
    <p:extLst>
      <p:ext uri="{BB962C8B-B14F-4D97-AF65-F5344CB8AC3E}">
        <p14:creationId xmlns:p14="http://schemas.microsoft.com/office/powerpoint/2010/main" val="4069551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Every time we are together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We are seeing truth being lived out</a:t>
            </a:r>
          </a:p>
          <a:p>
            <a:pPr marL="742950" indent="-742950">
              <a:buFont typeface="+mj-lt"/>
              <a:buAutoNum type="alphaLcPeriod" startAt="4"/>
            </a:pPr>
            <a:r>
              <a:rPr lang="en-NZ" sz="4000" dirty="0">
                <a:solidFill>
                  <a:schemeClr val="bg1"/>
                </a:solidFill>
              </a:rPr>
              <a:t>Doctrine being Lived out</a:t>
            </a:r>
          </a:p>
        </p:txBody>
      </p:sp>
      <p:pic>
        <p:nvPicPr>
          <p:cNvPr id="6146" name="Picture 2" descr="Image download: Fellowship | Christart.com">
            <a:extLst>
              <a:ext uri="{FF2B5EF4-FFF2-40B4-BE49-F238E27FC236}">
                <a16:creationId xmlns:a16="http://schemas.microsoft.com/office/drawing/2014/main" xmlns="" id="{1D1F4D48-BDE4-41ED-9AF7-E51C414C033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2" y="2102920"/>
            <a:ext cx="3810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9DBFB39D-A3F3-4F34-B29B-B6904D000A5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763617" cy="1457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Lived</a:t>
            </a:r>
          </a:p>
        </p:txBody>
      </p:sp>
    </p:spTree>
    <p:extLst>
      <p:ext uri="{BB962C8B-B14F-4D97-AF65-F5344CB8AC3E}">
        <p14:creationId xmlns:p14="http://schemas.microsoft.com/office/powerpoint/2010/main" val="3589337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06018"/>
            <a:ext cx="5224038" cy="6751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problem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97CB650-36F9-4F83-93E4-9FF372CF6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2052" name="Picture 4" descr="False Teachers | Selah">
            <a:extLst>
              <a:ext uri="{FF2B5EF4-FFF2-40B4-BE49-F238E27FC236}">
                <a16:creationId xmlns:a16="http://schemas.microsoft.com/office/drawing/2014/main" xmlns="" id="{3439441A-782D-47A7-B87D-6E54F7EF8D2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45" y="1457738"/>
            <a:ext cx="3379405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399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06018"/>
            <a:ext cx="5224038" cy="6751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problem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People build their lives on lies: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97CB650-36F9-4F83-93E4-9FF372CF6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2052" name="Picture 4" descr="False Teachers | Selah">
            <a:extLst>
              <a:ext uri="{FF2B5EF4-FFF2-40B4-BE49-F238E27FC236}">
                <a16:creationId xmlns:a16="http://schemas.microsoft.com/office/drawing/2014/main" xmlns="" id="{3439441A-782D-47A7-B87D-6E54F7EF8D2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45" y="1457738"/>
            <a:ext cx="3379405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45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57AF65-6D8F-445A-8CAF-FFB7E775D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dirty="0"/>
              <a:t>“The Church and Truth</a:t>
            </a:r>
            <a:r>
              <a:rPr lang="en-US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7200" dirty="0"/>
              <a:t>”</a:t>
            </a:r>
            <a:endParaRPr lang="en-NZ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B7357E3-9702-4530-98D1-413CE41C93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5280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06018"/>
            <a:ext cx="5224038" cy="6751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problem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People build their lives on lies: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bg1"/>
                </a:solidFill>
              </a:rPr>
              <a:t>Religious—The traditions of men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97CB650-36F9-4F83-93E4-9FF372CF6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2052" name="Picture 4" descr="False Teachers | Selah">
            <a:extLst>
              <a:ext uri="{FF2B5EF4-FFF2-40B4-BE49-F238E27FC236}">
                <a16:creationId xmlns:a16="http://schemas.microsoft.com/office/drawing/2014/main" xmlns="" id="{3439441A-782D-47A7-B87D-6E54F7EF8D2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45" y="1457738"/>
            <a:ext cx="3379405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930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06018"/>
            <a:ext cx="5224038" cy="6751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problem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People build their lives on lies: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bg1"/>
                </a:solidFill>
              </a:rPr>
              <a:t>Religious—The traditions of men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bg1"/>
                </a:solidFill>
              </a:rPr>
              <a:t>Atheistic—God does not exist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97CB650-36F9-4F83-93E4-9FF372CF6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2052" name="Picture 4" descr="False Teachers | Selah">
            <a:extLst>
              <a:ext uri="{FF2B5EF4-FFF2-40B4-BE49-F238E27FC236}">
                <a16:creationId xmlns:a16="http://schemas.microsoft.com/office/drawing/2014/main" xmlns="" id="{3439441A-782D-47A7-B87D-6E54F7EF8D2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45" y="1457738"/>
            <a:ext cx="3379405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689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45774"/>
            <a:ext cx="5224038" cy="6712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231AD233-F078-497E-A15E-D993FBB7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1026" name="Picture 2" descr="10 Quick Tips to Improve Your Sleight of Hand">
            <a:extLst>
              <a:ext uri="{FF2B5EF4-FFF2-40B4-BE49-F238E27FC236}">
                <a16:creationId xmlns:a16="http://schemas.microsoft.com/office/drawing/2014/main" xmlns="" id="{CD317996-D543-4271-A679-4C0317BA13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1" r="25479"/>
          <a:stretch/>
        </p:blipFill>
        <p:spPr bwMode="auto">
          <a:xfrm>
            <a:off x="0" y="1563756"/>
            <a:ext cx="3985671" cy="487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794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45774"/>
            <a:ext cx="5224038" cy="6712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Watch for the ‘sleight-of-hand’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231AD233-F078-497E-A15E-D993FBB7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1026" name="Picture 2" descr="10 Quick Tips to Improve Your Sleight of Hand">
            <a:extLst>
              <a:ext uri="{FF2B5EF4-FFF2-40B4-BE49-F238E27FC236}">
                <a16:creationId xmlns:a16="http://schemas.microsoft.com/office/drawing/2014/main" xmlns="" id="{CD317996-D543-4271-A679-4C0317BA13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1" r="25479"/>
          <a:stretch/>
        </p:blipFill>
        <p:spPr bwMode="auto">
          <a:xfrm>
            <a:off x="0" y="1563756"/>
            <a:ext cx="3985671" cy="487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787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45774"/>
            <a:ext cx="5224038" cy="6712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Watch for the ‘sleight-of-hand’</a:t>
            </a:r>
          </a:p>
          <a:p>
            <a:pPr marL="742950" indent="-742950" algn="l">
              <a:lnSpc>
                <a:spcPct val="80000"/>
              </a:lnSpc>
              <a:buFont typeface="+mj-lt"/>
              <a:buAutoNum type="alphaLcPeriod"/>
            </a:pPr>
            <a:r>
              <a:rPr lang="en-NZ" sz="4000" spc="-100" dirty="0">
                <a:solidFill>
                  <a:schemeClr val="bg1"/>
                </a:solidFill>
              </a:rPr>
              <a:t>2 Timothy 3:13—</a:t>
            </a:r>
            <a:r>
              <a:rPr lang="en-NZ" sz="4000" b="1" i="0" spc="-100" baseline="30000" dirty="0">
                <a:solidFill>
                  <a:schemeClr val="bg1"/>
                </a:solidFill>
                <a:effectLst/>
                <a:latin typeface="system-ui"/>
              </a:rPr>
              <a:t>13</a:t>
            </a:r>
            <a:r>
              <a:rPr lang="en-NZ" sz="4000" b="0" i="0" spc="-100" dirty="0">
                <a:solidFill>
                  <a:schemeClr val="bg1"/>
                </a:solidFill>
                <a:effectLst/>
                <a:latin typeface="system-ui"/>
              </a:rPr>
              <a:t>But evil men and impostors will proceed </a:t>
            </a:r>
            <a:r>
              <a:rPr lang="en-NZ" sz="4000" b="0" i="1" spc="-100" dirty="0">
                <a:solidFill>
                  <a:schemeClr val="bg1"/>
                </a:solidFill>
                <a:effectLst/>
                <a:latin typeface="system-ui"/>
              </a:rPr>
              <a:t>from bad</a:t>
            </a:r>
            <a:r>
              <a:rPr lang="en-NZ" sz="4000" b="0" i="0" spc="-100" dirty="0">
                <a:solidFill>
                  <a:schemeClr val="bg1"/>
                </a:solidFill>
                <a:effectLst/>
                <a:latin typeface="system-ui"/>
              </a:rPr>
              <a:t> to worse, deceiving and being deceived. </a:t>
            </a:r>
            <a:r>
              <a:rPr lang="en-NZ" sz="1400" b="0" i="0" spc="-10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  <a:endParaRPr lang="en-NZ" sz="1400" spc="-100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231AD233-F078-497E-A15E-D993FBB7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1026" name="Picture 2" descr="10 Quick Tips to Improve Your Sleight of Hand">
            <a:extLst>
              <a:ext uri="{FF2B5EF4-FFF2-40B4-BE49-F238E27FC236}">
                <a16:creationId xmlns:a16="http://schemas.microsoft.com/office/drawing/2014/main" xmlns="" id="{CD317996-D543-4271-A679-4C0317BA13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1" r="25479"/>
          <a:stretch/>
        </p:blipFill>
        <p:spPr bwMode="auto">
          <a:xfrm>
            <a:off x="0" y="1563756"/>
            <a:ext cx="3985671" cy="487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920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32522"/>
            <a:ext cx="5224038" cy="67254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Watch for the ‘sleight-of-hand’</a:t>
            </a:r>
          </a:p>
          <a:p>
            <a:pPr marL="742950" indent="-742950" algn="l">
              <a:lnSpc>
                <a:spcPct val="80000"/>
              </a:lnSpc>
              <a:buFont typeface="+mj-lt"/>
              <a:buAutoNum type="alphaLcPeriod" startAt="2"/>
            </a:pPr>
            <a:r>
              <a:rPr lang="en-NZ" sz="4000" spc="-100" dirty="0">
                <a:solidFill>
                  <a:schemeClr val="bg1"/>
                </a:solidFill>
              </a:rPr>
              <a:t>That is the foundation of  a life beyond Christ</a:t>
            </a:r>
            <a:endParaRPr lang="en-NZ" sz="1400" spc="-100" dirty="0">
              <a:solidFill>
                <a:schemeClr val="bg1"/>
              </a:solidFill>
            </a:endParaRPr>
          </a:p>
        </p:txBody>
      </p:sp>
      <p:pic>
        <p:nvPicPr>
          <p:cNvPr id="1026" name="Picture 2" descr="10 Quick Tips to Improve Your Sleight of Hand">
            <a:extLst>
              <a:ext uri="{FF2B5EF4-FFF2-40B4-BE49-F238E27FC236}">
                <a16:creationId xmlns:a16="http://schemas.microsoft.com/office/drawing/2014/main" xmlns="" id="{CD317996-D543-4271-A679-4C0317BA13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1" r="25479"/>
          <a:stretch/>
        </p:blipFill>
        <p:spPr bwMode="auto">
          <a:xfrm>
            <a:off x="0" y="1563756"/>
            <a:ext cx="3985671" cy="487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xmlns="" id="{5C28977E-67BD-4566-A103-4EB47624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</p:spTree>
    <p:extLst>
      <p:ext uri="{BB962C8B-B14F-4D97-AF65-F5344CB8AC3E}">
        <p14:creationId xmlns:p14="http://schemas.microsoft.com/office/powerpoint/2010/main" val="518728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32522"/>
            <a:ext cx="5224038" cy="67254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Watch for the ‘sleight-of-hand’</a:t>
            </a:r>
          </a:p>
          <a:p>
            <a:pPr marL="742950" indent="-742950" algn="l">
              <a:lnSpc>
                <a:spcPct val="80000"/>
              </a:lnSpc>
              <a:buFont typeface="+mj-lt"/>
              <a:buAutoNum type="alphaLcPeriod" startAt="3"/>
            </a:pPr>
            <a:r>
              <a:rPr lang="en-NZ" sz="4000" spc="-100" dirty="0">
                <a:solidFill>
                  <a:schemeClr val="bg1"/>
                </a:solidFill>
              </a:rPr>
              <a:t>It’s fruit is deceptive—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</a:rPr>
              <a:t>Sounds spiritual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</a:rPr>
              <a:t>Until tested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</a:rPr>
              <a:t>Momentary  </a:t>
            </a:r>
            <a:endParaRPr lang="en-NZ" sz="1000" spc="-100" dirty="0">
              <a:solidFill>
                <a:schemeClr val="bg1"/>
              </a:solidFill>
            </a:endParaRPr>
          </a:p>
        </p:txBody>
      </p:sp>
      <p:pic>
        <p:nvPicPr>
          <p:cNvPr id="1026" name="Picture 2" descr="10 Quick Tips to Improve Your Sleight of Hand">
            <a:extLst>
              <a:ext uri="{FF2B5EF4-FFF2-40B4-BE49-F238E27FC236}">
                <a16:creationId xmlns:a16="http://schemas.microsoft.com/office/drawing/2014/main" xmlns="" id="{CD317996-D543-4271-A679-4C0317BA13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1" r="25479"/>
          <a:stretch/>
        </p:blipFill>
        <p:spPr bwMode="auto">
          <a:xfrm>
            <a:off x="0" y="1563756"/>
            <a:ext cx="3985671" cy="487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xmlns="" id="{1BDE32F1-6D85-4889-987F-ECE8B311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</p:spTree>
    <p:extLst>
      <p:ext uri="{BB962C8B-B14F-4D97-AF65-F5344CB8AC3E}">
        <p14:creationId xmlns:p14="http://schemas.microsoft.com/office/powerpoint/2010/main" val="1599693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06018"/>
            <a:ext cx="5224038" cy="6751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Watch for the ‘sleight-of-hand’</a:t>
            </a:r>
          </a:p>
          <a:p>
            <a:pPr marL="742950" indent="-742950" algn="l">
              <a:lnSpc>
                <a:spcPct val="80000"/>
              </a:lnSpc>
              <a:buFont typeface="+mj-lt"/>
              <a:buAutoNum type="alphaLcPeriod" startAt="4"/>
            </a:pPr>
            <a:r>
              <a:rPr lang="en-NZ" sz="4000" spc="-100" dirty="0">
                <a:solidFill>
                  <a:schemeClr val="bg1"/>
                </a:solidFill>
              </a:rPr>
              <a:t>It spreads—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</a:rPr>
              <a:t>Destruction of others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</a:rPr>
              <a:t>They teach others to teach others to deceive</a:t>
            </a:r>
            <a:endParaRPr lang="en-NZ" sz="1000" spc="-100" dirty="0">
              <a:solidFill>
                <a:schemeClr val="bg1"/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NZ" sz="3600" spc="-100" dirty="0">
              <a:solidFill>
                <a:schemeClr val="bg1"/>
              </a:solidFill>
            </a:endParaRPr>
          </a:p>
        </p:txBody>
      </p:sp>
      <p:pic>
        <p:nvPicPr>
          <p:cNvPr id="1026" name="Picture 2" descr="10 Quick Tips to Improve Your Sleight of Hand">
            <a:extLst>
              <a:ext uri="{FF2B5EF4-FFF2-40B4-BE49-F238E27FC236}">
                <a16:creationId xmlns:a16="http://schemas.microsoft.com/office/drawing/2014/main" xmlns="" id="{CD317996-D543-4271-A679-4C0317BA13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1" r="25479"/>
          <a:stretch/>
        </p:blipFill>
        <p:spPr bwMode="auto">
          <a:xfrm>
            <a:off x="0" y="1563756"/>
            <a:ext cx="3985671" cy="487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xmlns="" id="{9BDEACCE-E305-417F-8DEC-05A76168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</p:spTree>
    <p:extLst>
      <p:ext uri="{BB962C8B-B14F-4D97-AF65-F5344CB8AC3E}">
        <p14:creationId xmlns:p14="http://schemas.microsoft.com/office/powerpoint/2010/main" val="3609600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06018"/>
            <a:ext cx="5224038" cy="6751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NZ" sz="4000" dirty="0">
                <a:solidFill>
                  <a:schemeClr val="bg1"/>
                </a:solidFill>
              </a:rPr>
              <a:t>We live it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NZ" sz="3600" spc="-1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9BDEACCE-E305-417F-8DEC-05A76168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5" name="Picture 2" descr="Considerations: &quot;love one another&quot;">
            <a:extLst>
              <a:ext uri="{FF2B5EF4-FFF2-40B4-BE49-F238E27FC236}">
                <a16:creationId xmlns:a16="http://schemas.microsoft.com/office/drawing/2014/main" xmlns="" id="{94F03CCD-346D-40A2-8094-F9C13413EE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9" r="12496"/>
          <a:stretch/>
        </p:blipFill>
        <p:spPr bwMode="auto">
          <a:xfrm>
            <a:off x="0" y="2276303"/>
            <a:ext cx="4493104" cy="326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652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06018"/>
            <a:ext cx="5224038" cy="6751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NZ" sz="4000" dirty="0">
                <a:solidFill>
                  <a:schemeClr val="bg1"/>
                </a:solidFill>
              </a:rPr>
              <a:t>We live it</a:t>
            </a:r>
          </a:p>
          <a:p>
            <a:pPr marL="742950" indent="-742950" algn="l">
              <a:lnSpc>
                <a:spcPct val="70000"/>
              </a:lnSpc>
              <a:buFont typeface="+mj-lt"/>
              <a:buAutoNum type="alphaLcPeriod"/>
            </a:pPr>
            <a:r>
              <a:rPr lang="en-NZ" sz="4000" spc="-100" dirty="0">
                <a:solidFill>
                  <a:schemeClr val="bg1"/>
                </a:solidFill>
              </a:rPr>
              <a:t>Colossians 3:12—</a:t>
            </a:r>
            <a:r>
              <a:rPr lang="en-NZ" sz="4000" b="1" i="0" spc="-100" baseline="30000" dirty="0">
                <a:solidFill>
                  <a:schemeClr val="bg1"/>
                </a:solidFill>
                <a:effectLst/>
                <a:latin typeface="system-ui"/>
              </a:rPr>
              <a:t>12 </a:t>
            </a:r>
            <a:r>
              <a:rPr lang="en-NZ" sz="4000" b="0" i="0" spc="-100" dirty="0">
                <a:solidFill>
                  <a:schemeClr val="bg1"/>
                </a:solidFill>
                <a:effectLst/>
                <a:latin typeface="system-ui"/>
              </a:rPr>
              <a:t>So, as those who have been chosen of God, holy and beloved, put on a heart of compassion, kindness, humility, gentleness and patience; </a:t>
            </a:r>
            <a:r>
              <a:rPr lang="en-NZ" sz="4000" b="1" i="0" spc="-100" baseline="30000" dirty="0">
                <a:solidFill>
                  <a:schemeClr val="bg1"/>
                </a:solidFill>
                <a:effectLst/>
                <a:latin typeface="system-ui"/>
              </a:rPr>
              <a:t>13</a:t>
            </a:r>
            <a:r>
              <a:rPr lang="en-NZ" sz="4000" b="0" i="0" spc="-100" dirty="0">
                <a:solidFill>
                  <a:schemeClr val="bg1"/>
                </a:solidFill>
                <a:effectLst/>
                <a:latin typeface="system-ui"/>
              </a:rPr>
              <a:t>bearing with one another, and forgiving each other,… </a:t>
            </a:r>
            <a:r>
              <a:rPr lang="en-NZ" sz="1400" b="0" i="0" spc="-10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  <a:endParaRPr lang="en-NZ" sz="1400" spc="-1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9BDEACCE-E305-417F-8DEC-05A76168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5" name="Picture 2" descr="Considerations: &quot;love one another&quot;">
            <a:extLst>
              <a:ext uri="{FF2B5EF4-FFF2-40B4-BE49-F238E27FC236}">
                <a16:creationId xmlns:a16="http://schemas.microsoft.com/office/drawing/2014/main" xmlns="" id="{E3352A3E-C5D3-47BD-B7B6-4EFC95F1AD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9" r="12496"/>
          <a:stretch/>
        </p:blipFill>
        <p:spPr bwMode="auto">
          <a:xfrm>
            <a:off x="0" y="2276303"/>
            <a:ext cx="4493104" cy="326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785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A39BE2-10AC-4D58-B8F3-7A69C1A25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748057"/>
          </a:xfrm>
        </p:spPr>
        <p:txBody>
          <a:bodyPr/>
          <a:lstStyle/>
          <a:p>
            <a:pPr algn="ctr"/>
            <a:r>
              <a:rPr lang="en-NZ">
                <a:solidFill>
                  <a:schemeClr val="bg1"/>
                </a:solidFill>
              </a:rPr>
              <a:t>Truth is to be Heard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19200"/>
            <a:ext cx="9143999" cy="5638799"/>
          </a:xfrm>
        </p:spPr>
        <p:txBody>
          <a:bodyPr>
            <a:noAutofit/>
          </a:bodyPr>
          <a:lstStyle/>
          <a:p>
            <a:pPr algn="l"/>
            <a:endParaRPr lang="en-NZ" sz="4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751202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06018"/>
            <a:ext cx="5224038" cy="6751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NZ" sz="4000" dirty="0">
                <a:solidFill>
                  <a:schemeClr val="bg1"/>
                </a:solidFill>
              </a:rPr>
              <a:t>We live it</a:t>
            </a:r>
          </a:p>
          <a:p>
            <a:pPr marL="742950" indent="-742950" algn="l">
              <a:lnSpc>
                <a:spcPct val="70000"/>
              </a:lnSpc>
              <a:buFont typeface="+mj-lt"/>
              <a:buAutoNum type="alphaLcPeriod" startAt="2"/>
            </a:pPr>
            <a:r>
              <a:rPr lang="en-NZ" sz="4000" spc="-100" dirty="0">
                <a:solidFill>
                  <a:schemeClr val="bg1"/>
                </a:solidFill>
              </a:rPr>
              <a:t>People long for these Christlike virtues to be lived around them</a:t>
            </a:r>
            <a:endParaRPr lang="en-NZ" sz="1400" spc="-1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9BDEACCE-E305-417F-8DEC-05A76168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3" name="Picture 2" descr="Considerations: &quot;love one another&quot;">
            <a:extLst>
              <a:ext uri="{FF2B5EF4-FFF2-40B4-BE49-F238E27FC236}">
                <a16:creationId xmlns:a16="http://schemas.microsoft.com/office/drawing/2014/main" xmlns="" id="{85EE809A-C266-4D76-8E4E-4FA08A2FB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9" r="12496"/>
          <a:stretch/>
        </p:blipFill>
        <p:spPr bwMode="auto">
          <a:xfrm>
            <a:off x="0" y="2276303"/>
            <a:ext cx="4493104" cy="326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807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06018"/>
            <a:ext cx="5224038" cy="6751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Foundational Solution: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NZ" sz="4000" dirty="0">
                <a:solidFill>
                  <a:schemeClr val="bg1"/>
                </a:solidFill>
              </a:rPr>
              <a:t>We live it</a:t>
            </a:r>
          </a:p>
          <a:p>
            <a:pPr marL="742950" indent="-742950" algn="l">
              <a:lnSpc>
                <a:spcPct val="70000"/>
              </a:lnSpc>
              <a:buFont typeface="+mj-lt"/>
              <a:buAutoNum type="alphaLcPeriod" startAt="3"/>
            </a:pPr>
            <a:r>
              <a:rPr lang="en-NZ" sz="4000" spc="-100" dirty="0">
                <a:solidFill>
                  <a:schemeClr val="bg1"/>
                </a:solidFill>
              </a:rPr>
              <a:t>People who are: 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</a:rPr>
              <a:t>“C</a:t>
            </a: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hosen of God”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  <a:latin typeface="system-ui"/>
              </a:rPr>
              <a:t>“H</a:t>
            </a: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oly and beloved”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  <a:latin typeface="system-ui"/>
              </a:rPr>
              <a:t>“C</a:t>
            </a: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ompassion”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  <a:latin typeface="system-ui"/>
              </a:rPr>
              <a:t>“K</a:t>
            </a: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indness”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“Humility”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  <a:latin typeface="system-ui"/>
              </a:rPr>
              <a:t>“G</a:t>
            </a: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entleness”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  <a:latin typeface="system-ui"/>
              </a:rPr>
              <a:t>“P</a:t>
            </a: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atience”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  <a:latin typeface="system-ui"/>
              </a:rPr>
              <a:t>“B</a:t>
            </a: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earing with one another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NZ" sz="3600" spc="-100" dirty="0">
                <a:solidFill>
                  <a:schemeClr val="bg1"/>
                </a:solidFill>
                <a:latin typeface="system-ui"/>
              </a:rPr>
              <a:t>“F</a:t>
            </a: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orgiving each other” </a:t>
            </a:r>
            <a:r>
              <a:rPr lang="en-NZ" sz="1400" b="0" i="0" spc="-10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  <a:endParaRPr lang="en-NZ" sz="1400" spc="-1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9BDEACCE-E305-417F-8DEC-05A76168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63617" cy="145773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seen</a:t>
            </a:r>
          </a:p>
        </p:txBody>
      </p:sp>
      <p:pic>
        <p:nvPicPr>
          <p:cNvPr id="3" name="Picture 2" descr="Considerations: &quot;love one another&quot;">
            <a:extLst>
              <a:ext uri="{FF2B5EF4-FFF2-40B4-BE49-F238E27FC236}">
                <a16:creationId xmlns:a16="http://schemas.microsoft.com/office/drawing/2014/main" xmlns="" id="{F1C95E8A-C5FD-4DBF-B38D-1675A98B7C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9" r="12496"/>
          <a:stretch/>
        </p:blipFill>
        <p:spPr bwMode="auto">
          <a:xfrm>
            <a:off x="0" y="2276303"/>
            <a:ext cx="3982175" cy="2892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860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xmlns="" id="{3B6B88FD-EB2F-42B3-A273-6943349656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2" b="2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EF42B76-BF87-4A03-8B91-023901F222C5}"/>
              </a:ext>
            </a:extLst>
          </p:cNvPr>
          <p:cNvSpPr/>
          <p:nvPr/>
        </p:nvSpPr>
        <p:spPr>
          <a:xfrm>
            <a:off x="5022574" y="225431"/>
            <a:ext cx="412142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200" dirty="0">
                <a:solidFill>
                  <a:srgbClr val="000000"/>
                </a:solidFill>
                <a:latin typeface="Helvetica Neue"/>
              </a:rPr>
              <a:t>Acts 22:16—</a:t>
            </a:r>
            <a:r>
              <a:rPr lang="en-NZ" sz="32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16 </a:t>
            </a:r>
            <a:r>
              <a:rPr lang="en-NZ" sz="3200" dirty="0">
                <a:solidFill>
                  <a:srgbClr val="000000"/>
                </a:solidFill>
                <a:latin typeface="Helvetica Neue"/>
              </a:rPr>
              <a:t>Now why do you delay? Get up and be baptized, and wash away </a:t>
            </a:r>
            <a:r>
              <a:rPr lang="en-NZ" sz="3200">
                <a:solidFill>
                  <a:srgbClr val="000000"/>
                </a:solidFill>
                <a:latin typeface="Helvetica Neue"/>
              </a:rPr>
              <a:t>your sins, calling </a:t>
            </a:r>
            <a:r>
              <a:rPr lang="en-NZ" sz="3200" dirty="0">
                <a:solidFill>
                  <a:srgbClr val="000000"/>
                </a:solidFill>
                <a:latin typeface="Helvetica Neue"/>
              </a:rPr>
              <a:t>on His name.’ </a:t>
            </a:r>
            <a:r>
              <a:rPr lang="en-NZ" dirty="0">
                <a:solidFill>
                  <a:srgbClr val="000000"/>
                </a:solidFill>
                <a:latin typeface="Helvetica Neue"/>
              </a:rPr>
              <a:t>(NASB)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5069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19200"/>
            <a:ext cx="9143999" cy="5638799"/>
          </a:xfrm>
        </p:spPr>
        <p:txBody>
          <a:bodyPr>
            <a:noAutofit/>
          </a:bodyPr>
          <a:lstStyle/>
          <a:p>
            <a:pPr algn="l"/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Ephesians 2:19-21—</a:t>
            </a:r>
          </a:p>
          <a:p>
            <a:pPr algn="l"/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19 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So then you are no longer strangers and aliens, but you are fellow citizens with the </a:t>
            </a:r>
            <a:r>
              <a:rPr lang="en-NZ" sz="40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NZ" sz="4000" b="0" i="0" baseline="30000" dirty="0">
                <a:solidFill>
                  <a:schemeClr val="bg1"/>
                </a:solidFill>
                <a:effectLst/>
                <a:latin typeface="system-ui"/>
                <a:hlinkClick r:id="rId2" tooltip="See footnote a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</a:t>
            </a:r>
            <a:r>
              <a:rPr lang="en-NZ" sz="40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saints, and are of God’s household, </a:t>
            </a: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20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having been built on the foundation of the apostles and prophets, Christ Jesus Himself being the corner </a:t>
            </a:r>
            <a:r>
              <a:rPr lang="en-NZ" sz="4000" b="0" i="1" dirty="0">
                <a:solidFill>
                  <a:schemeClr val="bg1"/>
                </a:solidFill>
                <a:effectLst/>
                <a:latin typeface="system-ui"/>
              </a:rPr>
              <a:t>stone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, </a:t>
            </a: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21 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in whom the whole building, being fitted together, is growing into a holy </a:t>
            </a:r>
            <a:r>
              <a:rPr lang="en-NZ" sz="40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NZ" sz="4000" b="0" i="0" baseline="30000" dirty="0">
                <a:solidFill>
                  <a:schemeClr val="bg1"/>
                </a:solidFill>
                <a:effectLst/>
                <a:latin typeface="system-ui"/>
                <a:hlinkClick r:id="rId3" tooltip="See footnote b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</a:t>
            </a:r>
            <a:r>
              <a:rPr lang="en-NZ" sz="40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temple in the Lord,</a:t>
            </a:r>
            <a:r>
              <a:rPr lang="en-NZ" sz="3200" b="0" i="0" dirty="0">
                <a:solidFill>
                  <a:schemeClr val="bg1"/>
                </a:solidFill>
                <a:effectLst/>
                <a:latin typeface="system-ui"/>
              </a:rPr>
              <a:t>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 [a]Or </a:t>
            </a:r>
            <a:r>
              <a:rPr lang="en-NZ" sz="1400" b="0" i="1" dirty="0">
                <a:solidFill>
                  <a:schemeClr val="bg1"/>
                </a:solidFill>
                <a:effectLst/>
                <a:latin typeface="system-ui"/>
              </a:rPr>
              <a:t>holy ones</a:t>
            </a:r>
            <a:r>
              <a:rPr lang="en-NZ" sz="1400" b="0" dirty="0">
                <a:solidFill>
                  <a:schemeClr val="bg1"/>
                </a:solidFill>
                <a:effectLst/>
                <a:latin typeface="system-ui"/>
              </a:rPr>
              <a:t> [b]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Or </a:t>
            </a:r>
            <a:r>
              <a:rPr lang="en-NZ" sz="1400" b="0" i="1" dirty="0">
                <a:solidFill>
                  <a:schemeClr val="bg1"/>
                </a:solidFill>
                <a:effectLst/>
                <a:latin typeface="system-ui"/>
              </a:rPr>
              <a:t>sanctuary</a:t>
            </a:r>
            <a:endParaRPr lang="en-NZ" sz="14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051FA4A1-EB86-46D6-9B62-768450EA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748057"/>
          </a:xfrm>
        </p:spPr>
        <p:txBody>
          <a:bodyPr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Upheld</a:t>
            </a:r>
          </a:p>
        </p:txBody>
      </p:sp>
    </p:spTree>
    <p:extLst>
      <p:ext uri="{BB962C8B-B14F-4D97-AF65-F5344CB8AC3E}">
        <p14:creationId xmlns:p14="http://schemas.microsoft.com/office/powerpoint/2010/main" val="3122838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231AD233-F078-497E-A15E-D993FBB7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913041" cy="1485899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Truth is to be Upheld</a:t>
            </a:r>
          </a:p>
        </p:txBody>
      </p:sp>
      <p:pic>
        <p:nvPicPr>
          <p:cNvPr id="7170" name="Picture 2" descr="The Pillar of Truth">
            <a:extLst>
              <a:ext uri="{FF2B5EF4-FFF2-40B4-BE49-F238E27FC236}">
                <a16:creationId xmlns:a16="http://schemas.microsoft.com/office/drawing/2014/main" xmlns="" id="{8247C841-2611-49AC-AE73-4992936308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7" r="8077"/>
          <a:stretch/>
        </p:blipFill>
        <p:spPr bwMode="auto">
          <a:xfrm>
            <a:off x="0" y="1485899"/>
            <a:ext cx="3913041" cy="4702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82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You are: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The people who help each other to—</a:t>
            </a:r>
          </a:p>
          <a:p>
            <a:pPr>
              <a:buFont typeface="Wingdings" panose="05000000000000000000" pitchFamily="2" charset="2"/>
              <a:buChar char="Ø"/>
            </a:pPr>
            <a:endParaRPr lang="en-NZ" sz="4000" dirty="0">
              <a:solidFill>
                <a:schemeClr val="bg1"/>
              </a:solidFill>
            </a:endParaRPr>
          </a:p>
        </p:txBody>
      </p:sp>
      <p:pic>
        <p:nvPicPr>
          <p:cNvPr id="7170" name="Picture 2" descr="The Pillar of Truth">
            <a:extLst>
              <a:ext uri="{FF2B5EF4-FFF2-40B4-BE49-F238E27FC236}">
                <a16:creationId xmlns:a16="http://schemas.microsoft.com/office/drawing/2014/main" xmlns="" id="{8247C841-2611-49AC-AE73-4992936308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7" r="8077"/>
          <a:stretch/>
        </p:blipFill>
        <p:spPr bwMode="auto">
          <a:xfrm>
            <a:off x="0" y="1485899"/>
            <a:ext cx="3913041" cy="4702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7B3324AF-D22A-4264-BE8B-E3AB09BD943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913041" cy="1485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Upheld</a:t>
            </a:r>
          </a:p>
        </p:txBody>
      </p:sp>
    </p:spTree>
    <p:extLst>
      <p:ext uri="{BB962C8B-B14F-4D97-AF65-F5344CB8AC3E}">
        <p14:creationId xmlns:p14="http://schemas.microsoft.com/office/powerpoint/2010/main" val="4123156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You are: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The people who help each other to—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bg1"/>
                </a:solidFill>
              </a:rPr>
              <a:t>Build on THE TRUTH</a:t>
            </a:r>
          </a:p>
          <a:p>
            <a:pPr>
              <a:buFont typeface="Wingdings" panose="05000000000000000000" pitchFamily="2" charset="2"/>
              <a:buChar char="Ø"/>
            </a:pPr>
            <a:endParaRPr lang="en-NZ" sz="4000" dirty="0">
              <a:solidFill>
                <a:schemeClr val="bg1"/>
              </a:solidFill>
            </a:endParaRPr>
          </a:p>
        </p:txBody>
      </p:sp>
      <p:pic>
        <p:nvPicPr>
          <p:cNvPr id="7170" name="Picture 2" descr="The Pillar of Truth">
            <a:extLst>
              <a:ext uri="{FF2B5EF4-FFF2-40B4-BE49-F238E27FC236}">
                <a16:creationId xmlns:a16="http://schemas.microsoft.com/office/drawing/2014/main" xmlns="" id="{8247C841-2611-49AC-AE73-4992936308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7" r="8077"/>
          <a:stretch/>
        </p:blipFill>
        <p:spPr bwMode="auto">
          <a:xfrm>
            <a:off x="0" y="1485899"/>
            <a:ext cx="3913041" cy="4702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F434B4-9312-4D50-A755-2E3AA22E3A3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913041" cy="1485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Upheld</a:t>
            </a:r>
          </a:p>
        </p:txBody>
      </p:sp>
    </p:spTree>
    <p:extLst>
      <p:ext uri="{BB962C8B-B14F-4D97-AF65-F5344CB8AC3E}">
        <p14:creationId xmlns:p14="http://schemas.microsoft.com/office/powerpoint/2010/main" val="1469930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You are: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The people who help each other to—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bg1"/>
                </a:solidFill>
              </a:rPr>
              <a:t>Build on THE TRUTH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Seeking Jesus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Obeying his will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Growing </a:t>
            </a:r>
          </a:p>
          <a:p>
            <a:pPr>
              <a:buFont typeface="Wingdings" panose="05000000000000000000" pitchFamily="2" charset="2"/>
              <a:buChar char="Ø"/>
            </a:pPr>
            <a:endParaRPr lang="en-NZ" sz="4000" dirty="0">
              <a:solidFill>
                <a:schemeClr val="bg1"/>
              </a:solidFill>
            </a:endParaRPr>
          </a:p>
        </p:txBody>
      </p:sp>
      <p:pic>
        <p:nvPicPr>
          <p:cNvPr id="7170" name="Picture 2" descr="The Pillar of Truth">
            <a:extLst>
              <a:ext uri="{FF2B5EF4-FFF2-40B4-BE49-F238E27FC236}">
                <a16:creationId xmlns:a16="http://schemas.microsoft.com/office/drawing/2014/main" xmlns="" id="{8247C841-2611-49AC-AE73-4992936308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7" r="8077"/>
          <a:stretch/>
        </p:blipFill>
        <p:spPr bwMode="auto">
          <a:xfrm>
            <a:off x="0" y="1485899"/>
            <a:ext cx="3913041" cy="4702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0E0DAD-74D3-47CC-9CBA-4569A7BA451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913041" cy="1485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Upheld</a:t>
            </a:r>
          </a:p>
        </p:txBody>
      </p:sp>
    </p:spTree>
    <p:extLst>
      <p:ext uri="{BB962C8B-B14F-4D97-AF65-F5344CB8AC3E}">
        <p14:creationId xmlns:p14="http://schemas.microsoft.com/office/powerpoint/2010/main" val="711218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2" y="1825624"/>
            <a:ext cx="5224038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You are:</a:t>
            </a:r>
          </a:p>
          <a:p>
            <a:pPr marL="742950" indent="-742950"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The people who help each other to—</a:t>
            </a:r>
          </a:p>
          <a:p>
            <a:pPr marL="742950" indent="-742950">
              <a:buFont typeface="+mj-lt"/>
              <a:buAutoNum type="alphaLcPeriod" startAt="2"/>
            </a:pPr>
            <a:r>
              <a:rPr lang="en-NZ" sz="4000" dirty="0">
                <a:solidFill>
                  <a:schemeClr val="bg1"/>
                </a:solidFill>
              </a:rPr>
              <a:t>To Uphold that truth</a:t>
            </a:r>
          </a:p>
          <a:p>
            <a:pPr>
              <a:buFont typeface="Wingdings" panose="05000000000000000000" pitchFamily="2" charset="2"/>
              <a:buChar char="Ø"/>
            </a:pPr>
            <a:endParaRPr lang="en-NZ" sz="4000" dirty="0">
              <a:solidFill>
                <a:schemeClr val="bg1"/>
              </a:solidFill>
            </a:endParaRPr>
          </a:p>
        </p:txBody>
      </p:sp>
      <p:pic>
        <p:nvPicPr>
          <p:cNvPr id="7170" name="Picture 2" descr="The Pillar of Truth">
            <a:extLst>
              <a:ext uri="{FF2B5EF4-FFF2-40B4-BE49-F238E27FC236}">
                <a16:creationId xmlns:a16="http://schemas.microsoft.com/office/drawing/2014/main" xmlns="" id="{8247C841-2611-49AC-AE73-4992936308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7" r="8077"/>
          <a:stretch/>
        </p:blipFill>
        <p:spPr bwMode="auto">
          <a:xfrm>
            <a:off x="0" y="1485899"/>
            <a:ext cx="3913041" cy="4702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F6A02E-8E54-4A93-A106-5019E20B048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913041" cy="1485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</a:rPr>
              <a:t>Truth is to be Upheld</a:t>
            </a:r>
          </a:p>
        </p:txBody>
      </p:sp>
    </p:spTree>
    <p:extLst>
      <p:ext uri="{BB962C8B-B14F-4D97-AF65-F5344CB8AC3E}">
        <p14:creationId xmlns:p14="http://schemas.microsoft.com/office/powerpoint/2010/main" val="2446508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570</Words>
  <Application>Microsoft Office PowerPoint</Application>
  <PresentationFormat>On-screen Show (4:3)</PresentationFormat>
  <Paragraphs>131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Helvetica Neue</vt:lpstr>
      <vt:lpstr>system-ui</vt:lpstr>
      <vt:lpstr>Times New Roman</vt:lpstr>
      <vt:lpstr>Wingdings</vt:lpstr>
      <vt:lpstr>Office Theme</vt:lpstr>
      <vt:lpstr>PowerPoint Presentation</vt:lpstr>
      <vt:lpstr>“The Church and Truth.”</vt:lpstr>
      <vt:lpstr>Truth is to be Heard</vt:lpstr>
      <vt:lpstr>Truth is to be Upheld</vt:lpstr>
      <vt:lpstr>Truth is to be Upheld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Truth is to be Lived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Truth is to be seen</vt:lpstr>
      <vt:lpstr>Truth is to be seen</vt:lpstr>
      <vt:lpstr>Truth is to be seen</vt:lpstr>
      <vt:lpstr>Truth is to be seen</vt:lpstr>
      <vt:lpstr>Truth is to be seen</vt:lpstr>
      <vt:lpstr>Truth is to be seen</vt:lpstr>
      <vt:lpstr>Truth is to be seen</vt:lpstr>
      <vt:lpstr>Truth is to be seen</vt:lpstr>
      <vt:lpstr>Truth is to be seen</vt:lpstr>
      <vt:lpstr>Truth is to be seen</vt:lpstr>
      <vt:lpstr>Truth is to be seen</vt:lpstr>
      <vt:lpstr>Truth is to be seen</vt:lpstr>
      <vt:lpstr>Truth is to be seen</vt:lpstr>
      <vt:lpstr>Truth is to be seen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geoff</cp:lastModifiedBy>
  <cp:revision>96</cp:revision>
  <dcterms:created xsi:type="dcterms:W3CDTF">2020-08-01T19:06:01Z</dcterms:created>
  <dcterms:modified xsi:type="dcterms:W3CDTF">2020-09-19T02:31:19Z</dcterms:modified>
</cp:coreProperties>
</file>