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6" r:id="rId2"/>
    <p:sldId id="280" r:id="rId3"/>
    <p:sldId id="301" r:id="rId4"/>
    <p:sldId id="310" r:id="rId5"/>
    <p:sldId id="363" r:id="rId6"/>
    <p:sldId id="357" r:id="rId7"/>
    <p:sldId id="358" r:id="rId8"/>
    <p:sldId id="359" r:id="rId9"/>
    <p:sldId id="360" r:id="rId10"/>
    <p:sldId id="361" r:id="rId11"/>
    <p:sldId id="369" r:id="rId12"/>
    <p:sldId id="362" r:id="rId13"/>
    <p:sldId id="364" r:id="rId14"/>
    <p:sldId id="365" r:id="rId15"/>
    <p:sldId id="366" r:id="rId16"/>
    <p:sldId id="367" r:id="rId17"/>
    <p:sldId id="374" r:id="rId18"/>
    <p:sldId id="372" r:id="rId19"/>
    <p:sldId id="373" r:id="rId20"/>
    <p:sldId id="3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CAD-E47F-4EF7-AC9F-E85A21D9191B}" type="datetimeFigureOut">
              <a:rPr lang="en-NZ" smtClean="0"/>
              <a:pPr/>
              <a:t>23/08/2020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862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CAD-E47F-4EF7-AC9F-E85A21D9191B}" type="datetimeFigureOut">
              <a:rPr lang="en-NZ" smtClean="0"/>
              <a:pPr/>
              <a:t>23/08/2020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496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CAD-E47F-4EF7-AC9F-E85A21D9191B}" type="datetimeFigureOut">
              <a:rPr lang="en-NZ" smtClean="0"/>
              <a:pPr/>
              <a:t>23/08/2020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199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CAD-E47F-4EF7-AC9F-E85A21D9191B}" type="datetimeFigureOut">
              <a:rPr lang="en-NZ" smtClean="0"/>
              <a:pPr/>
              <a:t>23/08/2020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94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CAD-E47F-4EF7-AC9F-E85A21D9191B}" type="datetimeFigureOut">
              <a:rPr lang="en-NZ" smtClean="0"/>
              <a:pPr/>
              <a:t>23/08/2020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51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CAD-E47F-4EF7-AC9F-E85A21D9191B}" type="datetimeFigureOut">
              <a:rPr lang="en-NZ" smtClean="0"/>
              <a:pPr/>
              <a:t>23/08/2020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888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CAD-E47F-4EF7-AC9F-E85A21D9191B}" type="datetimeFigureOut">
              <a:rPr lang="en-NZ" smtClean="0"/>
              <a:pPr/>
              <a:t>23/08/2020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57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CAD-E47F-4EF7-AC9F-E85A21D9191B}" type="datetimeFigureOut">
              <a:rPr lang="en-NZ" smtClean="0"/>
              <a:pPr/>
              <a:t>23/08/2020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542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CAD-E47F-4EF7-AC9F-E85A21D9191B}" type="datetimeFigureOut">
              <a:rPr lang="en-NZ" smtClean="0"/>
              <a:pPr/>
              <a:t>23/08/2020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966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CAD-E47F-4EF7-AC9F-E85A21D9191B}" type="datetimeFigureOut">
              <a:rPr lang="en-NZ" smtClean="0"/>
              <a:pPr/>
              <a:t>23/08/2020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322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CAD-E47F-4EF7-AC9F-E85A21D9191B}" type="datetimeFigureOut">
              <a:rPr lang="en-NZ" smtClean="0"/>
              <a:pPr/>
              <a:t>23/08/2020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080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10CAD-E47F-4EF7-AC9F-E85A21D9191B}" type="datetimeFigureOut">
              <a:rPr lang="en-NZ" smtClean="0"/>
              <a:pPr/>
              <a:t>23/08/2020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917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king Communion at Home - Rosebank Union Church">
            <a:extLst>
              <a:ext uri="{FF2B5EF4-FFF2-40B4-BE49-F238E27FC236}">
                <a16:creationId xmlns:a16="http://schemas.microsoft.com/office/drawing/2014/main" id="{7DC59389-4CDE-4553-9EC8-E9BB077EC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58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9BE2-10AC-4D58-B8F3-7A69C1A2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The Way We Were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623D8-25E4-42EE-A8DC-CB56A344D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9962" y="1825624"/>
            <a:ext cx="5224038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000" dirty="0">
                <a:solidFill>
                  <a:schemeClr val="bg1"/>
                </a:solidFill>
              </a:rPr>
              <a:t>If you: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NZ" sz="4000" dirty="0">
                <a:solidFill>
                  <a:schemeClr val="bg1"/>
                </a:solidFill>
              </a:rPr>
              <a:t>Are willing to hold up the Word of God as the ‘mirror’ that it is, then you will Progress.</a:t>
            </a:r>
          </a:p>
        </p:txBody>
      </p:sp>
      <p:pic>
        <p:nvPicPr>
          <p:cNvPr id="5" name="Picture 2" descr="What Does the Bible Say About Loving Yourself?—What “Love Thyself ...">
            <a:extLst>
              <a:ext uri="{FF2B5EF4-FFF2-40B4-BE49-F238E27FC236}">
                <a16:creationId xmlns:a16="http://schemas.microsoft.com/office/drawing/2014/main" id="{864992D4-7E39-4A68-A582-FF10468ACE2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9" r="11927"/>
          <a:stretch/>
        </p:blipFill>
        <p:spPr bwMode="auto">
          <a:xfrm>
            <a:off x="0" y="1659835"/>
            <a:ext cx="3875165" cy="38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lways a 'but' in this imperfect world | Enlightened Conflict">
            <a:extLst>
              <a:ext uri="{FF2B5EF4-FFF2-40B4-BE49-F238E27FC236}">
                <a16:creationId xmlns:a16="http://schemas.microsoft.com/office/drawing/2014/main" id="{038883E4-1583-4698-9541-D73CD40B1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22" y="993708"/>
            <a:ext cx="1756345" cy="114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32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9BE2-10AC-4D58-B8F3-7A69C1A2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925" y="0"/>
            <a:ext cx="4574075" cy="973344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Hearing it Like it Is</a:t>
            </a:r>
          </a:p>
        </p:txBody>
      </p:sp>
      <p:pic>
        <p:nvPicPr>
          <p:cNvPr id="1026" name="Picture 2" descr="Proverbs 29:20 / Do you see a man who is hasty in his words ...">
            <a:extLst>
              <a:ext uri="{FF2B5EF4-FFF2-40B4-BE49-F238E27FC236}">
                <a16:creationId xmlns:a16="http://schemas.microsoft.com/office/drawing/2014/main" id="{713EFF68-8E58-4B2C-8036-B62333A0C74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r="6709"/>
          <a:stretch/>
        </p:blipFill>
        <p:spPr bwMode="auto">
          <a:xfrm>
            <a:off x="-29186" y="0"/>
            <a:ext cx="39491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75FCBC-5A33-48A2-AB21-AD622677C20C}"/>
              </a:ext>
            </a:extLst>
          </p:cNvPr>
          <p:cNvSpPr txBox="1"/>
          <p:nvPr/>
        </p:nvSpPr>
        <p:spPr>
          <a:xfrm>
            <a:off x="585780" y="6150114"/>
            <a:ext cx="33341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b="1" dirty="0">
                <a:solidFill>
                  <a:srgbClr val="FF0000"/>
                </a:solidFill>
              </a:rPr>
              <a:t>Proverbs 29:20</a:t>
            </a:r>
          </a:p>
        </p:txBody>
      </p:sp>
    </p:spTree>
    <p:extLst>
      <p:ext uri="{BB962C8B-B14F-4D97-AF65-F5344CB8AC3E}">
        <p14:creationId xmlns:p14="http://schemas.microsoft.com/office/powerpoint/2010/main" val="326258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9BE2-10AC-4D58-B8F3-7A69C1A2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925" y="0"/>
            <a:ext cx="4574075" cy="973344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Hearing it Like it 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623D8-25E4-42EE-A8DC-CB56A344D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9962" y="1099930"/>
            <a:ext cx="5224038" cy="5758069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en-NZ" sz="4000" dirty="0">
                <a:solidFill>
                  <a:schemeClr val="bg1"/>
                </a:solidFill>
              </a:rPr>
              <a:t>Learning when not to speak is something all must learn</a:t>
            </a:r>
          </a:p>
          <a:p>
            <a:pPr marL="742950" indent="-742950">
              <a:buAutoNum type="arabicPeriod"/>
            </a:pPr>
            <a:endParaRPr lang="en-NZ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Proverbs 29:20 / Do you see a man who is hasty in his words ...">
            <a:extLst>
              <a:ext uri="{FF2B5EF4-FFF2-40B4-BE49-F238E27FC236}">
                <a16:creationId xmlns:a16="http://schemas.microsoft.com/office/drawing/2014/main" id="{713EFF68-8E58-4B2C-8036-B62333A0C74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r="6709"/>
          <a:stretch/>
        </p:blipFill>
        <p:spPr bwMode="auto">
          <a:xfrm>
            <a:off x="-29186" y="0"/>
            <a:ext cx="39491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75FCBC-5A33-48A2-AB21-AD622677C20C}"/>
              </a:ext>
            </a:extLst>
          </p:cNvPr>
          <p:cNvSpPr txBox="1"/>
          <p:nvPr/>
        </p:nvSpPr>
        <p:spPr>
          <a:xfrm>
            <a:off x="585780" y="6150114"/>
            <a:ext cx="33341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b="1" dirty="0">
                <a:solidFill>
                  <a:srgbClr val="FF0000"/>
                </a:solidFill>
              </a:rPr>
              <a:t>Proverbs 29:20</a:t>
            </a:r>
          </a:p>
        </p:txBody>
      </p:sp>
    </p:spTree>
    <p:extLst>
      <p:ext uri="{BB962C8B-B14F-4D97-AF65-F5344CB8AC3E}">
        <p14:creationId xmlns:p14="http://schemas.microsoft.com/office/powerpoint/2010/main" val="91877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9BE2-10AC-4D58-B8F3-7A69C1A2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925" y="0"/>
            <a:ext cx="4574075" cy="973344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Hearing it Like it 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623D8-25E4-42EE-A8DC-CB56A344D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9962" y="1099930"/>
            <a:ext cx="5224038" cy="5758069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NZ" sz="4000" dirty="0">
                <a:solidFill>
                  <a:schemeClr val="bg1"/>
                </a:solidFill>
              </a:rPr>
              <a:t>Shutting down that inner voice can be the hardest thing to do.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600" dirty="0">
                <a:solidFill>
                  <a:schemeClr val="bg1"/>
                </a:solidFill>
              </a:rPr>
              <a:t>Silence is not necessarily listening</a:t>
            </a:r>
          </a:p>
        </p:txBody>
      </p:sp>
      <p:pic>
        <p:nvPicPr>
          <p:cNvPr id="1026" name="Picture 2" descr="Proverbs 29:20 / Do you see a man who is hasty in his words ...">
            <a:extLst>
              <a:ext uri="{FF2B5EF4-FFF2-40B4-BE49-F238E27FC236}">
                <a16:creationId xmlns:a16="http://schemas.microsoft.com/office/drawing/2014/main" id="{713EFF68-8E58-4B2C-8036-B62333A0C74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r="6709"/>
          <a:stretch/>
        </p:blipFill>
        <p:spPr bwMode="auto">
          <a:xfrm>
            <a:off x="-29186" y="0"/>
            <a:ext cx="39491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75FCBC-5A33-48A2-AB21-AD622677C20C}"/>
              </a:ext>
            </a:extLst>
          </p:cNvPr>
          <p:cNvSpPr txBox="1"/>
          <p:nvPr/>
        </p:nvSpPr>
        <p:spPr>
          <a:xfrm>
            <a:off x="585780" y="6150114"/>
            <a:ext cx="33341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b="1" dirty="0">
                <a:solidFill>
                  <a:srgbClr val="FF0000"/>
                </a:solidFill>
              </a:rPr>
              <a:t>Proverbs 29:20</a:t>
            </a:r>
          </a:p>
        </p:txBody>
      </p:sp>
    </p:spTree>
    <p:extLst>
      <p:ext uri="{BB962C8B-B14F-4D97-AF65-F5344CB8AC3E}">
        <p14:creationId xmlns:p14="http://schemas.microsoft.com/office/powerpoint/2010/main" val="401739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9BE2-10AC-4D58-B8F3-7A69C1A2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925" y="0"/>
            <a:ext cx="4574075" cy="973344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Hearing it Like it 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623D8-25E4-42EE-A8DC-CB56A344D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9962" y="1099930"/>
            <a:ext cx="5224038" cy="5758069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NZ" sz="4000" dirty="0">
                <a:solidFill>
                  <a:schemeClr val="bg1"/>
                </a:solidFill>
              </a:rPr>
              <a:t>Social media didn’t invent ranting and angry outbursts, it just made them easier.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600" dirty="0">
                <a:solidFill>
                  <a:schemeClr val="bg1"/>
                </a:solidFill>
              </a:rPr>
              <a:t>Remember—Every word is under judgement. </a:t>
            </a:r>
            <a:r>
              <a:rPr lang="en-NZ" sz="2800" dirty="0">
                <a:solidFill>
                  <a:schemeClr val="bg1"/>
                </a:solidFill>
              </a:rPr>
              <a:t>(Mt.12:37)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600" dirty="0">
                <a:solidFill>
                  <a:schemeClr val="bg1"/>
                </a:solidFill>
              </a:rPr>
              <a:t>Count them as God’s </a:t>
            </a:r>
          </a:p>
        </p:txBody>
      </p:sp>
      <p:pic>
        <p:nvPicPr>
          <p:cNvPr id="1026" name="Picture 2" descr="Proverbs 29:20 / Do you see a man who is hasty in his words ...">
            <a:extLst>
              <a:ext uri="{FF2B5EF4-FFF2-40B4-BE49-F238E27FC236}">
                <a16:creationId xmlns:a16="http://schemas.microsoft.com/office/drawing/2014/main" id="{713EFF68-8E58-4B2C-8036-B62333A0C74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r="6709"/>
          <a:stretch/>
        </p:blipFill>
        <p:spPr bwMode="auto">
          <a:xfrm>
            <a:off x="-29186" y="0"/>
            <a:ext cx="39491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75FCBC-5A33-48A2-AB21-AD622677C20C}"/>
              </a:ext>
            </a:extLst>
          </p:cNvPr>
          <p:cNvSpPr txBox="1"/>
          <p:nvPr/>
        </p:nvSpPr>
        <p:spPr>
          <a:xfrm>
            <a:off x="585780" y="6150114"/>
            <a:ext cx="33341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b="1" dirty="0">
                <a:solidFill>
                  <a:srgbClr val="FF0000"/>
                </a:solidFill>
              </a:rPr>
              <a:t>Proverbs 29:20</a:t>
            </a:r>
          </a:p>
        </p:txBody>
      </p:sp>
    </p:spTree>
    <p:extLst>
      <p:ext uri="{BB962C8B-B14F-4D97-AF65-F5344CB8AC3E}">
        <p14:creationId xmlns:p14="http://schemas.microsoft.com/office/powerpoint/2010/main" val="4113556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9BE2-10AC-4D58-B8F3-7A69C1A2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925" y="0"/>
            <a:ext cx="4574075" cy="973344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Hearing it Like it 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623D8-25E4-42EE-A8DC-CB56A344D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9962" y="1099930"/>
            <a:ext cx="5224038" cy="5758069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NZ" sz="4000" dirty="0">
                <a:solidFill>
                  <a:schemeClr val="bg1"/>
                </a:solidFill>
              </a:rPr>
              <a:t>The hardest times to listen: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600" dirty="0">
                <a:solidFill>
                  <a:schemeClr val="bg1"/>
                </a:solidFill>
              </a:rPr>
              <a:t>When you are offended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600" dirty="0">
                <a:solidFill>
                  <a:schemeClr val="bg1"/>
                </a:solidFill>
              </a:rPr>
              <a:t>When the person doesn’t like you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600" dirty="0">
                <a:solidFill>
                  <a:schemeClr val="bg1"/>
                </a:solidFill>
              </a:rPr>
              <a:t>When you don’t like that person</a:t>
            </a:r>
          </a:p>
        </p:txBody>
      </p:sp>
      <p:pic>
        <p:nvPicPr>
          <p:cNvPr id="1026" name="Picture 2" descr="Proverbs 29:20 / Do you see a man who is hasty in his words ...">
            <a:extLst>
              <a:ext uri="{FF2B5EF4-FFF2-40B4-BE49-F238E27FC236}">
                <a16:creationId xmlns:a16="http://schemas.microsoft.com/office/drawing/2014/main" id="{713EFF68-8E58-4B2C-8036-B62333A0C74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r="6709"/>
          <a:stretch/>
        </p:blipFill>
        <p:spPr bwMode="auto">
          <a:xfrm>
            <a:off x="-29186" y="0"/>
            <a:ext cx="39491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75FCBC-5A33-48A2-AB21-AD622677C20C}"/>
              </a:ext>
            </a:extLst>
          </p:cNvPr>
          <p:cNvSpPr txBox="1"/>
          <p:nvPr/>
        </p:nvSpPr>
        <p:spPr>
          <a:xfrm>
            <a:off x="585780" y="6150114"/>
            <a:ext cx="33341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b="1" dirty="0">
                <a:solidFill>
                  <a:srgbClr val="FF0000"/>
                </a:solidFill>
              </a:rPr>
              <a:t>Proverbs 29:20</a:t>
            </a:r>
          </a:p>
        </p:txBody>
      </p:sp>
    </p:spTree>
    <p:extLst>
      <p:ext uri="{BB962C8B-B14F-4D97-AF65-F5344CB8AC3E}">
        <p14:creationId xmlns:p14="http://schemas.microsoft.com/office/powerpoint/2010/main" val="1340958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9BE2-10AC-4D58-B8F3-7A69C1A2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73344"/>
          </a:xfrm>
        </p:spPr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Transformative Hearing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623D8-25E4-42EE-A8DC-CB56A344D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9962" y="1825625"/>
            <a:ext cx="5224038" cy="503237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NZ" sz="4000" dirty="0">
                <a:solidFill>
                  <a:schemeClr val="bg1"/>
                </a:solidFill>
              </a:rPr>
              <a:t>T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600" dirty="0">
                <a:solidFill>
                  <a:schemeClr val="bg1"/>
                </a:solidFill>
              </a:rPr>
              <a:t>W</a:t>
            </a:r>
          </a:p>
        </p:txBody>
      </p:sp>
      <p:pic>
        <p:nvPicPr>
          <p:cNvPr id="2050" name="Picture 2" descr="Woman with Bible, phone, cup of coffee and headphones at white wooden table. Religious audiobook. Woman with Bible, phone, cup of coffee and headphones at white royalty free stock images">
            <a:extLst>
              <a:ext uri="{FF2B5EF4-FFF2-40B4-BE49-F238E27FC236}">
                <a16:creationId xmlns:a16="http://schemas.microsoft.com/office/drawing/2014/main" id="{C9B5F981-67FF-4550-854A-E34DDF27F54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5251"/>
            <a:ext cx="9129828" cy="608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12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9BE2-10AC-4D58-B8F3-7A69C1A2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73344"/>
          </a:xfrm>
        </p:spPr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Transformative Hearing</a:t>
            </a:r>
          </a:p>
        </p:txBody>
      </p:sp>
      <p:pic>
        <p:nvPicPr>
          <p:cNvPr id="2050" name="Picture 2" descr="Woman with Bible, phone, cup of coffee and headphones at white wooden table. Religious audiobook. Woman with Bible, phone, cup of coffee and headphones at white royalty free stock images">
            <a:extLst>
              <a:ext uri="{FF2B5EF4-FFF2-40B4-BE49-F238E27FC236}">
                <a16:creationId xmlns:a16="http://schemas.microsoft.com/office/drawing/2014/main" id="{C9B5F981-67FF-4550-854A-E34DDF27F54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3344"/>
            <a:ext cx="3919962" cy="26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617FD8-4DF2-47A1-AEAD-91E61E3FDB7D}"/>
              </a:ext>
            </a:extLst>
          </p:cNvPr>
          <p:cNvSpPr txBox="1">
            <a:spLocks/>
          </p:cNvSpPr>
          <p:nvPr/>
        </p:nvSpPr>
        <p:spPr>
          <a:xfrm>
            <a:off x="-1" y="5181601"/>
            <a:ext cx="9143999" cy="167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4000" dirty="0">
                <a:solidFill>
                  <a:schemeClr val="bg1"/>
                </a:solidFill>
                <a:latin typeface="system-ui"/>
              </a:rPr>
              <a:t>Matthew 13:10—</a:t>
            </a:r>
            <a:r>
              <a:rPr lang="en-NZ" sz="4000" b="1" baseline="30000" dirty="0">
                <a:solidFill>
                  <a:schemeClr val="bg1"/>
                </a:solidFill>
                <a:latin typeface="system-ui"/>
              </a:rPr>
              <a:t>10</a:t>
            </a:r>
            <a:r>
              <a:rPr lang="en-NZ" sz="4000" dirty="0">
                <a:solidFill>
                  <a:schemeClr val="bg1"/>
                </a:solidFill>
                <a:latin typeface="system-ui"/>
              </a:rPr>
              <a:t>And the disciples came and said to Him, “Why do You speak to them in parables?” </a:t>
            </a:r>
            <a:r>
              <a:rPr lang="en-NZ" sz="1400" dirty="0">
                <a:solidFill>
                  <a:schemeClr val="bg1"/>
                </a:solidFill>
              </a:rPr>
              <a:t>(NASB95)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286E498-637F-439E-9E86-E313E89B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9962" y="973344"/>
            <a:ext cx="5224038" cy="5884655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NZ" sz="4000" dirty="0">
                <a:solidFill>
                  <a:schemeClr val="bg1"/>
                </a:solidFill>
              </a:rPr>
              <a:t>Why the stories?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600" dirty="0">
                <a:solidFill>
                  <a:schemeClr val="bg1"/>
                </a:solidFill>
              </a:rPr>
              <a:t>Powerful at every level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600" dirty="0">
                <a:solidFill>
                  <a:schemeClr val="bg1"/>
                </a:solidFill>
              </a:rPr>
              <a:t>Memorable</a:t>
            </a:r>
          </a:p>
          <a:p>
            <a:pPr marL="1200150" lvl="1" indent="-742950">
              <a:buFont typeface="+mj-lt"/>
              <a:buAutoNum type="alphaLcParenR"/>
            </a:pPr>
            <a:endParaRPr lang="en-N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24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9BE2-10AC-4D58-B8F3-7A69C1A2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73344"/>
          </a:xfrm>
        </p:spPr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Transformative Hearing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623D8-25E4-42EE-A8DC-CB56A344D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9962" y="973344"/>
            <a:ext cx="5224038" cy="5884655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NZ" sz="4000" dirty="0">
                <a:solidFill>
                  <a:schemeClr val="bg1"/>
                </a:solidFill>
              </a:rPr>
              <a:t>Jesus’ teaching had only two levels: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600" dirty="0">
                <a:solidFill>
                  <a:schemeClr val="bg1"/>
                </a:solidFill>
              </a:rPr>
              <a:t>You got it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600" dirty="0">
                <a:solidFill>
                  <a:schemeClr val="bg1"/>
                </a:solidFill>
              </a:rPr>
              <a:t>You didn’t get it</a:t>
            </a:r>
          </a:p>
        </p:txBody>
      </p:sp>
      <p:pic>
        <p:nvPicPr>
          <p:cNvPr id="2050" name="Picture 2" descr="Woman with Bible, phone, cup of coffee and headphones at white wooden table. Religious audiobook. Woman with Bible, phone, cup of coffee and headphones at white royalty free stock images">
            <a:extLst>
              <a:ext uri="{FF2B5EF4-FFF2-40B4-BE49-F238E27FC236}">
                <a16:creationId xmlns:a16="http://schemas.microsoft.com/office/drawing/2014/main" id="{C9B5F981-67FF-4550-854A-E34DDF27F54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3344"/>
            <a:ext cx="3919962" cy="26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617FD8-4DF2-47A1-AEAD-91E61E3FDB7D}"/>
              </a:ext>
            </a:extLst>
          </p:cNvPr>
          <p:cNvSpPr txBox="1">
            <a:spLocks/>
          </p:cNvSpPr>
          <p:nvPr/>
        </p:nvSpPr>
        <p:spPr>
          <a:xfrm>
            <a:off x="0" y="4558363"/>
            <a:ext cx="9144000" cy="2299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sz="4000" dirty="0">
                <a:solidFill>
                  <a:schemeClr val="bg1"/>
                </a:solidFill>
                <a:latin typeface="system-ui"/>
              </a:rPr>
              <a:t>Matthew 13:13—</a:t>
            </a: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13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Therefore I speak to them in parables; because while seeing they do not see, and while hearing they do not hear, nor do they understand.</a:t>
            </a:r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NZ" sz="1400" dirty="0">
                <a:solidFill>
                  <a:schemeClr val="bg1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1701625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9BE2-10AC-4D58-B8F3-7A69C1A2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73344"/>
          </a:xfrm>
        </p:spPr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Transformative Hearing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623D8-25E4-42EE-A8DC-CB56A344D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9962" y="973344"/>
            <a:ext cx="5224038" cy="5884655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NZ" sz="4000" dirty="0">
                <a:solidFill>
                  <a:schemeClr val="bg1"/>
                </a:solidFill>
              </a:rPr>
              <a:t>Jesus’ teaching had ONE intended audience:</a:t>
            </a:r>
          </a:p>
        </p:txBody>
      </p:sp>
      <p:pic>
        <p:nvPicPr>
          <p:cNvPr id="2050" name="Picture 2" descr="Woman with Bible, phone, cup of coffee and headphones at white wooden table. Religious audiobook. Woman with Bible, phone, cup of coffee and headphones at white royalty free stock images">
            <a:extLst>
              <a:ext uri="{FF2B5EF4-FFF2-40B4-BE49-F238E27FC236}">
                <a16:creationId xmlns:a16="http://schemas.microsoft.com/office/drawing/2014/main" id="{C9B5F981-67FF-4550-854A-E34DDF27F54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3344"/>
            <a:ext cx="3919962" cy="26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617FD8-4DF2-47A1-AEAD-91E61E3FDB7D}"/>
              </a:ext>
            </a:extLst>
          </p:cNvPr>
          <p:cNvSpPr txBox="1">
            <a:spLocks/>
          </p:cNvSpPr>
          <p:nvPr/>
        </p:nvSpPr>
        <p:spPr>
          <a:xfrm>
            <a:off x="0" y="4558363"/>
            <a:ext cx="9144000" cy="2299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sz="4000" dirty="0">
                <a:solidFill>
                  <a:schemeClr val="bg1"/>
                </a:solidFill>
                <a:latin typeface="system-ui"/>
              </a:rPr>
              <a:t>Matthew 13:11—</a:t>
            </a: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11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Jesus answered them, “To you it has been granted to know the mysteries of the kingdom of heaven, but to them it has not been granted. </a:t>
            </a:r>
            <a:r>
              <a:rPr lang="en-NZ" sz="1400" dirty="0">
                <a:solidFill>
                  <a:schemeClr val="bg1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166741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“Road to Progress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/>
              <a:t>” </a:t>
            </a:r>
          </a:p>
          <a:p>
            <a:pPr marL="0" indent="0">
              <a:buNone/>
            </a:pPr>
            <a:r>
              <a:rPr lang="en-US" sz="800" dirty="0"/>
              <a:t>	</a:t>
            </a:r>
          </a:p>
          <a:p>
            <a:r>
              <a:rPr lang="en-NZ" sz="4800" dirty="0"/>
              <a:t>John Staiger</a:t>
            </a:r>
          </a:p>
          <a:p>
            <a:endParaRPr lang="en-NZ" sz="800" dirty="0"/>
          </a:p>
          <a:p>
            <a:r>
              <a:rPr lang="en-NZ" sz="4800" dirty="0"/>
              <a:t>For Morningside Church of Christ </a:t>
            </a:r>
          </a:p>
          <a:p>
            <a:endParaRPr lang="en-NZ" sz="800" dirty="0"/>
          </a:p>
          <a:p>
            <a:r>
              <a:rPr lang="en-NZ" sz="4800" dirty="0"/>
              <a:t>Sunday 23 August 2020</a:t>
            </a:r>
          </a:p>
          <a:p>
            <a:endParaRPr lang="en-NZ" sz="800" dirty="0"/>
          </a:p>
          <a:p>
            <a:r>
              <a:rPr lang="en-NZ" sz="4800" dirty="0"/>
              <a:t>PM Sermon</a:t>
            </a:r>
          </a:p>
          <a:p>
            <a:endParaRPr lang="en-NZ" sz="800" dirty="0"/>
          </a:p>
          <a:p>
            <a:r>
              <a:rPr lang="en-NZ" sz="4800" dirty="0"/>
              <a:t>Broadcast on Facebook Live from Massey, NZ.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9BE2-10AC-4D58-B8F3-7A69C1A2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73344"/>
          </a:xfrm>
        </p:spPr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Transformative Hearing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623D8-25E4-42EE-A8DC-CB56A344D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9962" y="973344"/>
            <a:ext cx="5224038" cy="5884655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NZ" sz="4000" dirty="0">
                <a:solidFill>
                  <a:schemeClr val="bg1"/>
                </a:solidFill>
              </a:rPr>
              <a:t>You are it: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600" dirty="0">
                <a:solidFill>
                  <a:schemeClr val="bg1"/>
                </a:solidFill>
              </a:rPr>
              <a:t>If you get it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600" dirty="0">
                <a:solidFill>
                  <a:schemeClr val="bg1"/>
                </a:solidFill>
              </a:rPr>
              <a:t>You will have it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600" dirty="0">
                <a:solidFill>
                  <a:schemeClr val="bg1"/>
                </a:solidFill>
              </a:rPr>
              <a:t>Because you listened </a:t>
            </a:r>
          </a:p>
        </p:txBody>
      </p:sp>
      <p:pic>
        <p:nvPicPr>
          <p:cNvPr id="2050" name="Picture 2" descr="Woman with Bible, phone, cup of coffee and headphones at white wooden table. Religious audiobook. Woman with Bible, phone, cup of coffee and headphones at white royalty free stock images">
            <a:extLst>
              <a:ext uri="{FF2B5EF4-FFF2-40B4-BE49-F238E27FC236}">
                <a16:creationId xmlns:a16="http://schemas.microsoft.com/office/drawing/2014/main" id="{C9B5F981-67FF-4550-854A-E34DDF27F54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3344"/>
            <a:ext cx="3919962" cy="26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617FD8-4DF2-47A1-AEAD-91E61E3FDB7D}"/>
              </a:ext>
            </a:extLst>
          </p:cNvPr>
          <p:cNvSpPr txBox="1">
            <a:spLocks/>
          </p:cNvSpPr>
          <p:nvPr/>
        </p:nvSpPr>
        <p:spPr>
          <a:xfrm>
            <a:off x="0" y="4246325"/>
            <a:ext cx="9144000" cy="2611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sz="4000" dirty="0">
                <a:solidFill>
                  <a:schemeClr val="bg1"/>
                </a:solidFill>
                <a:latin typeface="system-ui"/>
              </a:rPr>
              <a:t>Matthew 13:12—</a:t>
            </a: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12 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For whoever has, to him </a:t>
            </a:r>
            <a:r>
              <a:rPr lang="en-NZ" sz="4000" b="0" i="1" dirty="0">
                <a:solidFill>
                  <a:schemeClr val="bg1"/>
                </a:solidFill>
                <a:effectLst/>
                <a:latin typeface="system-ui"/>
              </a:rPr>
              <a:t>more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 shall be given, and he will have an abundance; but whoever does not have, even what he has shall be taken away from him. </a:t>
            </a:r>
            <a:r>
              <a:rPr lang="en-NZ" sz="1400" dirty="0">
                <a:solidFill>
                  <a:schemeClr val="bg1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870298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baptism church of christ">
            <a:extLst>
              <a:ext uri="{FF2B5EF4-FFF2-40B4-BE49-F238E27FC236}">
                <a16:creationId xmlns:a16="http://schemas.microsoft.com/office/drawing/2014/main" id="{31E52730-745C-4777-A1AE-98EEF65827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4"/>
          <a:stretch/>
        </p:blipFill>
        <p:spPr bwMode="auto">
          <a:xfrm>
            <a:off x="0" y="1938993"/>
            <a:ext cx="9143999" cy="491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E240C3-FA85-4ED1-A110-2B6E5D880F97}"/>
              </a:ext>
            </a:extLst>
          </p:cNvPr>
          <p:cNvSpPr/>
          <p:nvPr/>
        </p:nvSpPr>
        <p:spPr>
          <a:xfrm>
            <a:off x="-1" y="0"/>
            <a:ext cx="9144000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4000" dirty="0">
                <a:solidFill>
                  <a:schemeClr val="bg1"/>
                </a:solidFill>
              </a:rPr>
              <a:t>Acts 2:41—</a:t>
            </a:r>
            <a:r>
              <a:rPr lang="en-NZ" sz="4000" b="1" baseline="30000" dirty="0">
                <a:solidFill>
                  <a:schemeClr val="bg1"/>
                </a:solidFill>
              </a:rPr>
              <a:t>41</a:t>
            </a:r>
            <a:r>
              <a:rPr lang="en-NZ" sz="4000" dirty="0">
                <a:solidFill>
                  <a:schemeClr val="bg1"/>
                </a:solidFill>
              </a:rPr>
              <a:t>So those who received his word were baptized, and there were added that day about three thousand souls. (ESV)</a:t>
            </a:r>
            <a:endParaRPr lang="en-NZ" sz="4000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406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AF65-6D8F-445A-8CAF-FFB7E775D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7200" dirty="0"/>
              <a:t>“Road to Progress.”</a:t>
            </a:r>
            <a:endParaRPr lang="en-NZ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357E3-9702-4530-98D1-413CE41C93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528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9BE2-10AC-4D58-B8F3-7A69C1A2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748057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The Way We Were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623D8-25E4-42EE-A8DC-CB56A344D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219200"/>
            <a:ext cx="9143999" cy="5638799"/>
          </a:xfrm>
        </p:spPr>
        <p:txBody>
          <a:bodyPr>
            <a:noAutofit/>
          </a:bodyPr>
          <a:lstStyle/>
          <a:p>
            <a:pPr algn="l"/>
            <a:endParaRPr lang="en-NZ" sz="40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75120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9BE2-10AC-4D58-B8F3-7A69C1A2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748057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The Way We Were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623D8-25E4-42EE-A8DC-CB56A344D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219200"/>
            <a:ext cx="9143999" cy="5638799"/>
          </a:xfrm>
        </p:spPr>
        <p:txBody>
          <a:bodyPr>
            <a:noAutofit/>
          </a:bodyPr>
          <a:lstStyle/>
          <a:p>
            <a:pPr algn="l"/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James 1:22-24—</a:t>
            </a: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22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But prove yourselves doers of the word, and not merely hearers who delude themselves. </a:t>
            </a: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23 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For if anyone is a hearer of the word and not a doer, he is like a man who looks at his natural face in a mirror; </a:t>
            </a: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24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for </a:t>
            </a:r>
            <a:r>
              <a:rPr lang="en-NZ" sz="4000" b="0" i="1" dirty="0">
                <a:solidFill>
                  <a:schemeClr val="bg1"/>
                </a:solidFill>
                <a:effectLst/>
                <a:latin typeface="system-ui"/>
              </a:rPr>
              <a:t>once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 he has looked at himself and gone away, he has immediately forgotten what kind of person he was.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  <a:endParaRPr lang="en-NZ" sz="40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12283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9BE2-10AC-4D58-B8F3-7A69C1A2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The Way We Were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623D8-25E4-42EE-A8DC-CB56A344D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9962" y="1825624"/>
            <a:ext cx="4892734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000" dirty="0">
                <a:solidFill>
                  <a:schemeClr val="bg1"/>
                </a:solidFill>
              </a:rPr>
              <a:t>If you:</a:t>
            </a:r>
          </a:p>
          <a:p>
            <a:pPr marL="742950" indent="-742950">
              <a:buAutoNum type="arabicPeriod"/>
            </a:pPr>
            <a:r>
              <a:rPr lang="en-NZ" sz="4000" dirty="0">
                <a:solidFill>
                  <a:schemeClr val="bg1"/>
                </a:solidFill>
              </a:rPr>
              <a:t>Listen to sermons just to affirm your present beliefs, you have come to the wrong place</a:t>
            </a:r>
          </a:p>
          <a:p>
            <a:pPr marL="742950" indent="-742950">
              <a:buAutoNum type="arabicPeriod"/>
            </a:pPr>
            <a:endParaRPr lang="en-NZ" sz="4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What Does the Bible Say About Loving Yourself?—What “Love Thyself ...">
            <a:extLst>
              <a:ext uri="{FF2B5EF4-FFF2-40B4-BE49-F238E27FC236}">
                <a16:creationId xmlns:a16="http://schemas.microsoft.com/office/drawing/2014/main" id="{C12F064A-F9C7-471C-A419-273A0B8725A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9" r="11927"/>
          <a:stretch/>
        </p:blipFill>
        <p:spPr bwMode="auto">
          <a:xfrm>
            <a:off x="0" y="1659835"/>
            <a:ext cx="3875165" cy="38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82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9BE2-10AC-4D58-B8F3-7A69C1A2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The Way We Were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623D8-25E4-42EE-A8DC-CB56A344D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9962" y="1825624"/>
            <a:ext cx="4892734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000" dirty="0">
                <a:solidFill>
                  <a:schemeClr val="bg1"/>
                </a:solidFill>
              </a:rPr>
              <a:t>If you: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NZ" sz="4000" dirty="0">
                <a:solidFill>
                  <a:schemeClr val="bg1"/>
                </a:solidFill>
              </a:rPr>
              <a:t>Read the Bible to support you present religious ideas and practices, you have come to the wrong book.</a:t>
            </a:r>
          </a:p>
          <a:p>
            <a:pPr marL="742950" indent="-742950">
              <a:buAutoNum type="arabicPeriod" startAt="2"/>
            </a:pPr>
            <a:endParaRPr lang="en-NZ" sz="4000" dirty="0">
              <a:solidFill>
                <a:schemeClr val="bg1"/>
              </a:solidFill>
            </a:endParaRPr>
          </a:p>
        </p:txBody>
      </p:sp>
      <p:pic>
        <p:nvPicPr>
          <p:cNvPr id="5" name="Picture 2" descr="What Does the Bible Say About Loving Yourself?—What “Love Thyself ...">
            <a:extLst>
              <a:ext uri="{FF2B5EF4-FFF2-40B4-BE49-F238E27FC236}">
                <a16:creationId xmlns:a16="http://schemas.microsoft.com/office/drawing/2014/main" id="{E392049F-AE0B-4CE5-9BDE-184015177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9" r="11927"/>
          <a:stretch/>
        </p:blipFill>
        <p:spPr bwMode="auto">
          <a:xfrm>
            <a:off x="0" y="1659835"/>
            <a:ext cx="3875165" cy="38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5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9BE2-10AC-4D58-B8F3-7A69C1A2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The Way We Were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623D8-25E4-42EE-A8DC-CB56A344D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9962" y="1825624"/>
            <a:ext cx="4892734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000" dirty="0">
                <a:solidFill>
                  <a:schemeClr val="bg1"/>
                </a:solidFill>
              </a:rPr>
              <a:t>If you: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NZ" sz="4000" dirty="0">
                <a:solidFill>
                  <a:schemeClr val="bg1"/>
                </a:solidFill>
              </a:rPr>
              <a:t>Believe that listening is something that is best done by the other person, you have come to the wrong Jesus.</a:t>
            </a:r>
          </a:p>
          <a:p>
            <a:pPr marL="742950" indent="-742950">
              <a:buAutoNum type="arabicPeriod" startAt="3"/>
            </a:pPr>
            <a:endParaRPr lang="en-NZ" sz="4000" dirty="0">
              <a:solidFill>
                <a:schemeClr val="bg1"/>
              </a:solidFill>
            </a:endParaRPr>
          </a:p>
        </p:txBody>
      </p:sp>
      <p:pic>
        <p:nvPicPr>
          <p:cNvPr id="5" name="Picture 2" descr="What Does the Bible Say About Loving Yourself?—What “Love Thyself ...">
            <a:extLst>
              <a:ext uri="{FF2B5EF4-FFF2-40B4-BE49-F238E27FC236}">
                <a16:creationId xmlns:a16="http://schemas.microsoft.com/office/drawing/2014/main" id="{75693BC4-B5E6-4B64-A0C3-D514760C0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9" r="11927"/>
          <a:stretch/>
        </p:blipFill>
        <p:spPr bwMode="auto">
          <a:xfrm>
            <a:off x="0" y="1659835"/>
            <a:ext cx="3875165" cy="38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11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9BE2-10AC-4D58-B8F3-7A69C1A2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The Way We Were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623D8-25E4-42EE-A8DC-CB56A344D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9962" y="1825624"/>
            <a:ext cx="5224038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000" dirty="0">
                <a:solidFill>
                  <a:schemeClr val="bg1"/>
                </a:solidFill>
              </a:rPr>
              <a:t>If you: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NZ" sz="4000" dirty="0">
                <a:solidFill>
                  <a:schemeClr val="bg1"/>
                </a:solidFill>
              </a:rPr>
              <a:t>Seek to insert Jesus’ teachings into the philosophies of this world, then you will never hear what Jesus is actually saying.</a:t>
            </a:r>
          </a:p>
        </p:txBody>
      </p:sp>
      <p:pic>
        <p:nvPicPr>
          <p:cNvPr id="5" name="Picture 2" descr="What Does the Bible Say About Loving Yourself?—What “Love Thyself ...">
            <a:extLst>
              <a:ext uri="{FF2B5EF4-FFF2-40B4-BE49-F238E27FC236}">
                <a16:creationId xmlns:a16="http://schemas.microsoft.com/office/drawing/2014/main" id="{836E9258-4416-4F9D-94A6-5B00053875A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9" r="11927"/>
          <a:stretch/>
        </p:blipFill>
        <p:spPr bwMode="auto">
          <a:xfrm>
            <a:off x="0" y="1659835"/>
            <a:ext cx="3875165" cy="38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188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584</Words>
  <Application>Microsoft Office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system-ui</vt:lpstr>
      <vt:lpstr>Office Theme</vt:lpstr>
      <vt:lpstr>PowerPoint Presentation</vt:lpstr>
      <vt:lpstr>PowerPoint Presentation</vt:lpstr>
      <vt:lpstr>“Road to Progress.”</vt:lpstr>
      <vt:lpstr>The Way We Were</vt:lpstr>
      <vt:lpstr>The Way We Were</vt:lpstr>
      <vt:lpstr>The Way We Were</vt:lpstr>
      <vt:lpstr>The Way We Were</vt:lpstr>
      <vt:lpstr>The Way We Were</vt:lpstr>
      <vt:lpstr>The Way We Were</vt:lpstr>
      <vt:lpstr>The Way We Were</vt:lpstr>
      <vt:lpstr>Hearing it Like it Is</vt:lpstr>
      <vt:lpstr>Hearing it Like it Is</vt:lpstr>
      <vt:lpstr>Hearing it Like it Is</vt:lpstr>
      <vt:lpstr>Hearing it Like it Is</vt:lpstr>
      <vt:lpstr>Hearing it Like it Is</vt:lpstr>
      <vt:lpstr>Transformative Hearing</vt:lpstr>
      <vt:lpstr>Transformative Hearing</vt:lpstr>
      <vt:lpstr>Transformative Hearing</vt:lpstr>
      <vt:lpstr>Transformative Hearing</vt:lpstr>
      <vt:lpstr>Transformative Hearing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 Staiger</cp:lastModifiedBy>
  <cp:revision>77</cp:revision>
  <dcterms:created xsi:type="dcterms:W3CDTF">2020-08-01T19:06:01Z</dcterms:created>
  <dcterms:modified xsi:type="dcterms:W3CDTF">2020-08-23T06:00:23Z</dcterms:modified>
</cp:coreProperties>
</file>