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378" r:id="rId3"/>
    <p:sldId id="388" r:id="rId4"/>
    <p:sldId id="389" r:id="rId5"/>
    <p:sldId id="390" r:id="rId6"/>
    <p:sldId id="391" r:id="rId7"/>
    <p:sldId id="383" r:id="rId8"/>
    <p:sldId id="393" r:id="rId9"/>
    <p:sldId id="394" r:id="rId10"/>
    <p:sldId id="395" r:id="rId11"/>
    <p:sldId id="392" r:id="rId12"/>
    <p:sldId id="386" r:id="rId13"/>
    <p:sldId id="38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387" r:id="rId23"/>
    <p:sldId id="384" r:id="rId24"/>
    <p:sldId id="381" r:id="rId25"/>
    <p:sldId id="40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893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821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868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690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408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291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479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11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525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939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774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A5F3C-7B6C-4315-836C-EB12C42BC4B0}" type="datetimeFigureOut">
              <a:rPr lang="en-NZ" smtClean="0"/>
              <a:t>09/12/2020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CF98-E280-42AA-B414-0CDDA89984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330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Peter%205%3A4%2D6&amp;version=NASB#fen-NASB-30458b" TargetMode="External"/><Relationship Id="rId2" Type="http://schemas.openxmlformats.org/officeDocument/2006/relationships/hyperlink" Target="https://www.biblegateway.com/passage/?search=1%20Peter%205%3A4%2D6&amp;version=NASB#fen-NASB-30457a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Peter%205%3A4%2D6&amp;version=NASB#fen-NASB-30458b" TargetMode="External"/><Relationship Id="rId2" Type="http://schemas.openxmlformats.org/officeDocument/2006/relationships/hyperlink" Target="https://www.biblegateway.com/passage/?search=1%20Peter%205%3A4%2D6&amp;version=NASB#fen-NASB-30457a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Peter%205%3A4%2D6&amp;version=NASB#fen-NASB-30458b" TargetMode="External"/><Relationship Id="rId2" Type="http://schemas.openxmlformats.org/officeDocument/2006/relationships/hyperlink" Target="https://www.biblegateway.com/passage/?search=1%20Peter%205%3A4%2D6&amp;version=NASB#fen-NASB-30457a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Peter%205%3A4%2D6&amp;version=NASB#fen-NASB-30458b" TargetMode="External"/><Relationship Id="rId2" Type="http://schemas.openxmlformats.org/officeDocument/2006/relationships/hyperlink" Target="https://www.biblegateway.com/passage/?search=1%20Peter%205%3A4%2D6&amp;version=NASB#fen-NASB-30457a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Peter%205%3A4%2D6&amp;version=NASB#fen-NASB-30458b" TargetMode="External"/><Relationship Id="rId2" Type="http://schemas.openxmlformats.org/officeDocument/2006/relationships/hyperlink" Target="https://www.biblegateway.com/passage/?search=1%20Peter%205%3A4%2D6&amp;version=NASB#fen-NASB-30457a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Peter%205%3A4%2D6&amp;version=NASB#fen-NASB-30458b" TargetMode="External"/><Relationship Id="rId2" Type="http://schemas.openxmlformats.org/officeDocument/2006/relationships/hyperlink" Target="https://www.biblegateway.com/passage/?search=1%20Peter%205%3A4%2D6&amp;version=NASB#fen-NASB-30457a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Peter%205%3A4%2D6&amp;version=NASB#fen-NASB-30458b" TargetMode="External"/><Relationship Id="rId2" Type="http://schemas.openxmlformats.org/officeDocument/2006/relationships/hyperlink" Target="https://www.biblegateway.com/passage/?search=1%20Peter%205%3A4%2D6&amp;version=NASB#fen-NASB-30457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Peter%205%3A4%2D6&amp;version=NASB#fen-NASB-30458b" TargetMode="External"/><Relationship Id="rId2" Type="http://schemas.openxmlformats.org/officeDocument/2006/relationships/hyperlink" Target="https://www.biblegateway.com/passage/?search=1%20Peter%205%3A4%2D6&amp;version=NASB#fen-NASB-30457a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Peter%205%3A4%2D6&amp;version=NASB#fen-NASB-30458b" TargetMode="External"/><Relationship Id="rId2" Type="http://schemas.openxmlformats.org/officeDocument/2006/relationships/hyperlink" Target="https://www.biblegateway.com/passage/?search=1%20Peter%205%3A4%2D6&amp;version=NASB#fen-NASB-30457a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“Be Humble.” </a:t>
            </a:r>
          </a:p>
          <a:p>
            <a:pPr marL="0" indent="0">
              <a:buNone/>
            </a:pPr>
            <a:r>
              <a:rPr lang="en-US" sz="800" dirty="0"/>
              <a:t>	</a:t>
            </a:r>
          </a:p>
          <a:p>
            <a:r>
              <a:rPr lang="en-NZ" sz="4000" dirty="0"/>
              <a:t>John Staiger</a:t>
            </a:r>
          </a:p>
          <a:p>
            <a:endParaRPr lang="en-NZ" sz="800" dirty="0"/>
          </a:p>
          <a:p>
            <a:r>
              <a:rPr lang="en-NZ" sz="4000" dirty="0"/>
              <a:t>Morningside Church of Christ </a:t>
            </a:r>
          </a:p>
          <a:p>
            <a:endParaRPr lang="en-NZ" sz="800" dirty="0"/>
          </a:p>
          <a:p>
            <a:r>
              <a:rPr lang="en-NZ" sz="4000" dirty="0"/>
              <a:t>Sunday 1 November 2020</a:t>
            </a:r>
          </a:p>
          <a:p>
            <a:endParaRPr lang="en-NZ" sz="800" dirty="0"/>
          </a:p>
          <a:p>
            <a:r>
              <a:rPr lang="en-NZ" sz="4000" dirty="0"/>
              <a:t>AM Sermon</a:t>
            </a:r>
          </a:p>
          <a:p>
            <a:endParaRPr lang="en-NZ" sz="800" dirty="0"/>
          </a:p>
          <a:p>
            <a:pPr marL="0" indent="0" algn="ctr">
              <a:buNone/>
            </a:pPr>
            <a:r>
              <a:rPr lang="en-NZ" sz="4000" dirty="0"/>
              <a:t>Broadcast on Facebook Live from </a:t>
            </a:r>
          </a:p>
          <a:p>
            <a:pPr marL="0" indent="0" algn="ctr">
              <a:buNone/>
            </a:pPr>
            <a:r>
              <a:rPr lang="en-NZ" sz="4000" dirty="0"/>
              <a:t>42 Leslie Ave, Sandringham.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E9B9-8E83-4688-B7ED-B284BEB44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372" y="778703"/>
            <a:ext cx="3886200" cy="5873887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Moses—Man of God!</a:t>
            </a:r>
          </a:p>
          <a:p>
            <a:pPr algn="l"/>
            <a:endParaRPr lang="en-NZ" sz="8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40 years a Prince of Egypt</a:t>
            </a:r>
          </a:p>
          <a:p>
            <a:pPr algn="l"/>
            <a:r>
              <a:rPr lang="en-NZ" sz="4000" dirty="0">
                <a:solidFill>
                  <a:srgbClr val="000000"/>
                </a:solidFill>
                <a:latin typeface="system-ui"/>
              </a:rPr>
              <a:t>40 years a fugitive and shepherd</a:t>
            </a: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40 years the leader of Israel</a:t>
            </a:r>
          </a:p>
          <a:p>
            <a:pPr algn="l"/>
            <a:endParaRPr lang="en-NZ" sz="100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3074" name="Picture 2" descr="Moses | Lesson 7 in Character by Character">
            <a:extLst>
              <a:ext uri="{FF2B5EF4-FFF2-40B4-BE49-F238E27FC236}">
                <a16:creationId xmlns:a16="http://schemas.microsoft.com/office/drawing/2014/main" id="{2A92AEE9-1F20-4448-9D1A-2FC798EA03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6" r="10083"/>
          <a:stretch/>
        </p:blipFill>
        <p:spPr bwMode="auto">
          <a:xfrm>
            <a:off x="4399365" y="967409"/>
            <a:ext cx="4280072" cy="54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4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E9B9-8E83-4688-B7ED-B284BEB44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372" y="778703"/>
            <a:ext cx="3886200" cy="5873887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Moses—Man of God!</a:t>
            </a:r>
          </a:p>
          <a:p>
            <a:pPr algn="l"/>
            <a:endParaRPr lang="en-NZ" sz="1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Numbers 12:3—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3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Now the man Moses was very humble, more than any person who was on the face of the earth. </a:t>
            </a:r>
            <a:r>
              <a:rPr lang="en-NZ" sz="20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  <a:endParaRPr lang="en-NZ" sz="40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3074" name="Picture 2" descr="Moses | Lesson 7 in Character by Character">
            <a:extLst>
              <a:ext uri="{FF2B5EF4-FFF2-40B4-BE49-F238E27FC236}">
                <a16:creationId xmlns:a16="http://schemas.microsoft.com/office/drawing/2014/main" id="{2A92AEE9-1F20-4448-9D1A-2FC798EA03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6" r="10083"/>
          <a:stretch/>
        </p:blipFill>
        <p:spPr bwMode="auto">
          <a:xfrm>
            <a:off x="4399365" y="967409"/>
            <a:ext cx="4280072" cy="54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3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Evening, April 5th (Spurgeon's Devotional)">
            <a:extLst>
              <a:ext uri="{FF2B5EF4-FFF2-40B4-BE49-F238E27FC236}">
                <a16:creationId xmlns:a16="http://schemas.microsoft.com/office/drawing/2014/main" id="{C5C3696E-448A-419D-A843-87723D23CD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2" r="5493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E42208-6A8A-4EE4-87F6-8DD3AA548CB7}"/>
              </a:ext>
            </a:extLst>
          </p:cNvPr>
          <p:cNvSpPr txBox="1"/>
          <p:nvPr/>
        </p:nvSpPr>
        <p:spPr>
          <a:xfrm>
            <a:off x="371063" y="2850729"/>
            <a:ext cx="4505738" cy="31700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4000" b="1" i="0" dirty="0">
                <a:solidFill>
                  <a:schemeClr val="bg1"/>
                </a:solidFill>
                <a:effectLst/>
                <a:latin typeface="system-ui"/>
              </a:rPr>
              <a:t>The fear of the </a:t>
            </a:r>
            <a:r>
              <a:rPr lang="en-NZ" sz="4000" b="1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NZ" sz="4000" b="1" i="0" dirty="0">
                <a:solidFill>
                  <a:schemeClr val="bg1"/>
                </a:solidFill>
                <a:effectLst/>
                <a:latin typeface="system-ui"/>
              </a:rPr>
              <a:t> </a:t>
            </a:r>
          </a:p>
          <a:p>
            <a:r>
              <a:rPr lang="en-NZ" sz="4000" b="1" i="0" dirty="0">
                <a:solidFill>
                  <a:schemeClr val="bg1"/>
                </a:solidFill>
                <a:effectLst/>
                <a:latin typeface="system-ui"/>
              </a:rPr>
              <a:t>is the instruction for wisdom, </a:t>
            </a:r>
          </a:p>
          <a:p>
            <a:r>
              <a:rPr lang="en-NZ" sz="4000" b="1" i="0" dirty="0">
                <a:solidFill>
                  <a:schemeClr val="bg1"/>
                </a:solidFill>
                <a:effectLst/>
                <a:latin typeface="system-ui"/>
              </a:rPr>
              <a:t>And before honour </a:t>
            </a:r>
            <a:r>
              <a:rPr lang="en-NZ" sz="4000" b="1" i="1" dirty="0">
                <a:solidFill>
                  <a:schemeClr val="bg1"/>
                </a:solidFill>
                <a:effectLst/>
                <a:latin typeface="system-ui"/>
              </a:rPr>
              <a:t>comes</a:t>
            </a:r>
            <a:r>
              <a:rPr lang="en-NZ" sz="4000" b="1" i="0" dirty="0">
                <a:solidFill>
                  <a:schemeClr val="bg1"/>
                </a:solidFill>
                <a:effectLst/>
                <a:latin typeface="system-ui"/>
              </a:rPr>
              <a:t> humility.</a:t>
            </a:r>
            <a:endParaRPr lang="en-N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4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808F-E533-4EA4-B3EA-7FDC3E391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1" y="516835"/>
            <a:ext cx="8256105" cy="634116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1 Peter 5:4-6—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4 </a:t>
            </a:r>
            <a:r>
              <a:rPr lang="en-NZ" sz="4000" b="0" i="0" spc="-300" dirty="0">
                <a:effectLst/>
                <a:latin typeface="system-ui"/>
              </a:rPr>
              <a:t>And when the Chief Shepherd appears,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you will receive the unfading </a:t>
            </a:r>
            <a:r>
              <a:rPr lang="en-NZ" sz="4000" b="0" i="0" spc="-300" baseline="30000" dirty="0">
                <a:solidFill>
                  <a:schemeClr val="bg1"/>
                </a:solidFill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solidFill>
                  <a:schemeClr val="bg1"/>
                </a:solidFill>
                <a:effectLst/>
                <a:latin typeface="system-ui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NZ" sz="4000" b="0" i="0" spc="-300" baseline="30000" dirty="0">
                <a:solidFill>
                  <a:schemeClr val="bg1"/>
                </a:solidFill>
                <a:effectLst/>
                <a:latin typeface="system-ui"/>
              </a:rPr>
              <a:t>]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crown of glory.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5 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You </a:t>
            </a:r>
            <a:r>
              <a:rPr lang="en-NZ" sz="4000" b="0" i="0" spc="-300" baseline="30000" dirty="0">
                <a:solidFill>
                  <a:schemeClr val="bg1"/>
                </a:solidFill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solidFill>
                  <a:schemeClr val="bg1"/>
                </a:solidFill>
                <a:effectLst/>
                <a:latin typeface="system-ui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NZ" sz="4000" b="0" i="0" spc="-300" baseline="30000" dirty="0">
                <a:solidFill>
                  <a:schemeClr val="bg1"/>
                </a:solidFill>
                <a:effectLst/>
                <a:latin typeface="system-ui"/>
              </a:rPr>
              <a:t>]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younger men, likewise, be subject to </a:t>
            </a:r>
            <a:r>
              <a:rPr lang="en-NZ" sz="4000" b="0" i="1" spc="-300" dirty="0">
                <a:solidFill>
                  <a:schemeClr val="bg1"/>
                </a:solidFill>
                <a:effectLst/>
                <a:latin typeface="system-ui"/>
              </a:rPr>
              <a:t>your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 elders;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and all of you, clothe yourselves with humility toward one another,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 </a:t>
            </a:r>
            <a:r>
              <a:rPr lang="en-NZ" sz="4000" b="0" i="0" cap="small" spc="-300" dirty="0">
                <a:solidFill>
                  <a:schemeClr val="bg1"/>
                </a:solidFill>
                <a:effectLst/>
                <a:latin typeface="system-ui"/>
              </a:rPr>
              <a:t>God is opposed to the proud, but He gives grace to the humble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Therefore humble yourselves under the mighty hand of God,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so that He may exalt you at the proper time,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7 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having cast all your anxiety on Him,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 He cares about you.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</a:p>
          <a:p>
            <a:pPr algn="l">
              <a:lnSpc>
                <a:spcPct val="70000"/>
              </a:lnSpc>
            </a:pP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(NASB95) [a]Lit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wreath</a:t>
            </a:r>
            <a:r>
              <a:rPr lang="en-NZ" sz="2000" b="0" dirty="0">
                <a:solidFill>
                  <a:schemeClr val="bg1"/>
                </a:solidFill>
                <a:effectLst/>
                <a:latin typeface="system-ui"/>
              </a:rPr>
              <a:t> [b]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Or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young people</a:t>
            </a:r>
            <a:endParaRPr lang="en-NZ" sz="20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58119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808F-E533-4EA4-B3EA-7FDC3E391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1" y="516835"/>
            <a:ext cx="8256105" cy="634116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1 Peter 5:4-6—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4 </a:t>
            </a:r>
            <a:r>
              <a:rPr lang="en-NZ" sz="4000" b="0" i="0" spc="-300" dirty="0">
                <a:effectLst/>
                <a:latin typeface="system-ui"/>
              </a:rPr>
              <a:t>And when the Chief Shepherd appears,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you will receive the unfading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crown of glory.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5 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You </a:t>
            </a:r>
            <a:r>
              <a:rPr lang="en-NZ" sz="4000" b="0" i="0" spc="-300" baseline="30000" dirty="0">
                <a:solidFill>
                  <a:schemeClr val="bg1"/>
                </a:solidFill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solidFill>
                  <a:schemeClr val="bg1"/>
                </a:solidFill>
                <a:effectLst/>
                <a:latin typeface="system-ui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NZ" sz="4000" b="0" i="0" spc="-300" baseline="30000" dirty="0">
                <a:solidFill>
                  <a:schemeClr val="bg1"/>
                </a:solidFill>
                <a:effectLst/>
                <a:latin typeface="system-ui"/>
              </a:rPr>
              <a:t>]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younger men, likewise, be subject to </a:t>
            </a:r>
            <a:r>
              <a:rPr lang="en-NZ" sz="4000" b="0" i="1" spc="-300" dirty="0">
                <a:solidFill>
                  <a:schemeClr val="bg1"/>
                </a:solidFill>
                <a:effectLst/>
                <a:latin typeface="system-ui"/>
              </a:rPr>
              <a:t>your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 elders;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and all of you, clothe yourselves with humility toward one another,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 </a:t>
            </a:r>
            <a:r>
              <a:rPr lang="en-NZ" sz="4000" b="0" i="0" cap="small" spc="-300" dirty="0">
                <a:solidFill>
                  <a:schemeClr val="bg1"/>
                </a:solidFill>
                <a:effectLst/>
                <a:latin typeface="system-ui"/>
              </a:rPr>
              <a:t>God is opposed to the proud, but He gives grace to the humble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Therefore humble yourselves under the mighty hand of God,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so that He may exalt you at the proper time,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7 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having cast all your anxiety on Him,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 He cares about you.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</a:p>
          <a:p>
            <a:pPr algn="l">
              <a:lnSpc>
                <a:spcPct val="70000"/>
              </a:lnSpc>
            </a:pP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(NASB95) [a]Lit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wreath</a:t>
            </a:r>
            <a:r>
              <a:rPr lang="en-NZ" sz="2000" b="0" dirty="0">
                <a:solidFill>
                  <a:schemeClr val="bg1"/>
                </a:solidFill>
                <a:effectLst/>
                <a:latin typeface="system-ui"/>
              </a:rPr>
              <a:t> [b]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Or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young people</a:t>
            </a:r>
            <a:endParaRPr lang="en-NZ" sz="20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51020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808F-E533-4EA4-B3EA-7FDC3E391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1" y="516835"/>
            <a:ext cx="8256105" cy="634116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1 Peter 5:4-6—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4 </a:t>
            </a:r>
            <a:r>
              <a:rPr lang="en-NZ" sz="4000" b="0" i="0" spc="-300" dirty="0">
                <a:effectLst/>
                <a:latin typeface="system-ui"/>
              </a:rPr>
              <a:t>And when the Chief Shepherd appears,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you will receive the unfading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crown of glory.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5 </a:t>
            </a:r>
            <a:r>
              <a:rPr lang="en-NZ" sz="4000" b="0" i="0" spc="-300" dirty="0">
                <a:effectLst/>
                <a:latin typeface="system-ui"/>
              </a:rPr>
              <a:t>You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younger men, likewise, be subject to </a:t>
            </a:r>
            <a:r>
              <a:rPr lang="en-NZ" sz="4000" b="0" i="1" spc="-300" dirty="0">
                <a:effectLst/>
                <a:latin typeface="system-ui"/>
              </a:rPr>
              <a:t>your</a:t>
            </a:r>
            <a:r>
              <a:rPr lang="en-NZ" sz="4000" b="0" i="0" spc="-300" dirty="0">
                <a:effectLst/>
                <a:latin typeface="system-ui"/>
              </a:rPr>
              <a:t> elders;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and all of you, clothe yourselves with humility toward one another,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 </a:t>
            </a:r>
            <a:r>
              <a:rPr lang="en-NZ" sz="4000" b="0" i="0" cap="small" spc="-300" dirty="0">
                <a:solidFill>
                  <a:schemeClr val="bg1"/>
                </a:solidFill>
                <a:effectLst/>
                <a:latin typeface="system-ui"/>
              </a:rPr>
              <a:t>God is opposed to the proud, but He gives grace to the humble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Therefore humble yourselves under the mighty hand of God,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so that He may exalt you at the proper time,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7 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having cast all your anxiety on Him,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 He cares about you.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</a:p>
          <a:p>
            <a:pPr algn="l">
              <a:lnSpc>
                <a:spcPct val="70000"/>
              </a:lnSpc>
            </a:pP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(NASB95) [a]Lit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wreath</a:t>
            </a:r>
            <a:r>
              <a:rPr lang="en-NZ" sz="2000" b="0" dirty="0">
                <a:solidFill>
                  <a:schemeClr val="bg1"/>
                </a:solidFill>
                <a:effectLst/>
                <a:latin typeface="system-ui"/>
              </a:rPr>
              <a:t> [b]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Or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young people</a:t>
            </a:r>
            <a:endParaRPr lang="en-NZ" sz="20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96097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808F-E533-4EA4-B3EA-7FDC3E391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1" y="516835"/>
            <a:ext cx="8256105" cy="634116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1 Peter 5:4-6—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4 </a:t>
            </a:r>
            <a:r>
              <a:rPr lang="en-NZ" sz="4000" b="0" i="0" spc="-300" dirty="0">
                <a:effectLst/>
                <a:latin typeface="system-ui"/>
              </a:rPr>
              <a:t>And when the Chief Shepherd appears,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you will receive the unfading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crown of glory.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5 </a:t>
            </a:r>
            <a:r>
              <a:rPr lang="en-NZ" sz="4000" b="0" i="0" spc="-300" dirty="0">
                <a:effectLst/>
                <a:latin typeface="system-ui"/>
              </a:rPr>
              <a:t>You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younger men, likewise, be subject to </a:t>
            </a:r>
            <a:r>
              <a:rPr lang="en-NZ" sz="4000" b="0" i="1" spc="-300" dirty="0">
                <a:effectLst/>
                <a:latin typeface="system-ui"/>
              </a:rPr>
              <a:t>your</a:t>
            </a:r>
            <a:r>
              <a:rPr lang="en-NZ" sz="4000" b="0" i="0" spc="-300" dirty="0">
                <a:effectLst/>
                <a:latin typeface="system-ui"/>
              </a:rPr>
              <a:t> elders;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and all of you, clothe yourselves with humility toward one another,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 </a:t>
            </a:r>
            <a:r>
              <a:rPr lang="en-NZ" sz="4000" b="0" i="0" cap="small" spc="-300" dirty="0">
                <a:solidFill>
                  <a:schemeClr val="bg1"/>
                </a:solidFill>
                <a:effectLst/>
                <a:latin typeface="system-ui"/>
              </a:rPr>
              <a:t>God is opposed to the proud, but He gives grace to the humble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Therefore humble yourselves under the mighty hand of God,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so that He may exalt you at the proper time,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7 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having cast all your anxiety on Him,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 He cares about you.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</a:p>
          <a:p>
            <a:pPr algn="l">
              <a:lnSpc>
                <a:spcPct val="70000"/>
              </a:lnSpc>
            </a:pP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(NASB95) [a]Lit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wreath</a:t>
            </a:r>
            <a:r>
              <a:rPr lang="en-NZ" sz="2000" b="0" dirty="0">
                <a:solidFill>
                  <a:schemeClr val="bg1"/>
                </a:solidFill>
                <a:effectLst/>
                <a:latin typeface="system-ui"/>
              </a:rPr>
              <a:t> [b]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Or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young people</a:t>
            </a:r>
            <a:endParaRPr lang="en-NZ" sz="20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07460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808F-E533-4EA4-B3EA-7FDC3E391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1" y="516835"/>
            <a:ext cx="8256105" cy="634116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1 Peter 5:4-6—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4 </a:t>
            </a:r>
            <a:r>
              <a:rPr lang="en-NZ" sz="4000" b="0" i="0" spc="-300" dirty="0">
                <a:effectLst/>
                <a:latin typeface="system-ui"/>
              </a:rPr>
              <a:t>And when the Chief Shepherd appears,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you will receive the unfading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crown of glory.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5 </a:t>
            </a:r>
            <a:r>
              <a:rPr lang="en-NZ" sz="4000" b="0" i="0" spc="-300" dirty="0">
                <a:effectLst/>
                <a:latin typeface="system-ui"/>
              </a:rPr>
              <a:t>You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younger men, likewise, be subject to </a:t>
            </a:r>
            <a:r>
              <a:rPr lang="en-NZ" sz="4000" b="0" i="1" spc="-300" dirty="0">
                <a:effectLst/>
                <a:latin typeface="system-ui"/>
              </a:rPr>
              <a:t>your</a:t>
            </a:r>
            <a:r>
              <a:rPr lang="en-NZ" sz="4000" b="0" i="0" spc="-300" dirty="0">
                <a:effectLst/>
                <a:latin typeface="system-ui"/>
              </a:rPr>
              <a:t> elders;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and all of you, clothe yourselves with humility toward one another,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because </a:t>
            </a:r>
            <a:r>
              <a:rPr lang="en-NZ" sz="4000" b="0" i="0" cap="small" spc="-300" dirty="0">
                <a:effectLst/>
                <a:latin typeface="system-ui"/>
              </a:rPr>
              <a:t>God is opposed to the proud, but He gives grace to the humble</a:t>
            </a:r>
            <a:r>
              <a:rPr lang="en-NZ" sz="4000" b="0" i="0" spc="-300" dirty="0">
                <a:effectLst/>
                <a:latin typeface="system-ui"/>
              </a:rPr>
              <a:t>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Therefore humble yourselves under the mighty hand of God,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so that He may exalt you at the proper time,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7 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having cast all your anxiety on Him,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 He cares about you.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</a:p>
          <a:p>
            <a:pPr algn="l">
              <a:lnSpc>
                <a:spcPct val="70000"/>
              </a:lnSpc>
            </a:pP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(NASB95) [a]Lit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wreath</a:t>
            </a:r>
            <a:r>
              <a:rPr lang="en-NZ" sz="2000" b="0" dirty="0">
                <a:solidFill>
                  <a:schemeClr val="bg1"/>
                </a:solidFill>
                <a:effectLst/>
                <a:latin typeface="system-ui"/>
              </a:rPr>
              <a:t> [b]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Or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young people</a:t>
            </a:r>
            <a:endParaRPr lang="en-NZ" sz="20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28524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808F-E533-4EA4-B3EA-7FDC3E391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1" y="516835"/>
            <a:ext cx="8256105" cy="634116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1 Peter 5:4-6—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4 </a:t>
            </a:r>
            <a:r>
              <a:rPr lang="en-NZ" sz="4000" b="0" i="0" spc="-300" dirty="0">
                <a:effectLst/>
                <a:latin typeface="system-ui"/>
              </a:rPr>
              <a:t>And when the Chief Shepherd appears,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you will receive the unfading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crown of glory.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5 </a:t>
            </a:r>
            <a:r>
              <a:rPr lang="en-NZ" sz="4000" b="0" i="0" spc="-300" dirty="0">
                <a:effectLst/>
                <a:latin typeface="system-ui"/>
              </a:rPr>
              <a:t>You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younger men, likewise, be subject to </a:t>
            </a:r>
            <a:r>
              <a:rPr lang="en-NZ" sz="4000" b="0" i="1" spc="-300" dirty="0">
                <a:effectLst/>
                <a:latin typeface="system-ui"/>
              </a:rPr>
              <a:t>your</a:t>
            </a:r>
            <a:r>
              <a:rPr lang="en-NZ" sz="4000" b="0" i="0" spc="-300" dirty="0">
                <a:effectLst/>
                <a:latin typeface="system-ui"/>
              </a:rPr>
              <a:t> elders;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and all of you, clothe yourselves with humility toward one another,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because </a:t>
            </a:r>
            <a:r>
              <a:rPr lang="en-NZ" sz="4000" b="0" i="0" cap="small" spc="-300" dirty="0">
                <a:effectLst/>
                <a:latin typeface="system-ui"/>
              </a:rPr>
              <a:t>God is opposed to the proud, but He gives grace to the humble</a:t>
            </a:r>
            <a:r>
              <a:rPr lang="en-NZ" sz="4000" b="0" i="0" spc="-300" dirty="0">
                <a:effectLst/>
                <a:latin typeface="system-ui"/>
              </a:rPr>
              <a:t>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6 </a:t>
            </a:r>
            <a:r>
              <a:rPr lang="en-NZ" sz="4000" b="0" i="0" spc="-300" dirty="0">
                <a:effectLst/>
                <a:latin typeface="system-ui"/>
              </a:rPr>
              <a:t>Therefore humble yourselves under the mighty hand of God,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so that He may exalt you at the proper time,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7 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having cast all your anxiety on Him,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 He cares about you.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</a:p>
          <a:p>
            <a:pPr algn="l">
              <a:lnSpc>
                <a:spcPct val="70000"/>
              </a:lnSpc>
            </a:pP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(NASB95) [a]Lit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wreath</a:t>
            </a:r>
            <a:r>
              <a:rPr lang="en-NZ" sz="2000" b="0" dirty="0">
                <a:solidFill>
                  <a:schemeClr val="bg1"/>
                </a:solidFill>
                <a:effectLst/>
                <a:latin typeface="system-ui"/>
              </a:rPr>
              <a:t> [b]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Or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young people</a:t>
            </a:r>
            <a:endParaRPr lang="en-NZ" sz="20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02154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808F-E533-4EA4-B3EA-7FDC3E391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1" y="516835"/>
            <a:ext cx="8256105" cy="634116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1 Peter 5:4-6—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4 </a:t>
            </a:r>
            <a:r>
              <a:rPr lang="en-NZ" sz="4000" b="0" i="0" spc="-300" dirty="0">
                <a:effectLst/>
                <a:latin typeface="system-ui"/>
              </a:rPr>
              <a:t>And when the Chief Shepherd appears,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you will receive the unfading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crown of glory.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5 </a:t>
            </a:r>
            <a:r>
              <a:rPr lang="en-NZ" sz="4000" b="0" i="0" spc="-300" dirty="0">
                <a:effectLst/>
                <a:latin typeface="system-ui"/>
              </a:rPr>
              <a:t>You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younger men, likewise, be subject to </a:t>
            </a:r>
            <a:r>
              <a:rPr lang="en-NZ" sz="4000" b="0" i="1" spc="-300" dirty="0">
                <a:effectLst/>
                <a:latin typeface="system-ui"/>
              </a:rPr>
              <a:t>your</a:t>
            </a:r>
            <a:r>
              <a:rPr lang="en-NZ" sz="4000" b="0" i="0" spc="-300" dirty="0">
                <a:effectLst/>
                <a:latin typeface="system-ui"/>
              </a:rPr>
              <a:t> elders;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and all of you, clothe yourselves with humility toward one another,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because </a:t>
            </a:r>
            <a:r>
              <a:rPr lang="en-NZ" sz="4000" b="0" i="0" cap="small" spc="-300" dirty="0">
                <a:effectLst/>
                <a:latin typeface="system-ui"/>
              </a:rPr>
              <a:t>God is opposed to the proud, but He gives grace to the humble</a:t>
            </a:r>
            <a:r>
              <a:rPr lang="en-NZ" sz="4000" b="0" i="0" spc="-300" dirty="0">
                <a:effectLst/>
                <a:latin typeface="system-ui"/>
              </a:rPr>
              <a:t>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6 </a:t>
            </a:r>
            <a:r>
              <a:rPr lang="en-NZ" sz="4000" b="0" i="0" spc="-300" dirty="0">
                <a:effectLst/>
                <a:latin typeface="system-ui"/>
              </a:rPr>
              <a:t>Therefore humble yourselves under the mighty hand of God,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so that He may exalt you at the proper time,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chemeClr val="bg1"/>
                </a:solidFill>
                <a:effectLst/>
                <a:latin typeface="system-ui"/>
              </a:rPr>
              <a:t>7 </a:t>
            </a: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having cast all your anxiety on Him,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 He cares about you.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</a:p>
          <a:p>
            <a:pPr algn="l">
              <a:lnSpc>
                <a:spcPct val="70000"/>
              </a:lnSpc>
            </a:pP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(NASB95) [a]Lit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wreath</a:t>
            </a:r>
            <a:r>
              <a:rPr lang="en-NZ" sz="2000" b="0" dirty="0">
                <a:solidFill>
                  <a:schemeClr val="bg1"/>
                </a:solidFill>
                <a:effectLst/>
                <a:latin typeface="system-ui"/>
              </a:rPr>
              <a:t> [b]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Or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young people</a:t>
            </a:r>
            <a:endParaRPr lang="en-NZ" sz="20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41368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3096"/>
            <a:ext cx="7772400" cy="2729947"/>
          </a:xfrm>
        </p:spPr>
        <p:txBody>
          <a:bodyPr>
            <a:normAutofit/>
          </a:bodyPr>
          <a:lstStyle/>
          <a:p>
            <a:r>
              <a:rPr lang="en-NZ" dirty="0">
                <a:latin typeface="Algerian" panose="04020705040A02060702" pitchFamily="82" charset="0"/>
              </a:rPr>
              <a:t>Be </a:t>
            </a:r>
            <a:br>
              <a:rPr lang="en-NZ" dirty="0">
                <a:latin typeface="Algerian" panose="04020705040A02060702" pitchFamily="82" charset="0"/>
              </a:rPr>
            </a:br>
            <a:r>
              <a:rPr lang="en-NZ" dirty="0">
                <a:latin typeface="Algerian" panose="04020705040A02060702" pitchFamily="82" charset="0"/>
              </a:rPr>
              <a:t>Humble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68348"/>
            <a:ext cx="6858000" cy="791818"/>
          </a:xfrm>
        </p:spPr>
        <p:txBody>
          <a:bodyPr>
            <a:normAutofit lnSpcReduction="10000"/>
          </a:bodyPr>
          <a:lstStyle/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3833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808F-E533-4EA4-B3EA-7FDC3E391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1" y="516835"/>
            <a:ext cx="8256105" cy="634116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1 Peter 5:4-6—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4 </a:t>
            </a:r>
            <a:r>
              <a:rPr lang="en-NZ" sz="4000" b="0" i="0" spc="-300" dirty="0">
                <a:effectLst/>
                <a:latin typeface="system-ui"/>
              </a:rPr>
              <a:t>And when the Chief Shepherd appears,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you will receive the unfading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crown of glory.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5 </a:t>
            </a:r>
            <a:r>
              <a:rPr lang="en-NZ" sz="4000" b="0" i="0" spc="-300" dirty="0">
                <a:effectLst/>
                <a:latin typeface="system-ui"/>
              </a:rPr>
              <a:t>You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younger men, likewise, be subject to </a:t>
            </a:r>
            <a:r>
              <a:rPr lang="en-NZ" sz="4000" b="0" i="1" spc="-300" dirty="0">
                <a:effectLst/>
                <a:latin typeface="system-ui"/>
              </a:rPr>
              <a:t>your</a:t>
            </a:r>
            <a:r>
              <a:rPr lang="en-NZ" sz="4000" b="0" i="0" spc="-300" dirty="0">
                <a:effectLst/>
                <a:latin typeface="system-ui"/>
              </a:rPr>
              <a:t> elders;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and all of you, clothe yourselves with humility toward one another,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because </a:t>
            </a:r>
            <a:r>
              <a:rPr lang="en-NZ" sz="4000" b="0" i="0" cap="small" spc="-300" dirty="0">
                <a:effectLst/>
                <a:latin typeface="system-ui"/>
              </a:rPr>
              <a:t>God is opposed to the proud, but He gives grace to the humble</a:t>
            </a:r>
            <a:r>
              <a:rPr lang="en-NZ" sz="4000" b="0" i="0" spc="-300" dirty="0">
                <a:effectLst/>
                <a:latin typeface="system-ui"/>
              </a:rPr>
              <a:t>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6 </a:t>
            </a:r>
            <a:r>
              <a:rPr lang="en-NZ" sz="4000" b="0" i="0" spc="-300" dirty="0">
                <a:effectLst/>
                <a:latin typeface="system-ui"/>
              </a:rPr>
              <a:t>Therefore humble yourselves under the mighty hand of God,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so that He may exalt you at the proper time,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having cast all your anxiety on Him,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chemeClr val="bg1"/>
                </a:solidFill>
                <a:effectLst/>
                <a:latin typeface="system-ui"/>
              </a:rPr>
              <a:t>because He cares about you.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</a:p>
          <a:p>
            <a:pPr algn="l">
              <a:lnSpc>
                <a:spcPct val="70000"/>
              </a:lnSpc>
            </a:pP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(NASB95) [a]Lit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wreath</a:t>
            </a:r>
            <a:r>
              <a:rPr lang="en-NZ" sz="2000" b="0" dirty="0">
                <a:solidFill>
                  <a:schemeClr val="bg1"/>
                </a:solidFill>
                <a:effectLst/>
                <a:latin typeface="system-ui"/>
              </a:rPr>
              <a:t> [b]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Or </a:t>
            </a:r>
            <a:r>
              <a:rPr lang="en-NZ" sz="2000" b="0" i="1" dirty="0">
                <a:solidFill>
                  <a:schemeClr val="bg1"/>
                </a:solidFill>
                <a:effectLst/>
                <a:latin typeface="system-ui"/>
              </a:rPr>
              <a:t>young people</a:t>
            </a:r>
            <a:endParaRPr lang="en-NZ" sz="20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05611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808F-E533-4EA4-B3EA-7FDC3E391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1" y="516835"/>
            <a:ext cx="8256105" cy="634116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1 Peter 5:4-6—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4 </a:t>
            </a:r>
            <a:r>
              <a:rPr lang="en-NZ" sz="4000" b="0" i="0" spc="-300" dirty="0">
                <a:effectLst/>
                <a:latin typeface="system-ui"/>
              </a:rPr>
              <a:t>And when the Chief Shepherd appears,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you will receive the unfading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crown of glory.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5 </a:t>
            </a:r>
            <a:r>
              <a:rPr lang="en-NZ" sz="4000" b="0" i="0" spc="-300" dirty="0">
                <a:effectLst/>
                <a:latin typeface="system-ui"/>
              </a:rPr>
              <a:t>You </a:t>
            </a:r>
            <a:r>
              <a:rPr lang="en-NZ" sz="4000" b="0" i="0" spc="-300" baseline="30000" dirty="0">
                <a:effectLst/>
                <a:latin typeface="system-ui"/>
              </a:rPr>
              <a:t>[</a:t>
            </a:r>
            <a:r>
              <a:rPr lang="en-NZ" sz="4000" b="0" i="0" spc="-300" baseline="30000" dirty="0">
                <a:effectLst/>
                <a:latin typeface="system-ui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NZ" sz="4000" b="0" i="0" spc="-300" baseline="30000" dirty="0">
                <a:effectLst/>
                <a:latin typeface="system-ui"/>
              </a:rPr>
              <a:t>]</a:t>
            </a:r>
            <a:r>
              <a:rPr lang="en-NZ" sz="4000" b="0" i="0" spc="-300" dirty="0">
                <a:effectLst/>
                <a:latin typeface="system-ui"/>
              </a:rPr>
              <a:t>younger men, likewise, be subject to </a:t>
            </a:r>
            <a:r>
              <a:rPr lang="en-NZ" sz="4000" b="0" i="1" spc="-300" dirty="0">
                <a:effectLst/>
                <a:latin typeface="system-ui"/>
              </a:rPr>
              <a:t>your</a:t>
            </a:r>
            <a:r>
              <a:rPr lang="en-NZ" sz="4000" b="0" i="0" spc="-300" dirty="0">
                <a:effectLst/>
                <a:latin typeface="system-ui"/>
              </a:rPr>
              <a:t> elders;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and all of you, clothe yourselves with humility toward one another,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because </a:t>
            </a:r>
            <a:r>
              <a:rPr lang="en-NZ" sz="4000" b="0" i="0" cap="small" spc="-300" dirty="0">
                <a:effectLst/>
                <a:latin typeface="system-ui"/>
              </a:rPr>
              <a:t>God is opposed to the proud, but He gives grace to the humble</a:t>
            </a:r>
            <a:r>
              <a:rPr lang="en-NZ" sz="4000" b="0" i="0" spc="-300" dirty="0">
                <a:effectLst/>
                <a:latin typeface="system-ui"/>
              </a:rPr>
              <a:t>.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effectLst/>
                <a:latin typeface="system-ui"/>
              </a:rPr>
              <a:t>6 </a:t>
            </a:r>
            <a:r>
              <a:rPr lang="en-NZ" sz="4000" b="0" i="0" spc="-300" dirty="0">
                <a:effectLst/>
                <a:latin typeface="system-ui"/>
              </a:rPr>
              <a:t>Therefore humble yourselves under the mighty hand of God,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effectLst/>
                <a:latin typeface="system-ui"/>
              </a:rPr>
              <a:t>so that He may exalt you at the proper time,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having cast all your anxiety on Him, 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because He cares about you.</a:t>
            </a:r>
            <a:r>
              <a:rPr lang="en-NZ" sz="4000" b="0" i="0" dirty="0">
                <a:effectLst/>
                <a:latin typeface="system-ui"/>
              </a:rPr>
              <a:t> </a:t>
            </a:r>
          </a:p>
          <a:p>
            <a:pPr algn="l">
              <a:lnSpc>
                <a:spcPct val="70000"/>
              </a:lnSpc>
            </a:pPr>
            <a:r>
              <a:rPr lang="en-NZ" sz="2000" b="0" i="0" dirty="0">
                <a:effectLst/>
                <a:latin typeface="system-ui"/>
              </a:rPr>
              <a:t>(N</a:t>
            </a:r>
            <a:r>
              <a:rPr lang="en-NZ" sz="2000" b="0" i="0" dirty="0">
                <a:solidFill>
                  <a:srgbClr val="000000"/>
                </a:solidFill>
                <a:effectLst/>
                <a:latin typeface="system-ui"/>
              </a:rPr>
              <a:t>ASB95) [a]Lit </a:t>
            </a:r>
            <a:r>
              <a:rPr lang="en-NZ" sz="2000" b="0" i="1" dirty="0">
                <a:solidFill>
                  <a:srgbClr val="000000"/>
                </a:solidFill>
                <a:effectLst/>
                <a:latin typeface="system-ui"/>
              </a:rPr>
              <a:t>wreath</a:t>
            </a:r>
            <a:r>
              <a:rPr lang="en-NZ" sz="2000" b="0" dirty="0">
                <a:solidFill>
                  <a:srgbClr val="000000"/>
                </a:solidFill>
                <a:effectLst/>
                <a:latin typeface="system-ui"/>
              </a:rPr>
              <a:t> [b]</a:t>
            </a:r>
            <a:r>
              <a:rPr lang="en-NZ" sz="2000" b="0" i="0" dirty="0">
                <a:solidFill>
                  <a:srgbClr val="000000"/>
                </a:solidFill>
                <a:effectLst/>
                <a:latin typeface="system-ui"/>
              </a:rPr>
              <a:t>Or </a:t>
            </a:r>
            <a:r>
              <a:rPr lang="en-NZ" sz="2000" b="0" i="1" dirty="0">
                <a:solidFill>
                  <a:srgbClr val="000000"/>
                </a:solidFill>
                <a:effectLst/>
                <a:latin typeface="system-ui"/>
              </a:rPr>
              <a:t>young people</a:t>
            </a:r>
            <a:endParaRPr lang="en-NZ" sz="20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912013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805F-C52B-4BA7-91C2-D5FF1F16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Some things are not worth hanging on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7C42F-BC34-42BE-9FEA-61CCAE3F8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0" i="0" dirty="0">
                <a:effectLst/>
              </a:rPr>
              <a:t>Proverbs 18:12—</a:t>
            </a:r>
          </a:p>
          <a:p>
            <a:r>
              <a:rPr lang="en-US" sz="4000" b="1" i="0" baseline="30000" dirty="0">
                <a:effectLst/>
              </a:rPr>
              <a:t>12</a:t>
            </a:r>
            <a:r>
              <a:rPr lang="en-US" sz="4000" b="0" i="0" dirty="0">
                <a:effectLst/>
              </a:rPr>
              <a:t>Before destruction the heart of a person is haughty,</a:t>
            </a:r>
            <a:br>
              <a:rPr lang="en-US" sz="4000" b="0" i="0" dirty="0">
                <a:effectLst/>
              </a:rPr>
            </a:br>
            <a:r>
              <a:rPr lang="en-US" sz="4000" b="0" i="0" dirty="0">
                <a:effectLst/>
              </a:rPr>
              <a:t>But humility </a:t>
            </a:r>
            <a:r>
              <a:rPr lang="en-US" sz="4000" b="0" i="1" dirty="0">
                <a:effectLst/>
              </a:rPr>
              <a:t>goes </a:t>
            </a:r>
            <a:r>
              <a:rPr lang="en-US" sz="4000" b="0" dirty="0">
                <a:effectLst/>
              </a:rPr>
              <a:t>before </a:t>
            </a:r>
            <a:r>
              <a:rPr lang="en-US" sz="4000" b="0" i="0" dirty="0">
                <a:effectLst/>
              </a:rPr>
              <a:t>honour.</a:t>
            </a:r>
          </a:p>
        </p:txBody>
      </p:sp>
      <p:pic>
        <p:nvPicPr>
          <p:cNvPr id="6146" name="Picture 2" descr="Pride Before The Fall Quotes">
            <a:extLst>
              <a:ext uri="{FF2B5EF4-FFF2-40B4-BE49-F238E27FC236}">
                <a16:creationId xmlns:a16="http://schemas.microsoft.com/office/drawing/2014/main" id="{28BD120E-DB8D-48CA-9933-1AAA8619E5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r="38122" b="7583"/>
          <a:stretch/>
        </p:blipFill>
        <p:spPr bwMode="auto">
          <a:xfrm>
            <a:off x="0" y="520149"/>
            <a:ext cx="3476673" cy="63378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8F6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3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This 1,200-pound bronze sculpture is located in the Barbara Barnes  Courtyard at First Baptist Church. It is titled &quot;Div… | Public art,  Historical statues, Sculpture">
            <a:extLst>
              <a:ext uri="{FF2B5EF4-FFF2-40B4-BE49-F238E27FC236}">
                <a16:creationId xmlns:a16="http://schemas.microsoft.com/office/drawing/2014/main" id="{362AAACB-A3D1-44DF-8214-E35C4085C2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"/>
          <a:stretch/>
        </p:blipFill>
        <p:spPr bwMode="auto">
          <a:xfrm>
            <a:off x="1603513" y="666771"/>
            <a:ext cx="6135757" cy="46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CD572-3BC4-4657-9B4E-A67FF743CA4F}"/>
              </a:ext>
            </a:extLst>
          </p:cNvPr>
          <p:cNvSpPr txBox="1"/>
          <p:nvPr/>
        </p:nvSpPr>
        <p:spPr>
          <a:xfrm>
            <a:off x="0" y="5272790"/>
            <a:ext cx="91417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John 13:15—</a:t>
            </a:r>
            <a:r>
              <a:rPr lang="en-NZ" sz="4000" b="1" i="0" spc="-30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For I gave you an example, so that you also would do just as I did for you.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(NASB95)</a:t>
            </a:r>
          </a:p>
        </p:txBody>
      </p:sp>
    </p:spTree>
    <p:extLst>
      <p:ext uri="{BB962C8B-B14F-4D97-AF65-F5344CB8AC3E}">
        <p14:creationId xmlns:p14="http://schemas.microsoft.com/office/powerpoint/2010/main" val="319703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8688B-47FD-42E7-9051-E8250B7D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2271"/>
            <a:ext cx="78867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500"/>
          </a:p>
        </p:txBody>
      </p:sp>
      <p:pic>
        <p:nvPicPr>
          <p:cNvPr id="1026" name="Picture 2" descr="Amazon.com: Jesus Christ Anime on Cross Drawing Vinyl Decal Sticker (8&quot;  Wide): Automotive">
            <a:extLst>
              <a:ext uri="{FF2B5EF4-FFF2-40B4-BE49-F238E27FC236}">
                <a16:creationId xmlns:a16="http://schemas.microsoft.com/office/drawing/2014/main" id="{632E3DF1-F0D6-47F2-8C0B-98F39D7BA7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 r="2" b="4896"/>
          <a:stretch/>
        </p:blipFill>
        <p:spPr bwMode="auto">
          <a:xfrm>
            <a:off x="0" y="0"/>
            <a:ext cx="915470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60875C-D05B-474C-9B81-6D011DF760B2}"/>
              </a:ext>
            </a:extLst>
          </p:cNvPr>
          <p:cNvSpPr txBox="1"/>
          <p:nvPr/>
        </p:nvSpPr>
        <p:spPr>
          <a:xfrm>
            <a:off x="0" y="4919008"/>
            <a:ext cx="915470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Philippians 2:8—</a:t>
            </a:r>
            <a:r>
              <a:rPr lang="en-NZ" sz="4000" b="1" i="0" spc="-30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And being found in appearance as a man, He humbled Himself by becoming obedient to the point of death: death on a cross.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470531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19077-0B77-4E57-95CD-88C69344B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34" y="397565"/>
            <a:ext cx="8931965" cy="2845491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Acts 2:37-38—</a:t>
            </a:r>
            <a:r>
              <a:rPr lang="en-NZ" sz="4000" b="1" i="0" spc="-300" baseline="30000" dirty="0">
                <a:solidFill>
                  <a:srgbClr val="000000"/>
                </a:solidFill>
                <a:effectLst/>
                <a:latin typeface="system-ui"/>
              </a:rPr>
              <a:t>37</a:t>
            </a: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Now when they heard </a:t>
            </a:r>
            <a:r>
              <a:rPr lang="en-NZ" sz="4000" b="0" i="1" spc="-300" dirty="0">
                <a:solidFill>
                  <a:srgbClr val="000000"/>
                </a:solidFill>
                <a:effectLst/>
                <a:latin typeface="system-ui"/>
              </a:rPr>
              <a:t>this</a:t>
            </a: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, they were pierced to the heart, and said to Peter and the rest of the apostles, “Brothers, what are we to do?” </a:t>
            </a:r>
            <a:r>
              <a:rPr lang="en-NZ" sz="4000" b="1" i="0" spc="-300" baseline="30000" dirty="0">
                <a:solidFill>
                  <a:srgbClr val="000000"/>
                </a:solidFill>
                <a:effectLst/>
                <a:latin typeface="system-ui"/>
              </a:rPr>
              <a:t>38</a:t>
            </a: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Peter </a:t>
            </a:r>
            <a:r>
              <a:rPr lang="en-NZ" sz="4000" b="0" i="1" spc="-300" dirty="0">
                <a:solidFill>
                  <a:srgbClr val="000000"/>
                </a:solidFill>
                <a:effectLst/>
                <a:latin typeface="system-ui"/>
              </a:rPr>
              <a:t>said</a:t>
            </a: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 to them, “Repent, and each of you be baptized in the name of Jesus Christ for the forgiveness of your sins; and you will receive the gift of the Holy Spirit.</a:t>
            </a:r>
          </a:p>
        </p:txBody>
      </p:sp>
      <p:pic>
        <p:nvPicPr>
          <p:cNvPr id="7170" name="Picture 2" descr="I Was Saved, Then Baptized” – Focus Online">
            <a:extLst>
              <a:ext uri="{FF2B5EF4-FFF2-40B4-BE49-F238E27FC236}">
                <a16:creationId xmlns:a16="http://schemas.microsoft.com/office/drawing/2014/main" id="{B58E609A-A49B-48E4-9F4B-2A1A2429FC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3" y="3366053"/>
            <a:ext cx="6983894" cy="34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3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 Am The Greatest – Confidence Lessons From Muhammad Ali - Shweta Jhajharia  - ActionCOACH">
            <a:extLst>
              <a:ext uri="{FF2B5EF4-FFF2-40B4-BE49-F238E27FC236}">
                <a16:creationId xmlns:a16="http://schemas.microsoft.com/office/drawing/2014/main" id="{4437D6F2-34EA-4C2B-B8C3-8BFAA1E690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5" y="224607"/>
            <a:ext cx="8310770" cy="46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8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C2BC-22AC-431E-820A-23EB168DB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614" y="4889360"/>
            <a:ext cx="8727385" cy="1968639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NZ" sz="7300" b="0" i="0" spc="-300" dirty="0">
                <a:solidFill>
                  <a:srgbClr val="000000"/>
                </a:solidFill>
                <a:effectLst/>
                <a:latin typeface="system-ui"/>
              </a:rPr>
              <a:t>Mark 9:33-35—</a:t>
            </a:r>
          </a:p>
          <a:p>
            <a:pPr algn="l"/>
            <a:r>
              <a:rPr lang="en-NZ" sz="7300" b="1" i="0" spc="-300" baseline="30000" dirty="0">
                <a:solidFill>
                  <a:srgbClr val="000000"/>
                </a:solidFill>
                <a:effectLst/>
                <a:latin typeface="system-ui"/>
              </a:rPr>
              <a:t>33</a:t>
            </a:r>
            <a:r>
              <a:rPr lang="en-NZ" sz="7300" b="0" i="0" spc="-300" dirty="0">
                <a:solidFill>
                  <a:srgbClr val="000000"/>
                </a:solidFill>
                <a:effectLst/>
                <a:latin typeface="system-ui"/>
              </a:rPr>
              <a:t>They came to Capernaum; and when He was in the house, He </a:t>
            </a:r>
            <a:r>
              <a:rPr lang="en-NZ" sz="7300" b="0" i="1" spc="-300" dirty="0">
                <a:solidFill>
                  <a:srgbClr val="000000"/>
                </a:solidFill>
                <a:effectLst/>
                <a:latin typeface="system-ui"/>
              </a:rPr>
              <a:t>began</a:t>
            </a:r>
            <a:r>
              <a:rPr lang="en-NZ" sz="7300" b="0" i="0" spc="-300" dirty="0">
                <a:solidFill>
                  <a:srgbClr val="000000"/>
                </a:solidFill>
                <a:effectLst/>
                <a:latin typeface="system-ui"/>
              </a:rPr>
              <a:t> to question them: “What were you discussing on the way?” 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2050" name="Picture 2" descr="I Am The Greatest – Confidence Lessons From Muhammad Ali - Shweta Jhajharia  - ActionCOACH">
            <a:extLst>
              <a:ext uri="{FF2B5EF4-FFF2-40B4-BE49-F238E27FC236}">
                <a16:creationId xmlns:a16="http://schemas.microsoft.com/office/drawing/2014/main" id="{4437D6F2-34EA-4C2B-B8C3-8BFAA1E690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5" y="224607"/>
            <a:ext cx="8310770" cy="46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C2BC-22AC-431E-820A-23EB168DB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4889361"/>
            <a:ext cx="9144000" cy="187108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Mark 9:33-35—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But they kept silent, for on the way they had discussed with one another which </a:t>
            </a:r>
            <a:r>
              <a:rPr lang="en-NZ" sz="4000" b="0" i="1" spc="-300" dirty="0">
                <a:solidFill>
                  <a:srgbClr val="000000"/>
                </a:solidFill>
                <a:effectLst/>
                <a:latin typeface="system-ui"/>
              </a:rPr>
              <a:t>of them was</a:t>
            </a:r>
            <a:r>
              <a:rPr lang="en-NZ" sz="4000" b="0" i="0" spc="-300" dirty="0">
                <a:solidFill>
                  <a:srgbClr val="000000"/>
                </a:solidFill>
                <a:effectLst/>
                <a:latin typeface="system-ui"/>
              </a:rPr>
              <a:t> the greatest.</a:t>
            </a:r>
            <a:endParaRPr lang="en-NZ" sz="40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050" name="Picture 2" descr="I Am The Greatest – Confidence Lessons From Muhammad Ali - Shweta Jhajharia  - ActionCOACH">
            <a:extLst>
              <a:ext uri="{FF2B5EF4-FFF2-40B4-BE49-F238E27FC236}">
                <a16:creationId xmlns:a16="http://schemas.microsoft.com/office/drawing/2014/main" id="{4437D6F2-34EA-4C2B-B8C3-8BFAA1E690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5" y="224607"/>
            <a:ext cx="8310770" cy="46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3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C2BC-22AC-431E-820A-23EB168DB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614" y="4982817"/>
            <a:ext cx="8727385" cy="1777624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NZ" sz="10000" b="0" i="0" spc="-300" dirty="0">
                <a:solidFill>
                  <a:srgbClr val="000000"/>
                </a:solidFill>
                <a:effectLst/>
                <a:latin typeface="system-ui"/>
              </a:rPr>
              <a:t>Mark 9:33-35— …</a:t>
            </a:r>
            <a:r>
              <a:rPr lang="en-NZ" sz="10000" b="1" i="0" spc="-300" baseline="30000" dirty="0">
                <a:solidFill>
                  <a:srgbClr val="000000"/>
                </a:solidFill>
                <a:effectLst/>
                <a:latin typeface="system-ui"/>
              </a:rPr>
              <a:t>35</a:t>
            </a:r>
            <a:r>
              <a:rPr lang="en-NZ" sz="10000" b="0" i="0" spc="-300" dirty="0">
                <a:solidFill>
                  <a:srgbClr val="000000"/>
                </a:solidFill>
                <a:effectLst/>
                <a:latin typeface="system-ui"/>
              </a:rPr>
              <a:t>And sitting down, He called the twelve and *said to them, “If anyone wants to be first, he shall be last of all and servant of all.” 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2050" name="Picture 2" descr="I Am The Greatest – Confidence Lessons From Muhammad Ali - Shweta Jhajharia  - ActionCOACH">
            <a:extLst>
              <a:ext uri="{FF2B5EF4-FFF2-40B4-BE49-F238E27FC236}">
                <a16:creationId xmlns:a16="http://schemas.microsoft.com/office/drawing/2014/main" id="{4437D6F2-34EA-4C2B-B8C3-8BFAA1E690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5" y="224607"/>
            <a:ext cx="8310770" cy="46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9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E9B9-8E83-4688-B7ED-B284BEB44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372" y="778703"/>
            <a:ext cx="3886200" cy="5873887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Moses—Man of God!</a:t>
            </a:r>
          </a:p>
          <a:p>
            <a:pPr algn="l"/>
            <a:endParaRPr lang="en-NZ" sz="100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3074" name="Picture 2" descr="Moses | Lesson 7 in Character by Character">
            <a:extLst>
              <a:ext uri="{FF2B5EF4-FFF2-40B4-BE49-F238E27FC236}">
                <a16:creationId xmlns:a16="http://schemas.microsoft.com/office/drawing/2014/main" id="{2A92AEE9-1F20-4448-9D1A-2FC798EA03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6" r="10083"/>
          <a:stretch/>
        </p:blipFill>
        <p:spPr bwMode="auto">
          <a:xfrm>
            <a:off x="4399365" y="967409"/>
            <a:ext cx="4280072" cy="54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3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E9B9-8E83-4688-B7ED-B284BEB44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372" y="778703"/>
            <a:ext cx="3886200" cy="5873887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Moses—Man of God!</a:t>
            </a:r>
          </a:p>
          <a:p>
            <a:pPr algn="l"/>
            <a:endParaRPr lang="en-NZ" sz="8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40 years a Prince of Egypt</a:t>
            </a:r>
          </a:p>
          <a:p>
            <a:pPr algn="l"/>
            <a:r>
              <a:rPr lang="en-NZ" sz="4000" dirty="0">
                <a:solidFill>
                  <a:schemeClr val="bg1"/>
                </a:solidFill>
                <a:latin typeface="system-ui"/>
              </a:rPr>
              <a:t>40 years a fugitive and shepherd</a:t>
            </a:r>
          </a:p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40 years the leader of Israel</a:t>
            </a:r>
          </a:p>
          <a:p>
            <a:pPr algn="l"/>
            <a:endParaRPr lang="en-NZ" sz="100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3074" name="Picture 2" descr="Moses | Lesson 7 in Character by Character">
            <a:extLst>
              <a:ext uri="{FF2B5EF4-FFF2-40B4-BE49-F238E27FC236}">
                <a16:creationId xmlns:a16="http://schemas.microsoft.com/office/drawing/2014/main" id="{2A92AEE9-1F20-4448-9D1A-2FC798EA03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6" r="10083"/>
          <a:stretch/>
        </p:blipFill>
        <p:spPr bwMode="auto">
          <a:xfrm>
            <a:off x="4399365" y="967409"/>
            <a:ext cx="4280072" cy="54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2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E9B9-8E83-4688-B7ED-B284BEB44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372" y="778703"/>
            <a:ext cx="3886200" cy="5873887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Moses—Man of God!</a:t>
            </a:r>
          </a:p>
          <a:p>
            <a:pPr algn="l"/>
            <a:endParaRPr lang="en-NZ" sz="8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40 years a Prince of Egypt</a:t>
            </a:r>
          </a:p>
          <a:p>
            <a:pPr algn="l"/>
            <a:r>
              <a:rPr lang="en-NZ" sz="4000" dirty="0">
                <a:solidFill>
                  <a:srgbClr val="000000"/>
                </a:solidFill>
                <a:latin typeface="system-ui"/>
              </a:rPr>
              <a:t>40 years a fugitive and shepherd</a:t>
            </a:r>
          </a:p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40 years the leader of Israel</a:t>
            </a:r>
          </a:p>
          <a:p>
            <a:pPr algn="l"/>
            <a:endParaRPr lang="en-NZ" sz="100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3074" name="Picture 2" descr="Moses | Lesson 7 in Character by Character">
            <a:extLst>
              <a:ext uri="{FF2B5EF4-FFF2-40B4-BE49-F238E27FC236}">
                <a16:creationId xmlns:a16="http://schemas.microsoft.com/office/drawing/2014/main" id="{2A92AEE9-1F20-4448-9D1A-2FC798EA03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6" r="10083"/>
          <a:stretch/>
        </p:blipFill>
        <p:spPr bwMode="auto">
          <a:xfrm>
            <a:off x="4399365" y="967409"/>
            <a:ext cx="4280072" cy="54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8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228</Words>
  <Application>Microsoft Office PowerPoint</Application>
  <PresentationFormat>On-screen Show (4:3)</PresentationFormat>
  <Paragraphs>146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system-ui</vt:lpstr>
      <vt:lpstr>Office Theme</vt:lpstr>
      <vt:lpstr>PowerPoint Presentation</vt:lpstr>
      <vt:lpstr>Be  Humble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things are not worth hanging on to…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HODGMAN, Geoff (WAITSC)</cp:lastModifiedBy>
  <cp:revision>10</cp:revision>
  <dcterms:created xsi:type="dcterms:W3CDTF">2020-10-31T10:29:09Z</dcterms:created>
  <dcterms:modified xsi:type="dcterms:W3CDTF">2020-12-09T02:12:03Z</dcterms:modified>
</cp:coreProperties>
</file>