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77" r:id="rId2"/>
    <p:sldId id="378" r:id="rId3"/>
    <p:sldId id="396" r:id="rId4"/>
    <p:sldId id="398" r:id="rId5"/>
    <p:sldId id="401" r:id="rId6"/>
    <p:sldId id="399" r:id="rId7"/>
    <p:sldId id="395" r:id="rId8"/>
    <p:sldId id="405" r:id="rId9"/>
    <p:sldId id="406" r:id="rId10"/>
    <p:sldId id="407" r:id="rId11"/>
    <p:sldId id="408" r:id="rId12"/>
    <p:sldId id="409" r:id="rId13"/>
    <p:sldId id="410" r:id="rId14"/>
    <p:sldId id="411" r:id="rId15"/>
    <p:sldId id="412" r:id="rId16"/>
    <p:sldId id="415" r:id="rId17"/>
    <p:sldId id="416" r:id="rId18"/>
    <p:sldId id="418" r:id="rId19"/>
    <p:sldId id="417" r:id="rId20"/>
    <p:sldId id="414" r:id="rId21"/>
    <p:sldId id="419" r:id="rId22"/>
    <p:sldId id="391" r:id="rId23"/>
    <p:sldId id="420" r:id="rId24"/>
    <p:sldId id="392" r:id="rId25"/>
    <p:sldId id="421" r:id="rId26"/>
    <p:sldId id="394"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4" d="100"/>
          <a:sy n="114" d="100"/>
        </p:scale>
        <p:origin x="156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DCA5F3C-7B6C-4315-836C-EB12C42BC4B0}" type="datetimeFigureOut">
              <a:rPr lang="en-NZ" smtClean="0"/>
              <a:t>09/12/2020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7AFCF98-E280-42AA-B414-0CDDA8998439}" type="slidenum">
              <a:rPr lang="en-NZ" smtClean="0"/>
              <a:t>‹#›</a:t>
            </a:fld>
            <a:endParaRPr lang="en-NZ"/>
          </a:p>
        </p:txBody>
      </p:sp>
    </p:spTree>
    <p:extLst>
      <p:ext uri="{BB962C8B-B14F-4D97-AF65-F5344CB8AC3E}">
        <p14:creationId xmlns:p14="http://schemas.microsoft.com/office/powerpoint/2010/main" val="2948931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CA5F3C-7B6C-4315-836C-EB12C42BC4B0}" type="datetimeFigureOut">
              <a:rPr lang="en-NZ" smtClean="0"/>
              <a:t>09/12/2020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7AFCF98-E280-42AA-B414-0CDDA8998439}" type="slidenum">
              <a:rPr lang="en-NZ" smtClean="0"/>
              <a:t>‹#›</a:t>
            </a:fld>
            <a:endParaRPr lang="en-NZ"/>
          </a:p>
        </p:txBody>
      </p:sp>
    </p:spTree>
    <p:extLst>
      <p:ext uri="{BB962C8B-B14F-4D97-AF65-F5344CB8AC3E}">
        <p14:creationId xmlns:p14="http://schemas.microsoft.com/office/powerpoint/2010/main" val="1578212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CA5F3C-7B6C-4315-836C-EB12C42BC4B0}" type="datetimeFigureOut">
              <a:rPr lang="en-NZ" smtClean="0"/>
              <a:t>09/12/2020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7AFCF98-E280-42AA-B414-0CDDA8998439}" type="slidenum">
              <a:rPr lang="en-NZ" smtClean="0"/>
              <a:t>‹#›</a:t>
            </a:fld>
            <a:endParaRPr lang="en-NZ"/>
          </a:p>
        </p:txBody>
      </p:sp>
    </p:spTree>
    <p:extLst>
      <p:ext uri="{BB962C8B-B14F-4D97-AF65-F5344CB8AC3E}">
        <p14:creationId xmlns:p14="http://schemas.microsoft.com/office/powerpoint/2010/main" val="1928687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CA5F3C-7B6C-4315-836C-EB12C42BC4B0}" type="datetimeFigureOut">
              <a:rPr lang="en-NZ" smtClean="0"/>
              <a:t>09/12/2020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7AFCF98-E280-42AA-B414-0CDDA8998439}" type="slidenum">
              <a:rPr lang="en-NZ" smtClean="0"/>
              <a:t>‹#›</a:t>
            </a:fld>
            <a:endParaRPr lang="en-NZ"/>
          </a:p>
        </p:txBody>
      </p:sp>
    </p:spTree>
    <p:extLst>
      <p:ext uri="{BB962C8B-B14F-4D97-AF65-F5344CB8AC3E}">
        <p14:creationId xmlns:p14="http://schemas.microsoft.com/office/powerpoint/2010/main" val="4136904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CA5F3C-7B6C-4315-836C-EB12C42BC4B0}" type="datetimeFigureOut">
              <a:rPr lang="en-NZ" smtClean="0"/>
              <a:t>09/12/2020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7AFCF98-E280-42AA-B414-0CDDA8998439}" type="slidenum">
              <a:rPr lang="en-NZ" smtClean="0"/>
              <a:t>‹#›</a:t>
            </a:fld>
            <a:endParaRPr lang="en-NZ"/>
          </a:p>
        </p:txBody>
      </p:sp>
    </p:spTree>
    <p:extLst>
      <p:ext uri="{BB962C8B-B14F-4D97-AF65-F5344CB8AC3E}">
        <p14:creationId xmlns:p14="http://schemas.microsoft.com/office/powerpoint/2010/main" val="1924081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DCA5F3C-7B6C-4315-836C-EB12C42BC4B0}" type="datetimeFigureOut">
              <a:rPr lang="en-NZ" smtClean="0"/>
              <a:t>09/12/2020</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67AFCF98-E280-42AA-B414-0CDDA8998439}" type="slidenum">
              <a:rPr lang="en-NZ" smtClean="0"/>
              <a:t>‹#›</a:t>
            </a:fld>
            <a:endParaRPr lang="en-NZ"/>
          </a:p>
        </p:txBody>
      </p:sp>
    </p:spTree>
    <p:extLst>
      <p:ext uri="{BB962C8B-B14F-4D97-AF65-F5344CB8AC3E}">
        <p14:creationId xmlns:p14="http://schemas.microsoft.com/office/powerpoint/2010/main" val="2332915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DCA5F3C-7B6C-4315-836C-EB12C42BC4B0}" type="datetimeFigureOut">
              <a:rPr lang="en-NZ" smtClean="0"/>
              <a:t>09/12/2020</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67AFCF98-E280-42AA-B414-0CDDA8998439}" type="slidenum">
              <a:rPr lang="en-NZ" smtClean="0"/>
              <a:t>‹#›</a:t>
            </a:fld>
            <a:endParaRPr lang="en-NZ"/>
          </a:p>
        </p:txBody>
      </p:sp>
    </p:spTree>
    <p:extLst>
      <p:ext uri="{BB962C8B-B14F-4D97-AF65-F5344CB8AC3E}">
        <p14:creationId xmlns:p14="http://schemas.microsoft.com/office/powerpoint/2010/main" val="3564796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DCA5F3C-7B6C-4315-836C-EB12C42BC4B0}" type="datetimeFigureOut">
              <a:rPr lang="en-NZ" smtClean="0"/>
              <a:t>09/12/2020</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67AFCF98-E280-42AA-B414-0CDDA8998439}" type="slidenum">
              <a:rPr lang="en-NZ" smtClean="0"/>
              <a:t>‹#›</a:t>
            </a:fld>
            <a:endParaRPr lang="en-NZ"/>
          </a:p>
        </p:txBody>
      </p:sp>
    </p:spTree>
    <p:extLst>
      <p:ext uri="{BB962C8B-B14F-4D97-AF65-F5344CB8AC3E}">
        <p14:creationId xmlns:p14="http://schemas.microsoft.com/office/powerpoint/2010/main" val="63118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CA5F3C-7B6C-4315-836C-EB12C42BC4B0}" type="datetimeFigureOut">
              <a:rPr lang="en-NZ" smtClean="0"/>
              <a:t>09/12/2020</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67AFCF98-E280-42AA-B414-0CDDA8998439}" type="slidenum">
              <a:rPr lang="en-NZ" smtClean="0"/>
              <a:t>‹#›</a:t>
            </a:fld>
            <a:endParaRPr lang="en-NZ"/>
          </a:p>
        </p:txBody>
      </p:sp>
    </p:spTree>
    <p:extLst>
      <p:ext uri="{BB962C8B-B14F-4D97-AF65-F5344CB8AC3E}">
        <p14:creationId xmlns:p14="http://schemas.microsoft.com/office/powerpoint/2010/main" val="2245253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DCA5F3C-7B6C-4315-836C-EB12C42BC4B0}" type="datetimeFigureOut">
              <a:rPr lang="en-NZ" smtClean="0"/>
              <a:t>09/12/2020</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67AFCF98-E280-42AA-B414-0CDDA8998439}" type="slidenum">
              <a:rPr lang="en-NZ" smtClean="0"/>
              <a:t>‹#›</a:t>
            </a:fld>
            <a:endParaRPr lang="en-NZ"/>
          </a:p>
        </p:txBody>
      </p:sp>
    </p:spTree>
    <p:extLst>
      <p:ext uri="{BB962C8B-B14F-4D97-AF65-F5344CB8AC3E}">
        <p14:creationId xmlns:p14="http://schemas.microsoft.com/office/powerpoint/2010/main" val="3239398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DCA5F3C-7B6C-4315-836C-EB12C42BC4B0}" type="datetimeFigureOut">
              <a:rPr lang="en-NZ" smtClean="0"/>
              <a:t>09/12/2020</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67AFCF98-E280-42AA-B414-0CDDA8998439}" type="slidenum">
              <a:rPr lang="en-NZ" smtClean="0"/>
              <a:t>‹#›</a:t>
            </a:fld>
            <a:endParaRPr lang="en-NZ"/>
          </a:p>
        </p:txBody>
      </p:sp>
    </p:spTree>
    <p:extLst>
      <p:ext uri="{BB962C8B-B14F-4D97-AF65-F5344CB8AC3E}">
        <p14:creationId xmlns:p14="http://schemas.microsoft.com/office/powerpoint/2010/main" val="3127749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CA5F3C-7B6C-4315-836C-EB12C42BC4B0}" type="datetimeFigureOut">
              <a:rPr lang="en-NZ" smtClean="0"/>
              <a:t>09/12/2020</a:t>
            </a:fld>
            <a:endParaRPr lang="en-NZ"/>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AFCF98-E280-42AA-B414-0CDDA8998439}" type="slidenum">
              <a:rPr lang="en-NZ" smtClean="0"/>
              <a:t>‹#›</a:t>
            </a:fld>
            <a:endParaRPr lang="en-NZ"/>
          </a:p>
        </p:txBody>
      </p:sp>
    </p:spTree>
    <p:extLst>
      <p:ext uri="{BB962C8B-B14F-4D97-AF65-F5344CB8AC3E}">
        <p14:creationId xmlns:p14="http://schemas.microsoft.com/office/powerpoint/2010/main" val="37233068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685A3B99-EB2F-4BAB-AB64-F6E13F957339}"/>
              </a:ext>
            </a:extLst>
          </p:cNvPr>
          <p:cNvSpPr txBox="1">
            <a:spLocks/>
          </p:cNvSpPr>
          <p:nvPr/>
        </p:nvSpPr>
        <p:spPr>
          <a:xfrm>
            <a:off x="0" y="278296"/>
            <a:ext cx="9144000" cy="6579704"/>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4000" dirty="0"/>
              <a:t>“Be Courageous.” </a:t>
            </a:r>
          </a:p>
          <a:p>
            <a:pPr marL="0" indent="0">
              <a:buNone/>
            </a:pPr>
            <a:r>
              <a:rPr lang="en-US" sz="800" dirty="0"/>
              <a:t>	</a:t>
            </a:r>
          </a:p>
          <a:p>
            <a:r>
              <a:rPr lang="en-NZ" sz="4000" dirty="0"/>
              <a:t>John Staiger</a:t>
            </a:r>
          </a:p>
          <a:p>
            <a:endParaRPr lang="en-NZ" sz="800" dirty="0"/>
          </a:p>
          <a:p>
            <a:r>
              <a:rPr lang="en-NZ" sz="4000" dirty="0"/>
              <a:t>Morningside Church of Christ </a:t>
            </a:r>
          </a:p>
          <a:p>
            <a:endParaRPr lang="en-NZ" sz="800" dirty="0"/>
          </a:p>
          <a:p>
            <a:r>
              <a:rPr lang="en-NZ" sz="4000" dirty="0"/>
              <a:t>Sunday 25 October 2020</a:t>
            </a:r>
          </a:p>
          <a:p>
            <a:endParaRPr lang="en-NZ" sz="800" dirty="0"/>
          </a:p>
          <a:p>
            <a:r>
              <a:rPr lang="en-NZ" sz="4000" dirty="0"/>
              <a:t>AM Sermon</a:t>
            </a:r>
          </a:p>
          <a:p>
            <a:endParaRPr lang="en-NZ" sz="800" dirty="0"/>
          </a:p>
          <a:p>
            <a:pPr marL="0" indent="0" algn="ctr">
              <a:buNone/>
            </a:pPr>
            <a:r>
              <a:rPr lang="en-NZ" sz="4000" dirty="0"/>
              <a:t>Broadcast on Facebook Live from </a:t>
            </a:r>
          </a:p>
          <a:p>
            <a:pPr marL="0" indent="0" algn="ctr">
              <a:buNone/>
            </a:pPr>
            <a:r>
              <a:rPr lang="en-NZ" sz="4000" dirty="0"/>
              <a:t>42 Leslie Ave, Sandringham.</a:t>
            </a:r>
          </a:p>
        </p:txBody>
      </p:sp>
    </p:spTree>
    <p:extLst>
      <p:ext uri="{BB962C8B-B14F-4D97-AF65-F5344CB8AC3E}">
        <p14:creationId xmlns:p14="http://schemas.microsoft.com/office/powerpoint/2010/main" val="613513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FFF66-E7B2-4267-B3E8-F86CF1079978}"/>
              </a:ext>
            </a:extLst>
          </p:cNvPr>
          <p:cNvSpPr>
            <a:spLocks noGrp="1"/>
          </p:cNvSpPr>
          <p:nvPr>
            <p:ph type="title"/>
          </p:nvPr>
        </p:nvSpPr>
        <p:spPr/>
        <p:txBody>
          <a:bodyPr/>
          <a:lstStyle/>
          <a:p>
            <a:r>
              <a:rPr lang="en-NZ" dirty="0"/>
              <a:t>Be Courageous: Live Free</a:t>
            </a:r>
          </a:p>
        </p:txBody>
      </p:sp>
      <p:sp>
        <p:nvSpPr>
          <p:cNvPr id="3" name="Content Placeholder 2">
            <a:extLst>
              <a:ext uri="{FF2B5EF4-FFF2-40B4-BE49-F238E27FC236}">
                <a16:creationId xmlns:a16="http://schemas.microsoft.com/office/drawing/2014/main" id="{7FB4F22C-B342-4030-89CD-2E9DFFD32D96}"/>
              </a:ext>
            </a:extLst>
          </p:cNvPr>
          <p:cNvSpPr>
            <a:spLocks noGrp="1"/>
          </p:cNvSpPr>
          <p:nvPr>
            <p:ph sz="half" idx="1"/>
          </p:nvPr>
        </p:nvSpPr>
        <p:spPr>
          <a:xfrm>
            <a:off x="628649" y="1825625"/>
            <a:ext cx="7886699" cy="4351338"/>
          </a:xfrm>
        </p:spPr>
        <p:txBody>
          <a:bodyPr>
            <a:normAutofit/>
          </a:bodyPr>
          <a:lstStyle/>
          <a:p>
            <a:pPr algn="l"/>
            <a:endParaRPr lang="en-NZ" b="0" i="0" dirty="0">
              <a:solidFill>
                <a:srgbClr val="000000"/>
              </a:solidFill>
              <a:effectLst/>
              <a:latin typeface="system-ui"/>
            </a:endParaRPr>
          </a:p>
        </p:txBody>
      </p:sp>
      <p:pic>
        <p:nvPicPr>
          <p:cNvPr id="5" name="Picture 2" descr="Image result for work">
            <a:extLst>
              <a:ext uri="{FF2B5EF4-FFF2-40B4-BE49-F238E27FC236}">
                <a16:creationId xmlns:a16="http://schemas.microsoft.com/office/drawing/2014/main" id="{D7ECA4DE-AC8A-4E44-A948-DF65C6835021}"/>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384892" y="96365"/>
            <a:ext cx="2448510" cy="17292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62629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FFF66-E7B2-4267-B3E8-F86CF1079978}"/>
              </a:ext>
            </a:extLst>
          </p:cNvPr>
          <p:cNvSpPr>
            <a:spLocks noGrp="1"/>
          </p:cNvSpPr>
          <p:nvPr>
            <p:ph type="title"/>
          </p:nvPr>
        </p:nvSpPr>
        <p:spPr/>
        <p:txBody>
          <a:bodyPr/>
          <a:lstStyle/>
          <a:p>
            <a:r>
              <a:rPr lang="en-NZ" dirty="0"/>
              <a:t>Be Courageous: Live Free</a:t>
            </a:r>
          </a:p>
        </p:txBody>
      </p:sp>
      <p:sp>
        <p:nvSpPr>
          <p:cNvPr id="3" name="Content Placeholder 2">
            <a:extLst>
              <a:ext uri="{FF2B5EF4-FFF2-40B4-BE49-F238E27FC236}">
                <a16:creationId xmlns:a16="http://schemas.microsoft.com/office/drawing/2014/main" id="{7FB4F22C-B342-4030-89CD-2E9DFFD32D96}"/>
              </a:ext>
            </a:extLst>
          </p:cNvPr>
          <p:cNvSpPr>
            <a:spLocks noGrp="1"/>
          </p:cNvSpPr>
          <p:nvPr>
            <p:ph sz="half" idx="1"/>
          </p:nvPr>
        </p:nvSpPr>
        <p:spPr>
          <a:xfrm>
            <a:off x="628649" y="1825625"/>
            <a:ext cx="7886699" cy="4351338"/>
          </a:xfrm>
        </p:spPr>
        <p:txBody>
          <a:bodyPr>
            <a:normAutofit fontScale="92500" lnSpcReduction="10000"/>
          </a:bodyPr>
          <a:lstStyle/>
          <a:p>
            <a:pPr algn="l"/>
            <a:r>
              <a:rPr lang="en-NZ" sz="4000" b="0" i="0" dirty="0">
                <a:solidFill>
                  <a:srgbClr val="000000"/>
                </a:solidFill>
                <a:effectLst/>
                <a:latin typeface="system-ui"/>
              </a:rPr>
              <a:t>Hebrews 2:14-15—</a:t>
            </a:r>
            <a:r>
              <a:rPr lang="en-NZ" sz="4000" b="1" i="0" baseline="30000" dirty="0">
                <a:solidFill>
                  <a:srgbClr val="000000"/>
                </a:solidFill>
                <a:effectLst/>
                <a:latin typeface="system-ui"/>
              </a:rPr>
              <a:t>14</a:t>
            </a:r>
            <a:r>
              <a:rPr lang="en-NZ" sz="4000" b="0" i="0" dirty="0">
                <a:solidFill>
                  <a:srgbClr val="000000"/>
                </a:solidFill>
                <a:effectLst/>
                <a:latin typeface="system-ui"/>
              </a:rPr>
              <a:t>Therefore, since the children share in flesh and blood, He Himself likewise also partook of the same, that through death He might render powerless him who had the power of death, that is, the devil, </a:t>
            </a:r>
            <a:r>
              <a:rPr lang="en-NZ" sz="4000" b="1" i="0" baseline="30000" dirty="0">
                <a:solidFill>
                  <a:srgbClr val="000000"/>
                </a:solidFill>
                <a:effectLst/>
                <a:latin typeface="system-ui"/>
              </a:rPr>
              <a:t>15 </a:t>
            </a:r>
            <a:r>
              <a:rPr lang="en-NZ" sz="4000" b="0" i="0" dirty="0">
                <a:solidFill>
                  <a:srgbClr val="000000"/>
                </a:solidFill>
                <a:effectLst/>
                <a:latin typeface="system-ui"/>
              </a:rPr>
              <a:t>and might free those who through fear of death were subject to slavery all their lives. </a:t>
            </a:r>
            <a:r>
              <a:rPr lang="en-NZ" b="0" i="0" dirty="0">
                <a:solidFill>
                  <a:srgbClr val="000000"/>
                </a:solidFill>
                <a:effectLst/>
                <a:latin typeface="system-ui"/>
              </a:rPr>
              <a:t>(NASB95)</a:t>
            </a:r>
          </a:p>
        </p:txBody>
      </p:sp>
      <p:pic>
        <p:nvPicPr>
          <p:cNvPr id="5" name="Picture 2" descr="Image result for work">
            <a:extLst>
              <a:ext uri="{FF2B5EF4-FFF2-40B4-BE49-F238E27FC236}">
                <a16:creationId xmlns:a16="http://schemas.microsoft.com/office/drawing/2014/main" id="{D7ECA4DE-AC8A-4E44-A948-DF65C6835021}"/>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384892" y="96365"/>
            <a:ext cx="2448510" cy="17292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90327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B6A15-E6BF-4377-B0AF-A6F49A91EF69}"/>
              </a:ext>
            </a:extLst>
          </p:cNvPr>
          <p:cNvSpPr>
            <a:spLocks noGrp="1"/>
          </p:cNvSpPr>
          <p:nvPr>
            <p:ph type="title"/>
          </p:nvPr>
        </p:nvSpPr>
        <p:spPr/>
        <p:txBody>
          <a:bodyPr/>
          <a:lstStyle/>
          <a:p>
            <a:r>
              <a:rPr lang="en-NZ" dirty="0"/>
              <a:t>Be Courageous: Stay Focused</a:t>
            </a:r>
          </a:p>
        </p:txBody>
      </p:sp>
      <p:pic>
        <p:nvPicPr>
          <p:cNvPr id="5" name="Picture 2" descr="Prayer for Courage">
            <a:extLst>
              <a:ext uri="{FF2B5EF4-FFF2-40B4-BE49-F238E27FC236}">
                <a16:creationId xmlns:a16="http://schemas.microsoft.com/office/drawing/2014/main" id="{0A6B09E0-C411-46F6-82D2-38F4662A8D4B}"/>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629150" y="2543969"/>
            <a:ext cx="3886200" cy="2914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54522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B6A15-E6BF-4377-B0AF-A6F49A91EF69}"/>
              </a:ext>
            </a:extLst>
          </p:cNvPr>
          <p:cNvSpPr>
            <a:spLocks noGrp="1"/>
          </p:cNvSpPr>
          <p:nvPr>
            <p:ph type="title"/>
          </p:nvPr>
        </p:nvSpPr>
        <p:spPr/>
        <p:txBody>
          <a:bodyPr/>
          <a:lstStyle/>
          <a:p>
            <a:r>
              <a:rPr lang="en-NZ" dirty="0"/>
              <a:t>Be Courageous: Stay Focused</a:t>
            </a:r>
          </a:p>
        </p:txBody>
      </p:sp>
      <p:sp>
        <p:nvSpPr>
          <p:cNvPr id="3" name="Content Placeholder 2">
            <a:extLst>
              <a:ext uri="{FF2B5EF4-FFF2-40B4-BE49-F238E27FC236}">
                <a16:creationId xmlns:a16="http://schemas.microsoft.com/office/drawing/2014/main" id="{6B1DBD7B-FFD1-4C3E-9913-ED8FA72E5107}"/>
              </a:ext>
            </a:extLst>
          </p:cNvPr>
          <p:cNvSpPr>
            <a:spLocks noGrp="1"/>
          </p:cNvSpPr>
          <p:nvPr>
            <p:ph sz="half" idx="1"/>
          </p:nvPr>
        </p:nvSpPr>
        <p:spPr/>
        <p:txBody>
          <a:bodyPr>
            <a:normAutofit lnSpcReduction="10000"/>
          </a:bodyPr>
          <a:lstStyle/>
          <a:p>
            <a:r>
              <a:rPr lang="en-NZ" sz="4000" b="0" i="0" dirty="0">
                <a:solidFill>
                  <a:srgbClr val="000000"/>
                </a:solidFill>
                <a:effectLst/>
                <a:latin typeface="system-ui"/>
              </a:rPr>
              <a:t>Peter honoured the storm.</a:t>
            </a:r>
          </a:p>
          <a:p>
            <a:r>
              <a:rPr lang="en-NZ" sz="4000" b="0" i="0" dirty="0">
                <a:solidFill>
                  <a:schemeClr val="bg1"/>
                </a:solidFill>
                <a:effectLst/>
                <a:latin typeface="system-ui"/>
              </a:rPr>
              <a:t>“Fixing our eyes on Jesus” (Heb.12:2).</a:t>
            </a:r>
          </a:p>
          <a:p>
            <a:r>
              <a:rPr lang="en-NZ" sz="4000" dirty="0">
                <a:solidFill>
                  <a:schemeClr val="bg1"/>
                </a:solidFill>
                <a:latin typeface="system-ui"/>
              </a:rPr>
              <a:t>Set your mind on things above (Col.3:2).</a:t>
            </a:r>
            <a:endParaRPr lang="en-NZ" sz="4000" dirty="0">
              <a:solidFill>
                <a:schemeClr val="bg1"/>
              </a:solidFill>
            </a:endParaRPr>
          </a:p>
        </p:txBody>
      </p:sp>
      <p:pic>
        <p:nvPicPr>
          <p:cNvPr id="5" name="Picture 2" descr="Prayer for Courage">
            <a:extLst>
              <a:ext uri="{FF2B5EF4-FFF2-40B4-BE49-F238E27FC236}">
                <a16:creationId xmlns:a16="http://schemas.microsoft.com/office/drawing/2014/main" id="{0A6B09E0-C411-46F6-82D2-38F4662A8D4B}"/>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629150" y="2543969"/>
            <a:ext cx="3886200" cy="2914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27079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B6A15-E6BF-4377-B0AF-A6F49A91EF69}"/>
              </a:ext>
            </a:extLst>
          </p:cNvPr>
          <p:cNvSpPr>
            <a:spLocks noGrp="1"/>
          </p:cNvSpPr>
          <p:nvPr>
            <p:ph type="title"/>
          </p:nvPr>
        </p:nvSpPr>
        <p:spPr/>
        <p:txBody>
          <a:bodyPr/>
          <a:lstStyle/>
          <a:p>
            <a:r>
              <a:rPr lang="en-NZ" dirty="0"/>
              <a:t>Be Courageous: Stay Focused</a:t>
            </a:r>
          </a:p>
        </p:txBody>
      </p:sp>
      <p:sp>
        <p:nvSpPr>
          <p:cNvPr id="3" name="Content Placeholder 2">
            <a:extLst>
              <a:ext uri="{FF2B5EF4-FFF2-40B4-BE49-F238E27FC236}">
                <a16:creationId xmlns:a16="http://schemas.microsoft.com/office/drawing/2014/main" id="{6B1DBD7B-FFD1-4C3E-9913-ED8FA72E5107}"/>
              </a:ext>
            </a:extLst>
          </p:cNvPr>
          <p:cNvSpPr>
            <a:spLocks noGrp="1"/>
          </p:cNvSpPr>
          <p:nvPr>
            <p:ph sz="half" idx="1"/>
          </p:nvPr>
        </p:nvSpPr>
        <p:spPr/>
        <p:txBody>
          <a:bodyPr>
            <a:normAutofit lnSpcReduction="10000"/>
          </a:bodyPr>
          <a:lstStyle/>
          <a:p>
            <a:r>
              <a:rPr lang="en-NZ" sz="4000" b="0" i="0" dirty="0">
                <a:solidFill>
                  <a:srgbClr val="000000"/>
                </a:solidFill>
                <a:effectLst/>
                <a:latin typeface="system-ui"/>
              </a:rPr>
              <a:t>Peter honoured the storm.</a:t>
            </a:r>
          </a:p>
          <a:p>
            <a:r>
              <a:rPr lang="en-NZ" sz="4000" b="0" i="0" dirty="0">
                <a:solidFill>
                  <a:srgbClr val="000000"/>
                </a:solidFill>
                <a:effectLst/>
                <a:latin typeface="system-ui"/>
              </a:rPr>
              <a:t>“Fixing our eyes on Jesus” (Heb.12:2).</a:t>
            </a:r>
          </a:p>
          <a:p>
            <a:r>
              <a:rPr lang="en-NZ" sz="4000" dirty="0">
                <a:solidFill>
                  <a:schemeClr val="bg1"/>
                </a:solidFill>
                <a:latin typeface="system-ui"/>
              </a:rPr>
              <a:t>Set your mind on things above (Col.3:2).</a:t>
            </a:r>
            <a:endParaRPr lang="en-NZ" sz="4000" dirty="0">
              <a:solidFill>
                <a:schemeClr val="bg1"/>
              </a:solidFill>
            </a:endParaRPr>
          </a:p>
        </p:txBody>
      </p:sp>
      <p:pic>
        <p:nvPicPr>
          <p:cNvPr id="5" name="Picture 2" descr="Prayer for Courage">
            <a:extLst>
              <a:ext uri="{FF2B5EF4-FFF2-40B4-BE49-F238E27FC236}">
                <a16:creationId xmlns:a16="http://schemas.microsoft.com/office/drawing/2014/main" id="{0A6B09E0-C411-46F6-82D2-38F4662A8D4B}"/>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629150" y="2543969"/>
            <a:ext cx="3886200" cy="2914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2077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B6A15-E6BF-4377-B0AF-A6F49A91EF69}"/>
              </a:ext>
            </a:extLst>
          </p:cNvPr>
          <p:cNvSpPr>
            <a:spLocks noGrp="1"/>
          </p:cNvSpPr>
          <p:nvPr>
            <p:ph type="title"/>
          </p:nvPr>
        </p:nvSpPr>
        <p:spPr/>
        <p:txBody>
          <a:bodyPr/>
          <a:lstStyle/>
          <a:p>
            <a:r>
              <a:rPr lang="en-NZ" dirty="0"/>
              <a:t>Be Courageous: Stay Focused</a:t>
            </a:r>
          </a:p>
        </p:txBody>
      </p:sp>
      <p:sp>
        <p:nvSpPr>
          <p:cNvPr id="3" name="Content Placeholder 2">
            <a:extLst>
              <a:ext uri="{FF2B5EF4-FFF2-40B4-BE49-F238E27FC236}">
                <a16:creationId xmlns:a16="http://schemas.microsoft.com/office/drawing/2014/main" id="{6B1DBD7B-FFD1-4C3E-9913-ED8FA72E5107}"/>
              </a:ext>
            </a:extLst>
          </p:cNvPr>
          <p:cNvSpPr>
            <a:spLocks noGrp="1"/>
          </p:cNvSpPr>
          <p:nvPr>
            <p:ph sz="half" idx="1"/>
          </p:nvPr>
        </p:nvSpPr>
        <p:spPr/>
        <p:txBody>
          <a:bodyPr>
            <a:normAutofit lnSpcReduction="10000"/>
          </a:bodyPr>
          <a:lstStyle/>
          <a:p>
            <a:r>
              <a:rPr lang="en-NZ" sz="4000" b="0" i="0" dirty="0">
                <a:solidFill>
                  <a:srgbClr val="000000"/>
                </a:solidFill>
                <a:effectLst/>
                <a:latin typeface="system-ui"/>
              </a:rPr>
              <a:t>Peter honoured the storm.</a:t>
            </a:r>
          </a:p>
          <a:p>
            <a:r>
              <a:rPr lang="en-NZ" sz="4000" b="0" i="0" dirty="0">
                <a:solidFill>
                  <a:srgbClr val="000000"/>
                </a:solidFill>
                <a:effectLst/>
                <a:latin typeface="system-ui"/>
              </a:rPr>
              <a:t>“Fixing our eyes on Jesus” (Heb.12:2).</a:t>
            </a:r>
          </a:p>
          <a:p>
            <a:r>
              <a:rPr lang="en-NZ" sz="4000" dirty="0">
                <a:solidFill>
                  <a:srgbClr val="000000"/>
                </a:solidFill>
                <a:latin typeface="system-ui"/>
              </a:rPr>
              <a:t>Set your mind on things above (Col.3:2).</a:t>
            </a:r>
            <a:endParaRPr lang="en-NZ" sz="4000" dirty="0"/>
          </a:p>
        </p:txBody>
      </p:sp>
      <p:pic>
        <p:nvPicPr>
          <p:cNvPr id="5" name="Picture 2" descr="Prayer for Courage">
            <a:extLst>
              <a:ext uri="{FF2B5EF4-FFF2-40B4-BE49-F238E27FC236}">
                <a16:creationId xmlns:a16="http://schemas.microsoft.com/office/drawing/2014/main" id="{0A6B09E0-C411-46F6-82D2-38F4662A8D4B}"/>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629150" y="2543969"/>
            <a:ext cx="3886200" cy="2914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87007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DCFA1-7D4D-460C-928D-9003343702FD}"/>
              </a:ext>
            </a:extLst>
          </p:cNvPr>
          <p:cNvSpPr>
            <a:spLocks noGrp="1"/>
          </p:cNvSpPr>
          <p:nvPr>
            <p:ph type="title"/>
          </p:nvPr>
        </p:nvSpPr>
        <p:spPr>
          <a:xfrm>
            <a:off x="3724072" y="629268"/>
            <a:ext cx="4939868" cy="1286160"/>
          </a:xfrm>
        </p:spPr>
        <p:txBody>
          <a:bodyPr vert="horz" lIns="91440" tIns="45720" rIns="91440" bIns="45720" rtlCol="0" anchor="b">
            <a:normAutofit/>
          </a:bodyPr>
          <a:lstStyle/>
          <a:p>
            <a:r>
              <a:rPr lang="en-US" sz="4100" dirty="0"/>
              <a:t>Be Courageous: Face Sin</a:t>
            </a:r>
          </a:p>
        </p:txBody>
      </p:sp>
      <p:pic>
        <p:nvPicPr>
          <p:cNvPr id="5" name="Picture 2" descr="2 Samuel 12:5 7 Entonces dijo Natán a David: Tú eres aquel hombre. Así ha  dicho Jehová, Dios de Israel: Yo te ungí… | David bible, Bible  illustrations, Biblical art">
            <a:extLst>
              <a:ext uri="{FF2B5EF4-FFF2-40B4-BE49-F238E27FC236}">
                <a16:creationId xmlns:a16="http://schemas.microsoft.com/office/drawing/2014/main" id="{BA862E56-D797-42F0-BB8D-29E1814E6B22}"/>
              </a:ext>
            </a:extLst>
          </p:cNvPr>
          <p:cNvPicPr>
            <a:picLocks noGrp="1" noChangeAspect="1" noChangeArrowheads="1"/>
          </p:cNvPicPr>
          <p:nvPr>
            <p:ph sz="half" idx="2"/>
          </p:nvPr>
        </p:nvPicPr>
        <p:blipFill rotWithShape="1">
          <a:blip r:embed="rId2">
            <a:extLst>
              <a:ext uri="{28A0092B-C50C-407E-A947-70E740481C1C}">
                <a14:useLocalDpi xmlns:a14="http://schemas.microsoft.com/office/drawing/2010/main" val="0"/>
              </a:ext>
            </a:extLst>
          </a:blip>
          <a:srcRect l="11840" r="26712"/>
          <a:stretch/>
        </p:blipFill>
        <p:spPr bwMode="auto">
          <a:xfrm>
            <a:off x="20" y="10"/>
            <a:ext cx="3476673" cy="6857990"/>
          </a:xfrm>
          <a:prstGeom prst="rect">
            <a:avLst/>
          </a:prstGeom>
          <a:noFill/>
          <a:effectLst/>
          <a:extLst>
            <a:ext uri="{909E8E84-426E-40DD-AFC4-6F175D3DCCD1}">
              <a14:hiddenFill xmlns:a14="http://schemas.microsoft.com/office/drawing/2010/main">
                <a:solidFill>
                  <a:srgbClr val="FFFFFF"/>
                </a:solidFill>
              </a14:hiddenFill>
            </a:ext>
          </a:extLst>
        </p:spPr>
      </p:pic>
      <p:cxnSp>
        <p:nvCxnSpPr>
          <p:cNvPr id="12" name="Straight Connector 9">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810700" y="2115117"/>
            <a:ext cx="4732020" cy="0"/>
          </a:xfrm>
          <a:prstGeom prst="line">
            <a:avLst/>
          </a:prstGeom>
          <a:ln w="19050">
            <a:solidFill>
              <a:srgbClr val="B9883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88305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DCFA1-7D4D-460C-928D-9003343702FD}"/>
              </a:ext>
            </a:extLst>
          </p:cNvPr>
          <p:cNvSpPr>
            <a:spLocks noGrp="1"/>
          </p:cNvSpPr>
          <p:nvPr>
            <p:ph type="title"/>
          </p:nvPr>
        </p:nvSpPr>
        <p:spPr>
          <a:xfrm>
            <a:off x="3724072" y="629268"/>
            <a:ext cx="4939868" cy="1286160"/>
          </a:xfrm>
        </p:spPr>
        <p:txBody>
          <a:bodyPr vert="horz" lIns="91440" tIns="45720" rIns="91440" bIns="45720" rtlCol="0" anchor="b">
            <a:normAutofit/>
          </a:bodyPr>
          <a:lstStyle/>
          <a:p>
            <a:r>
              <a:rPr lang="en-US" sz="4100" dirty="0"/>
              <a:t>Be Courageous: Face Sin</a:t>
            </a:r>
          </a:p>
        </p:txBody>
      </p:sp>
      <p:sp>
        <p:nvSpPr>
          <p:cNvPr id="3" name="Content Placeholder 2">
            <a:extLst>
              <a:ext uri="{FF2B5EF4-FFF2-40B4-BE49-F238E27FC236}">
                <a16:creationId xmlns:a16="http://schemas.microsoft.com/office/drawing/2014/main" id="{D4B918A9-CD2D-42B0-9FC9-5623BBD4189E}"/>
              </a:ext>
            </a:extLst>
          </p:cNvPr>
          <p:cNvSpPr>
            <a:spLocks noGrp="1"/>
          </p:cNvSpPr>
          <p:nvPr>
            <p:ph sz="half" idx="1"/>
          </p:nvPr>
        </p:nvSpPr>
        <p:spPr>
          <a:xfrm>
            <a:off x="3724073" y="2438400"/>
            <a:ext cx="4939867" cy="3785419"/>
          </a:xfrm>
        </p:spPr>
        <p:txBody>
          <a:bodyPr vert="horz" lIns="91440" tIns="45720" rIns="91440" bIns="45720" rtlCol="0">
            <a:normAutofit/>
          </a:bodyPr>
          <a:lstStyle/>
          <a:p>
            <a:r>
              <a:rPr lang="en-US" sz="4000" dirty="0"/>
              <a:t>King David sat in a state of:</a:t>
            </a:r>
          </a:p>
          <a:p>
            <a:pPr lvl="1"/>
            <a:r>
              <a:rPr lang="en-US" sz="4000" dirty="0"/>
              <a:t> Guilt</a:t>
            </a:r>
          </a:p>
          <a:p>
            <a:pPr lvl="1"/>
            <a:r>
              <a:rPr lang="en-US" sz="4000" dirty="0"/>
              <a:t>Self-denial</a:t>
            </a:r>
          </a:p>
          <a:p>
            <a:pPr lvl="1"/>
            <a:r>
              <a:rPr lang="en-US" sz="4000" dirty="0"/>
              <a:t>Self-righteousness over Bathsheba</a:t>
            </a:r>
          </a:p>
        </p:txBody>
      </p:sp>
      <p:pic>
        <p:nvPicPr>
          <p:cNvPr id="5" name="Picture 2" descr="2 Samuel 12:5 7 Entonces dijo Natán a David: Tú eres aquel hombre. Así ha  dicho Jehová, Dios de Israel: Yo te ungí… | David bible, Bible  illustrations, Biblical art">
            <a:extLst>
              <a:ext uri="{FF2B5EF4-FFF2-40B4-BE49-F238E27FC236}">
                <a16:creationId xmlns:a16="http://schemas.microsoft.com/office/drawing/2014/main" id="{BA862E56-D797-42F0-BB8D-29E1814E6B22}"/>
              </a:ext>
            </a:extLst>
          </p:cNvPr>
          <p:cNvPicPr>
            <a:picLocks noGrp="1" noChangeAspect="1" noChangeArrowheads="1"/>
          </p:cNvPicPr>
          <p:nvPr>
            <p:ph sz="half" idx="2"/>
          </p:nvPr>
        </p:nvPicPr>
        <p:blipFill rotWithShape="1">
          <a:blip r:embed="rId2">
            <a:extLst>
              <a:ext uri="{28A0092B-C50C-407E-A947-70E740481C1C}">
                <a14:useLocalDpi xmlns:a14="http://schemas.microsoft.com/office/drawing/2010/main" val="0"/>
              </a:ext>
            </a:extLst>
          </a:blip>
          <a:srcRect l="11840" r="26712"/>
          <a:stretch/>
        </p:blipFill>
        <p:spPr bwMode="auto">
          <a:xfrm>
            <a:off x="20" y="10"/>
            <a:ext cx="3476673" cy="6857990"/>
          </a:xfrm>
          <a:prstGeom prst="rect">
            <a:avLst/>
          </a:prstGeom>
          <a:noFill/>
          <a:effectLst/>
          <a:extLst>
            <a:ext uri="{909E8E84-426E-40DD-AFC4-6F175D3DCCD1}">
              <a14:hiddenFill xmlns:a14="http://schemas.microsoft.com/office/drawing/2010/main">
                <a:solidFill>
                  <a:srgbClr val="FFFFFF"/>
                </a:solidFill>
              </a14:hiddenFill>
            </a:ext>
          </a:extLst>
        </p:spPr>
      </p:pic>
      <p:cxnSp>
        <p:nvCxnSpPr>
          <p:cNvPr id="12" name="Straight Connector 9">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810700" y="2115117"/>
            <a:ext cx="4732020" cy="0"/>
          </a:xfrm>
          <a:prstGeom prst="line">
            <a:avLst/>
          </a:prstGeom>
          <a:ln w="19050">
            <a:solidFill>
              <a:srgbClr val="B9883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65250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DCFA1-7D4D-460C-928D-9003343702FD}"/>
              </a:ext>
            </a:extLst>
          </p:cNvPr>
          <p:cNvSpPr>
            <a:spLocks noGrp="1"/>
          </p:cNvSpPr>
          <p:nvPr>
            <p:ph type="title"/>
          </p:nvPr>
        </p:nvSpPr>
        <p:spPr>
          <a:xfrm>
            <a:off x="3724072" y="629268"/>
            <a:ext cx="4939868" cy="1286160"/>
          </a:xfrm>
        </p:spPr>
        <p:txBody>
          <a:bodyPr vert="horz" lIns="91440" tIns="45720" rIns="91440" bIns="45720" rtlCol="0" anchor="b">
            <a:normAutofit/>
          </a:bodyPr>
          <a:lstStyle/>
          <a:p>
            <a:r>
              <a:rPr lang="en-US" sz="4100" dirty="0"/>
              <a:t>Be Courageous: Face Sin</a:t>
            </a:r>
          </a:p>
        </p:txBody>
      </p:sp>
      <p:sp>
        <p:nvSpPr>
          <p:cNvPr id="3" name="Content Placeholder 2">
            <a:extLst>
              <a:ext uri="{FF2B5EF4-FFF2-40B4-BE49-F238E27FC236}">
                <a16:creationId xmlns:a16="http://schemas.microsoft.com/office/drawing/2014/main" id="{D4B918A9-CD2D-42B0-9FC9-5623BBD4189E}"/>
              </a:ext>
            </a:extLst>
          </p:cNvPr>
          <p:cNvSpPr>
            <a:spLocks noGrp="1"/>
          </p:cNvSpPr>
          <p:nvPr>
            <p:ph sz="half" idx="1"/>
          </p:nvPr>
        </p:nvSpPr>
        <p:spPr>
          <a:xfrm>
            <a:off x="3724073" y="2438400"/>
            <a:ext cx="4939867" cy="3785419"/>
          </a:xfrm>
        </p:spPr>
        <p:txBody>
          <a:bodyPr vert="horz" lIns="91440" tIns="45720" rIns="91440" bIns="45720" rtlCol="0">
            <a:normAutofit lnSpcReduction="10000"/>
          </a:bodyPr>
          <a:lstStyle/>
          <a:p>
            <a:pPr algn="l"/>
            <a:r>
              <a:rPr lang="en-NZ" sz="4000" b="0" i="0" dirty="0">
                <a:solidFill>
                  <a:srgbClr val="000000"/>
                </a:solidFill>
                <a:effectLst/>
                <a:latin typeface="system-ui"/>
              </a:rPr>
              <a:t>John 3:20—</a:t>
            </a:r>
          </a:p>
          <a:p>
            <a:pPr algn="l"/>
            <a:r>
              <a:rPr lang="en-NZ" sz="4000" b="1" i="0" baseline="30000" dirty="0">
                <a:solidFill>
                  <a:srgbClr val="000000"/>
                </a:solidFill>
                <a:effectLst/>
                <a:latin typeface="system-ui"/>
              </a:rPr>
              <a:t>20 </a:t>
            </a:r>
            <a:r>
              <a:rPr lang="en-NZ" sz="4000" b="0" i="0" dirty="0">
                <a:solidFill>
                  <a:srgbClr val="000000"/>
                </a:solidFill>
                <a:effectLst/>
                <a:latin typeface="system-ui"/>
              </a:rPr>
              <a:t>For everyone who does evil hates the Light, and does not come to the Light for fear that his deeds will be exposed. </a:t>
            </a:r>
            <a:r>
              <a:rPr lang="en-NZ" sz="1600" b="0" i="0" dirty="0">
                <a:solidFill>
                  <a:srgbClr val="000000"/>
                </a:solidFill>
                <a:effectLst/>
                <a:latin typeface="system-ui"/>
              </a:rPr>
              <a:t>(NASB95)</a:t>
            </a:r>
            <a:endParaRPr lang="en-NZ" sz="4000" b="0" i="0" dirty="0">
              <a:solidFill>
                <a:srgbClr val="000000"/>
              </a:solidFill>
              <a:effectLst/>
              <a:latin typeface="system-ui"/>
            </a:endParaRPr>
          </a:p>
        </p:txBody>
      </p:sp>
      <p:pic>
        <p:nvPicPr>
          <p:cNvPr id="5" name="Picture 2" descr="2 Samuel 12:5 7 Entonces dijo Natán a David: Tú eres aquel hombre. Así ha  dicho Jehová, Dios de Israel: Yo te ungí… | David bible, Bible  illustrations, Biblical art">
            <a:extLst>
              <a:ext uri="{FF2B5EF4-FFF2-40B4-BE49-F238E27FC236}">
                <a16:creationId xmlns:a16="http://schemas.microsoft.com/office/drawing/2014/main" id="{BA862E56-D797-42F0-BB8D-29E1814E6B22}"/>
              </a:ext>
            </a:extLst>
          </p:cNvPr>
          <p:cNvPicPr>
            <a:picLocks noGrp="1" noChangeAspect="1" noChangeArrowheads="1"/>
          </p:cNvPicPr>
          <p:nvPr>
            <p:ph sz="half" idx="2"/>
          </p:nvPr>
        </p:nvPicPr>
        <p:blipFill rotWithShape="1">
          <a:blip r:embed="rId2">
            <a:extLst>
              <a:ext uri="{28A0092B-C50C-407E-A947-70E740481C1C}">
                <a14:useLocalDpi xmlns:a14="http://schemas.microsoft.com/office/drawing/2010/main" val="0"/>
              </a:ext>
            </a:extLst>
          </a:blip>
          <a:srcRect l="11840" r="26712"/>
          <a:stretch/>
        </p:blipFill>
        <p:spPr bwMode="auto">
          <a:xfrm>
            <a:off x="20" y="10"/>
            <a:ext cx="3476673" cy="6857990"/>
          </a:xfrm>
          <a:prstGeom prst="rect">
            <a:avLst/>
          </a:prstGeom>
          <a:noFill/>
          <a:effectLst/>
          <a:extLst>
            <a:ext uri="{909E8E84-426E-40DD-AFC4-6F175D3DCCD1}">
              <a14:hiddenFill xmlns:a14="http://schemas.microsoft.com/office/drawing/2010/main">
                <a:solidFill>
                  <a:srgbClr val="FFFFFF"/>
                </a:solidFill>
              </a14:hiddenFill>
            </a:ext>
          </a:extLst>
        </p:spPr>
      </p:pic>
      <p:cxnSp>
        <p:nvCxnSpPr>
          <p:cNvPr id="12" name="Straight Connector 9">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810700" y="2115117"/>
            <a:ext cx="4732020" cy="0"/>
          </a:xfrm>
          <a:prstGeom prst="line">
            <a:avLst/>
          </a:prstGeom>
          <a:ln w="19050">
            <a:solidFill>
              <a:srgbClr val="B9883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29399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DCFA1-7D4D-460C-928D-9003343702FD}"/>
              </a:ext>
            </a:extLst>
          </p:cNvPr>
          <p:cNvSpPr>
            <a:spLocks noGrp="1"/>
          </p:cNvSpPr>
          <p:nvPr>
            <p:ph type="title"/>
          </p:nvPr>
        </p:nvSpPr>
        <p:spPr>
          <a:xfrm>
            <a:off x="3724072" y="629268"/>
            <a:ext cx="4939868" cy="1286160"/>
          </a:xfrm>
        </p:spPr>
        <p:txBody>
          <a:bodyPr vert="horz" lIns="91440" tIns="45720" rIns="91440" bIns="45720" rtlCol="0" anchor="b">
            <a:normAutofit/>
          </a:bodyPr>
          <a:lstStyle/>
          <a:p>
            <a:r>
              <a:rPr lang="en-US" sz="4100" dirty="0"/>
              <a:t>Be Courageous: Face Sin</a:t>
            </a:r>
          </a:p>
        </p:txBody>
      </p:sp>
      <p:sp>
        <p:nvSpPr>
          <p:cNvPr id="3" name="Content Placeholder 2">
            <a:extLst>
              <a:ext uri="{FF2B5EF4-FFF2-40B4-BE49-F238E27FC236}">
                <a16:creationId xmlns:a16="http://schemas.microsoft.com/office/drawing/2014/main" id="{D4B918A9-CD2D-42B0-9FC9-5623BBD4189E}"/>
              </a:ext>
            </a:extLst>
          </p:cNvPr>
          <p:cNvSpPr>
            <a:spLocks noGrp="1"/>
          </p:cNvSpPr>
          <p:nvPr>
            <p:ph sz="half" idx="1"/>
          </p:nvPr>
        </p:nvSpPr>
        <p:spPr>
          <a:xfrm>
            <a:off x="3724073" y="2438400"/>
            <a:ext cx="5128379" cy="3785419"/>
          </a:xfrm>
        </p:spPr>
        <p:txBody>
          <a:bodyPr vert="horz" lIns="91440" tIns="45720" rIns="91440" bIns="45720" rtlCol="0">
            <a:normAutofit/>
          </a:bodyPr>
          <a:lstStyle/>
          <a:p>
            <a:r>
              <a:rPr lang="en-US" sz="4000" dirty="0"/>
              <a:t>Then Nathan said to David, </a:t>
            </a:r>
          </a:p>
          <a:p>
            <a:pPr marL="0" indent="0">
              <a:buNone/>
            </a:pPr>
            <a:r>
              <a:rPr lang="en-US" sz="4000" dirty="0"/>
              <a:t>	“You are the man!” 	(2Sam.12:7)</a:t>
            </a:r>
          </a:p>
        </p:txBody>
      </p:sp>
      <p:pic>
        <p:nvPicPr>
          <p:cNvPr id="5" name="Picture 2" descr="2 Samuel 12:5 7 Entonces dijo Natán a David: Tú eres aquel hombre. Así ha  dicho Jehová, Dios de Israel: Yo te ungí… | David bible, Bible  illustrations, Biblical art">
            <a:extLst>
              <a:ext uri="{FF2B5EF4-FFF2-40B4-BE49-F238E27FC236}">
                <a16:creationId xmlns:a16="http://schemas.microsoft.com/office/drawing/2014/main" id="{BA862E56-D797-42F0-BB8D-29E1814E6B22}"/>
              </a:ext>
            </a:extLst>
          </p:cNvPr>
          <p:cNvPicPr>
            <a:picLocks noGrp="1" noChangeAspect="1" noChangeArrowheads="1"/>
          </p:cNvPicPr>
          <p:nvPr>
            <p:ph sz="half" idx="2"/>
          </p:nvPr>
        </p:nvPicPr>
        <p:blipFill rotWithShape="1">
          <a:blip r:embed="rId2">
            <a:extLst>
              <a:ext uri="{28A0092B-C50C-407E-A947-70E740481C1C}">
                <a14:useLocalDpi xmlns:a14="http://schemas.microsoft.com/office/drawing/2010/main" val="0"/>
              </a:ext>
            </a:extLst>
          </a:blip>
          <a:srcRect l="11840" r="26712"/>
          <a:stretch/>
        </p:blipFill>
        <p:spPr bwMode="auto">
          <a:xfrm>
            <a:off x="20" y="10"/>
            <a:ext cx="3476673" cy="6857990"/>
          </a:xfrm>
          <a:prstGeom prst="rect">
            <a:avLst/>
          </a:prstGeom>
          <a:noFill/>
          <a:effectLst/>
          <a:extLst>
            <a:ext uri="{909E8E84-426E-40DD-AFC4-6F175D3DCCD1}">
              <a14:hiddenFill xmlns:a14="http://schemas.microsoft.com/office/drawing/2010/main">
                <a:solidFill>
                  <a:srgbClr val="FFFFFF"/>
                </a:solidFill>
              </a14:hiddenFill>
            </a:ext>
          </a:extLst>
        </p:spPr>
      </p:pic>
      <p:cxnSp>
        <p:nvCxnSpPr>
          <p:cNvPr id="12" name="Straight Connector 9">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810700" y="2115117"/>
            <a:ext cx="4732020" cy="0"/>
          </a:xfrm>
          <a:prstGeom prst="line">
            <a:avLst/>
          </a:prstGeom>
          <a:ln w="19050">
            <a:solidFill>
              <a:srgbClr val="B9883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9046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83096"/>
            <a:ext cx="7772400" cy="2729947"/>
          </a:xfrm>
        </p:spPr>
        <p:txBody>
          <a:bodyPr>
            <a:normAutofit/>
          </a:bodyPr>
          <a:lstStyle/>
          <a:p>
            <a:r>
              <a:rPr lang="en-NZ" dirty="0">
                <a:latin typeface="Algerian" panose="04020705040A02060702" pitchFamily="82" charset="0"/>
              </a:rPr>
              <a:t>Be </a:t>
            </a:r>
            <a:br>
              <a:rPr lang="en-NZ" dirty="0">
                <a:latin typeface="Algerian" panose="04020705040A02060702" pitchFamily="82" charset="0"/>
              </a:rPr>
            </a:br>
            <a:r>
              <a:rPr lang="en-NZ" dirty="0">
                <a:latin typeface="Algerian" panose="04020705040A02060702" pitchFamily="82" charset="0"/>
              </a:rPr>
              <a:t>Courageous</a:t>
            </a:r>
            <a:endParaRPr lang="en-US" dirty="0">
              <a:latin typeface="Algerian" panose="04020705040A02060702" pitchFamily="82" charset="0"/>
            </a:endParaRPr>
          </a:p>
        </p:txBody>
      </p:sp>
      <p:sp>
        <p:nvSpPr>
          <p:cNvPr id="3" name="Subtitle 2"/>
          <p:cNvSpPr>
            <a:spLocks noGrp="1"/>
          </p:cNvSpPr>
          <p:nvPr>
            <p:ph type="subTitle" idx="1"/>
          </p:nvPr>
        </p:nvSpPr>
        <p:spPr>
          <a:xfrm>
            <a:off x="1143000" y="5168348"/>
            <a:ext cx="6858000" cy="791818"/>
          </a:xfrm>
        </p:spPr>
        <p:txBody>
          <a:bodyPr>
            <a:normAutofit lnSpcReduction="10000"/>
          </a:bodyPr>
          <a:lstStyle/>
          <a:p>
            <a:endParaRPr lang="en-US" sz="5400" dirty="0"/>
          </a:p>
        </p:txBody>
      </p:sp>
    </p:spTree>
    <p:extLst>
      <p:ext uri="{BB962C8B-B14F-4D97-AF65-F5344CB8AC3E}">
        <p14:creationId xmlns:p14="http://schemas.microsoft.com/office/powerpoint/2010/main" val="40738332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74426AB7-D619-4515-962A-BC83909EC0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DE47DF98-723F-4AAC-ABCF-CACBC438F7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2880" y="256540"/>
            <a:ext cx="8778240" cy="6365239"/>
          </a:xfrm>
          <a:prstGeom prst="rect">
            <a:avLst/>
          </a:pr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sp>
      <p:cxnSp>
        <p:nvCxnSpPr>
          <p:cNvPr id="75" name="Straight Connector 74">
            <a:extLst>
              <a:ext uri="{FF2B5EF4-FFF2-40B4-BE49-F238E27FC236}">
                <a16:creationId xmlns:a16="http://schemas.microsoft.com/office/drawing/2014/main" id="{EA29FC7C-9308-4FDE-8DCA-405668055B0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171700" y="5768204"/>
            <a:ext cx="48006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5FB9AA53-76F5-4641-A52D-64D513F49ACA}"/>
              </a:ext>
            </a:extLst>
          </p:cNvPr>
          <p:cNvSpPr>
            <a:spLocks noGrp="1"/>
          </p:cNvSpPr>
          <p:nvPr>
            <p:ph type="title"/>
          </p:nvPr>
        </p:nvSpPr>
        <p:spPr>
          <a:xfrm>
            <a:off x="832485" y="4277356"/>
            <a:ext cx="7475220" cy="1560320"/>
          </a:xfrm>
        </p:spPr>
        <p:txBody>
          <a:bodyPr vert="horz" lIns="91440" tIns="45720" rIns="91440" bIns="45720" rtlCol="0" anchor="b">
            <a:normAutofit/>
          </a:bodyPr>
          <a:lstStyle/>
          <a:p>
            <a:pPr algn="ctr"/>
            <a:r>
              <a:rPr lang="en-US" sz="5000">
                <a:solidFill>
                  <a:schemeClr val="accent1"/>
                </a:solidFill>
              </a:rPr>
              <a:t>Be Courageous: </a:t>
            </a:r>
            <a:br>
              <a:rPr lang="en-US" sz="5000">
                <a:solidFill>
                  <a:schemeClr val="accent1"/>
                </a:solidFill>
              </a:rPr>
            </a:br>
            <a:r>
              <a:rPr lang="en-US" sz="5000">
                <a:solidFill>
                  <a:schemeClr val="accent1"/>
                </a:solidFill>
              </a:rPr>
              <a:t>You’re going Home</a:t>
            </a:r>
          </a:p>
        </p:txBody>
      </p:sp>
      <p:pic>
        <p:nvPicPr>
          <p:cNvPr id="10242" name="Picture 2" descr="Amazon.com: 45&quot;x24&quot; Do Not Let Your Hearts Be Troubled Trust in God John  14:1 Scripture Verse Bible Wall Decal Sticker Art Home Decor: Home &amp; Kitchen">
            <a:extLst>
              <a:ext uri="{FF2B5EF4-FFF2-40B4-BE49-F238E27FC236}">
                <a16:creationId xmlns:a16="http://schemas.microsoft.com/office/drawing/2014/main" id="{D78E17BD-788D-4991-826D-313B93E161E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9090" r="2" b="28029"/>
          <a:stretch/>
        </p:blipFill>
        <p:spPr bwMode="auto">
          <a:xfrm>
            <a:off x="182880" y="256540"/>
            <a:ext cx="8778240" cy="37642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63016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9AA53-76F5-4641-A52D-64D513F49ACA}"/>
              </a:ext>
            </a:extLst>
          </p:cNvPr>
          <p:cNvSpPr>
            <a:spLocks noGrp="1"/>
          </p:cNvSpPr>
          <p:nvPr>
            <p:ph type="title"/>
          </p:nvPr>
        </p:nvSpPr>
        <p:spPr>
          <a:xfrm>
            <a:off x="628650" y="365126"/>
            <a:ext cx="8078028" cy="1325563"/>
          </a:xfrm>
        </p:spPr>
        <p:txBody>
          <a:bodyPr/>
          <a:lstStyle/>
          <a:p>
            <a:r>
              <a:rPr lang="en-NZ" dirty="0"/>
              <a:t>Be Courageous: </a:t>
            </a:r>
            <a:br>
              <a:rPr lang="en-NZ" dirty="0"/>
            </a:br>
            <a:r>
              <a:rPr lang="en-NZ" dirty="0"/>
              <a:t>You’re going Home</a:t>
            </a:r>
          </a:p>
        </p:txBody>
      </p:sp>
      <p:sp>
        <p:nvSpPr>
          <p:cNvPr id="3" name="Content Placeholder 2">
            <a:extLst>
              <a:ext uri="{FF2B5EF4-FFF2-40B4-BE49-F238E27FC236}">
                <a16:creationId xmlns:a16="http://schemas.microsoft.com/office/drawing/2014/main" id="{BF591ABF-04A6-4092-81F4-989C61D25F5E}"/>
              </a:ext>
            </a:extLst>
          </p:cNvPr>
          <p:cNvSpPr>
            <a:spLocks noGrp="1"/>
          </p:cNvSpPr>
          <p:nvPr>
            <p:ph sz="half" idx="1"/>
          </p:nvPr>
        </p:nvSpPr>
        <p:spPr>
          <a:xfrm>
            <a:off x="628650" y="1825624"/>
            <a:ext cx="7886700" cy="4667249"/>
          </a:xfrm>
        </p:spPr>
        <p:txBody>
          <a:bodyPr>
            <a:normAutofit fontScale="92500" lnSpcReduction="20000"/>
          </a:bodyPr>
          <a:lstStyle/>
          <a:p>
            <a:pPr algn="l"/>
            <a:r>
              <a:rPr lang="en-NZ" sz="4000" b="0" i="0" dirty="0">
                <a:solidFill>
                  <a:srgbClr val="000000"/>
                </a:solidFill>
                <a:effectLst/>
                <a:latin typeface="system-ui"/>
              </a:rPr>
              <a:t>John 14:1-3—</a:t>
            </a:r>
            <a:endParaRPr lang="en-NZ" sz="4000" b="0" i="0" dirty="0">
              <a:effectLst/>
              <a:latin typeface="system-ui"/>
            </a:endParaRPr>
          </a:p>
          <a:p>
            <a:pPr algn="l"/>
            <a:r>
              <a:rPr lang="en-NZ" sz="4000" b="1" i="0" baseline="30000" dirty="0">
                <a:effectLst/>
                <a:latin typeface="system-ui"/>
              </a:rPr>
              <a:t>1</a:t>
            </a:r>
            <a:r>
              <a:rPr lang="en-NZ" sz="4000" b="0" i="0" dirty="0">
                <a:effectLst/>
                <a:latin typeface="system-ui"/>
              </a:rPr>
              <a:t>“Do not let your heart be troubled; </a:t>
            </a:r>
            <a:r>
              <a:rPr lang="en-NZ" sz="4000" b="0" i="0" baseline="30000" dirty="0">
                <a:effectLst/>
                <a:latin typeface="system-ui"/>
              </a:rPr>
              <a:t>[</a:t>
            </a:r>
            <a:r>
              <a:rPr lang="en-NZ" sz="4000" baseline="30000" dirty="0">
                <a:latin typeface="system-ui"/>
              </a:rPr>
              <a:t>a</a:t>
            </a:r>
            <a:r>
              <a:rPr lang="en-NZ" sz="4000" b="0" i="0" baseline="30000" dirty="0">
                <a:solidFill>
                  <a:srgbClr val="000000"/>
                </a:solidFill>
                <a:effectLst/>
                <a:latin typeface="system-ui"/>
              </a:rPr>
              <a:t>]</a:t>
            </a:r>
            <a:r>
              <a:rPr lang="en-NZ" sz="4000" b="0" i="0" dirty="0">
                <a:solidFill>
                  <a:srgbClr val="000000"/>
                </a:solidFill>
                <a:effectLst/>
                <a:latin typeface="system-ui"/>
              </a:rPr>
              <a:t>believe in God, believe also in Me. </a:t>
            </a:r>
            <a:r>
              <a:rPr lang="en-NZ" sz="4000" b="1" i="0" baseline="30000" dirty="0">
                <a:solidFill>
                  <a:srgbClr val="000000"/>
                </a:solidFill>
                <a:effectLst/>
                <a:latin typeface="system-ui"/>
              </a:rPr>
              <a:t>2</a:t>
            </a:r>
            <a:r>
              <a:rPr lang="en-NZ" sz="4000" b="0" i="0" dirty="0">
                <a:solidFill>
                  <a:srgbClr val="000000"/>
                </a:solidFill>
                <a:effectLst/>
                <a:latin typeface="system-ui"/>
              </a:rPr>
              <a:t>In My Father’s house are many dwelling places; if it were not so, I would have told you; for I go to prepare a place for you. </a:t>
            </a:r>
            <a:r>
              <a:rPr lang="en-NZ" sz="4000" b="1" i="0" baseline="30000" dirty="0">
                <a:solidFill>
                  <a:srgbClr val="000000"/>
                </a:solidFill>
                <a:effectLst/>
                <a:latin typeface="system-ui"/>
              </a:rPr>
              <a:t>3 </a:t>
            </a:r>
            <a:r>
              <a:rPr lang="en-NZ" sz="4000" b="0" i="0" dirty="0">
                <a:solidFill>
                  <a:srgbClr val="000000"/>
                </a:solidFill>
                <a:effectLst/>
                <a:latin typeface="system-ui"/>
              </a:rPr>
              <a:t>If I go and prepare a place for you, I will come again and receive you to Myself, that where I am, </a:t>
            </a:r>
            <a:r>
              <a:rPr lang="en-NZ" sz="4000" b="0" i="1" dirty="0">
                <a:solidFill>
                  <a:srgbClr val="000000"/>
                </a:solidFill>
                <a:effectLst/>
                <a:latin typeface="system-ui"/>
              </a:rPr>
              <a:t>there</a:t>
            </a:r>
            <a:r>
              <a:rPr lang="en-NZ" sz="4000" b="0" i="0" dirty="0">
                <a:solidFill>
                  <a:srgbClr val="000000"/>
                </a:solidFill>
                <a:effectLst/>
                <a:latin typeface="system-ui"/>
              </a:rPr>
              <a:t> you may be also. </a:t>
            </a:r>
            <a:r>
              <a:rPr lang="en-NZ" sz="2000" b="0" i="0" dirty="0">
                <a:solidFill>
                  <a:srgbClr val="000000"/>
                </a:solidFill>
                <a:effectLst/>
                <a:latin typeface="system-ui"/>
              </a:rPr>
              <a:t>(NASB95) [a]Or </a:t>
            </a:r>
            <a:r>
              <a:rPr lang="en-NZ" sz="2000" b="0" i="1" dirty="0">
                <a:solidFill>
                  <a:srgbClr val="000000"/>
                </a:solidFill>
                <a:effectLst/>
                <a:latin typeface="system-ui"/>
              </a:rPr>
              <a:t>you believe in God</a:t>
            </a:r>
            <a:endParaRPr lang="en-NZ" sz="2000" b="0" i="0" dirty="0">
              <a:solidFill>
                <a:srgbClr val="000000"/>
              </a:solidFill>
              <a:effectLst/>
              <a:latin typeface="system-ui"/>
            </a:endParaRPr>
          </a:p>
        </p:txBody>
      </p:sp>
      <p:pic>
        <p:nvPicPr>
          <p:cNvPr id="10242" name="Picture 2" descr="Amazon.com: 45&quot;x24&quot; Do Not Let Your Hearts Be Troubled Trust in God John  14:1 Scripture Verse Bible Wall Decal Sticker Art Home Decor: Home &amp; Kitchen">
            <a:extLst>
              <a:ext uri="{FF2B5EF4-FFF2-40B4-BE49-F238E27FC236}">
                <a16:creationId xmlns:a16="http://schemas.microsoft.com/office/drawing/2014/main" id="{D78E17BD-788D-4991-826D-313B93E161E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6510" b="25367"/>
          <a:stretch/>
        </p:blipFill>
        <p:spPr bwMode="auto">
          <a:xfrm>
            <a:off x="4986338" y="53872"/>
            <a:ext cx="4048125" cy="19480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29051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21E3C-7DC3-4EAD-9096-E17D52E6824B}"/>
              </a:ext>
            </a:extLst>
          </p:cNvPr>
          <p:cNvSpPr>
            <a:spLocks noGrp="1"/>
          </p:cNvSpPr>
          <p:nvPr>
            <p:ph type="title"/>
          </p:nvPr>
        </p:nvSpPr>
        <p:spPr>
          <a:xfrm>
            <a:off x="360759" y="3752849"/>
            <a:ext cx="2468166" cy="2452687"/>
          </a:xfrm>
        </p:spPr>
        <p:txBody>
          <a:bodyPr vert="horz" lIns="91440" tIns="45720" rIns="91440" bIns="45720" rtlCol="0" anchor="ctr">
            <a:normAutofit/>
          </a:bodyPr>
          <a:lstStyle/>
          <a:p>
            <a:r>
              <a:rPr lang="en-US" sz="3100"/>
              <a:t>Be Courageous: Avoid this…!</a:t>
            </a:r>
          </a:p>
        </p:txBody>
      </p:sp>
      <p:pic>
        <p:nvPicPr>
          <p:cNvPr id="9220" name="Picture 4" descr="avoid | KAJIDATA Research">
            <a:extLst>
              <a:ext uri="{FF2B5EF4-FFF2-40B4-BE49-F238E27FC236}">
                <a16:creationId xmlns:a16="http://schemas.microsoft.com/office/drawing/2014/main" id="{AE73EDA2-7595-48F3-A8E7-1253B84EE0F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2239" b="14644"/>
          <a:stretch/>
        </p:blipFill>
        <p:spPr bwMode="auto">
          <a:xfrm>
            <a:off x="20" y="10"/>
            <a:ext cx="9143980" cy="3710603"/>
          </a:xfrm>
          <a:custGeom>
            <a:avLst/>
            <a:gdLst/>
            <a:ahLst/>
            <a:cxnLst/>
            <a:rect l="l" t="t" r="r" b="b"/>
            <a:pathLst>
              <a:path w="12192000" h="3692092">
                <a:moveTo>
                  <a:pt x="0" y="0"/>
                </a:moveTo>
                <a:lnTo>
                  <a:pt x="12192000" y="0"/>
                </a:lnTo>
                <a:lnTo>
                  <a:pt x="12192000" y="3504824"/>
                </a:lnTo>
                <a:lnTo>
                  <a:pt x="12024691" y="3517794"/>
                </a:lnTo>
                <a:cubicBezTo>
                  <a:pt x="8077523" y="3783195"/>
                  <a:pt x="4094678" y="3026959"/>
                  <a:pt x="160485" y="3663863"/>
                </a:cubicBezTo>
                <a:lnTo>
                  <a:pt x="0" y="3692092"/>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14452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21E3C-7DC3-4EAD-9096-E17D52E6824B}"/>
              </a:ext>
            </a:extLst>
          </p:cNvPr>
          <p:cNvSpPr>
            <a:spLocks noGrp="1"/>
          </p:cNvSpPr>
          <p:nvPr>
            <p:ph type="title"/>
          </p:nvPr>
        </p:nvSpPr>
        <p:spPr>
          <a:xfrm>
            <a:off x="360759" y="3752849"/>
            <a:ext cx="2468166" cy="2452687"/>
          </a:xfrm>
        </p:spPr>
        <p:txBody>
          <a:bodyPr vert="horz" lIns="91440" tIns="45720" rIns="91440" bIns="45720" rtlCol="0" anchor="ctr">
            <a:normAutofit/>
          </a:bodyPr>
          <a:lstStyle/>
          <a:p>
            <a:r>
              <a:rPr lang="en-US" sz="3100"/>
              <a:t>Be Courageous: Avoid this…!</a:t>
            </a:r>
          </a:p>
        </p:txBody>
      </p:sp>
      <p:pic>
        <p:nvPicPr>
          <p:cNvPr id="9220" name="Picture 4" descr="avoid | KAJIDATA Research">
            <a:extLst>
              <a:ext uri="{FF2B5EF4-FFF2-40B4-BE49-F238E27FC236}">
                <a16:creationId xmlns:a16="http://schemas.microsoft.com/office/drawing/2014/main" id="{AE73EDA2-7595-48F3-A8E7-1253B84EE0F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2239" b="14644"/>
          <a:stretch/>
        </p:blipFill>
        <p:spPr bwMode="auto">
          <a:xfrm>
            <a:off x="20" y="10"/>
            <a:ext cx="9143980" cy="3710603"/>
          </a:xfrm>
          <a:custGeom>
            <a:avLst/>
            <a:gdLst/>
            <a:ahLst/>
            <a:cxnLst/>
            <a:rect l="l" t="t" r="r" b="b"/>
            <a:pathLst>
              <a:path w="12192000" h="3692092">
                <a:moveTo>
                  <a:pt x="0" y="0"/>
                </a:moveTo>
                <a:lnTo>
                  <a:pt x="12192000" y="0"/>
                </a:lnTo>
                <a:lnTo>
                  <a:pt x="12192000" y="3504824"/>
                </a:lnTo>
                <a:lnTo>
                  <a:pt x="12024691" y="3517794"/>
                </a:lnTo>
                <a:cubicBezTo>
                  <a:pt x="8077523" y="3783195"/>
                  <a:pt x="4094678" y="3026959"/>
                  <a:pt x="160485" y="3663863"/>
                </a:cubicBezTo>
                <a:lnTo>
                  <a:pt x="0" y="3692092"/>
                </a:lnTo>
                <a:close/>
              </a:path>
            </a:pathLst>
          </a:cu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1635FDE5-8714-41C9-A6F8-600BD5B63ECD}"/>
              </a:ext>
            </a:extLst>
          </p:cNvPr>
          <p:cNvSpPr>
            <a:spLocks noGrp="1"/>
          </p:cNvSpPr>
          <p:nvPr>
            <p:ph sz="half" idx="1"/>
          </p:nvPr>
        </p:nvSpPr>
        <p:spPr>
          <a:xfrm>
            <a:off x="2828925" y="3752850"/>
            <a:ext cx="6315075" cy="3005759"/>
          </a:xfrm>
        </p:spPr>
        <p:txBody>
          <a:bodyPr vert="horz" lIns="91440" tIns="45720" rIns="91440" bIns="45720" rtlCol="0" anchor="ctr">
            <a:normAutofit fontScale="92500" lnSpcReduction="10000"/>
          </a:bodyPr>
          <a:lstStyle/>
          <a:p>
            <a:r>
              <a:rPr lang="en-US" sz="4000" b="0" i="0" dirty="0">
                <a:effectLst/>
              </a:rPr>
              <a:t>Matthew 10:28</a:t>
            </a:r>
          </a:p>
          <a:p>
            <a:r>
              <a:rPr lang="en-US" sz="4000" b="1" i="0" baseline="30000" dirty="0">
                <a:effectLst/>
              </a:rPr>
              <a:t>28</a:t>
            </a:r>
            <a:r>
              <a:rPr lang="en-US" sz="4000" b="0" i="0" dirty="0">
                <a:effectLst/>
              </a:rPr>
              <a:t>Do not fear those who kill the body but are unable to kill the soul; but rather fear Him who is able to destroy both soul and body in hell</a:t>
            </a:r>
            <a:r>
              <a:rPr lang="en-US" sz="1600" b="0" i="0" dirty="0">
                <a:effectLst/>
              </a:rPr>
              <a:t>. (NASB95)</a:t>
            </a:r>
            <a:endParaRPr lang="en-US" sz="1600" dirty="0"/>
          </a:p>
        </p:txBody>
      </p:sp>
    </p:spTree>
    <p:extLst>
      <p:ext uri="{BB962C8B-B14F-4D97-AF65-F5344CB8AC3E}">
        <p14:creationId xmlns:p14="http://schemas.microsoft.com/office/powerpoint/2010/main" val="5579324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48CB1-CC4C-47C6-B0AD-D6994842114B}"/>
              </a:ext>
            </a:extLst>
          </p:cNvPr>
          <p:cNvSpPr>
            <a:spLocks noGrp="1"/>
          </p:cNvSpPr>
          <p:nvPr>
            <p:ph type="title"/>
          </p:nvPr>
        </p:nvSpPr>
        <p:spPr>
          <a:xfrm>
            <a:off x="360759" y="3752849"/>
            <a:ext cx="2468166" cy="2452687"/>
          </a:xfrm>
        </p:spPr>
        <p:txBody>
          <a:bodyPr vert="horz" lIns="91440" tIns="45720" rIns="91440" bIns="45720" rtlCol="0" anchor="ctr">
            <a:normAutofit/>
          </a:bodyPr>
          <a:lstStyle/>
          <a:p>
            <a:r>
              <a:rPr lang="en-US" sz="3100"/>
              <a:t>Be Courageous: The Cure</a:t>
            </a:r>
          </a:p>
        </p:txBody>
      </p:sp>
      <p:pic>
        <p:nvPicPr>
          <p:cNvPr id="3074" name="Picture 2" descr="S2-021: Why There Is No Condemnation In Christ [Podcast] - emeryhorvath.com">
            <a:extLst>
              <a:ext uri="{FF2B5EF4-FFF2-40B4-BE49-F238E27FC236}">
                <a16:creationId xmlns:a16="http://schemas.microsoft.com/office/drawing/2014/main" id="{FA7E4FD7-D8F0-4FA7-86AB-6425B453653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8798" b="27096"/>
          <a:stretch/>
        </p:blipFill>
        <p:spPr bwMode="auto">
          <a:xfrm>
            <a:off x="20" y="10"/>
            <a:ext cx="9143980" cy="3710603"/>
          </a:xfrm>
          <a:custGeom>
            <a:avLst/>
            <a:gdLst/>
            <a:ahLst/>
            <a:cxnLst/>
            <a:rect l="l" t="t" r="r" b="b"/>
            <a:pathLst>
              <a:path w="12192000" h="3692092">
                <a:moveTo>
                  <a:pt x="0" y="0"/>
                </a:moveTo>
                <a:lnTo>
                  <a:pt x="12192000" y="0"/>
                </a:lnTo>
                <a:lnTo>
                  <a:pt x="12192000" y="3504824"/>
                </a:lnTo>
                <a:lnTo>
                  <a:pt x="12024691" y="3517794"/>
                </a:lnTo>
                <a:cubicBezTo>
                  <a:pt x="8077523" y="3783195"/>
                  <a:pt x="4094678" y="3026959"/>
                  <a:pt x="160485" y="3663863"/>
                </a:cubicBezTo>
                <a:lnTo>
                  <a:pt x="0" y="3692092"/>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42909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48CB1-CC4C-47C6-B0AD-D6994842114B}"/>
              </a:ext>
            </a:extLst>
          </p:cNvPr>
          <p:cNvSpPr>
            <a:spLocks noGrp="1"/>
          </p:cNvSpPr>
          <p:nvPr>
            <p:ph type="title"/>
          </p:nvPr>
        </p:nvSpPr>
        <p:spPr>
          <a:xfrm>
            <a:off x="360759" y="3752849"/>
            <a:ext cx="2468166" cy="2452687"/>
          </a:xfrm>
        </p:spPr>
        <p:txBody>
          <a:bodyPr vert="horz" lIns="91440" tIns="45720" rIns="91440" bIns="45720" rtlCol="0" anchor="ctr">
            <a:normAutofit/>
          </a:bodyPr>
          <a:lstStyle/>
          <a:p>
            <a:r>
              <a:rPr lang="en-US" sz="3100"/>
              <a:t>Be Courageous: The Cure</a:t>
            </a:r>
          </a:p>
        </p:txBody>
      </p:sp>
      <p:pic>
        <p:nvPicPr>
          <p:cNvPr id="3074" name="Picture 2" descr="S2-021: Why There Is No Condemnation In Christ [Podcast] - emeryhorvath.com">
            <a:extLst>
              <a:ext uri="{FF2B5EF4-FFF2-40B4-BE49-F238E27FC236}">
                <a16:creationId xmlns:a16="http://schemas.microsoft.com/office/drawing/2014/main" id="{FA7E4FD7-D8F0-4FA7-86AB-6425B453653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8798" b="27096"/>
          <a:stretch/>
        </p:blipFill>
        <p:spPr bwMode="auto">
          <a:xfrm>
            <a:off x="20" y="10"/>
            <a:ext cx="9143980" cy="3710603"/>
          </a:xfrm>
          <a:custGeom>
            <a:avLst/>
            <a:gdLst/>
            <a:ahLst/>
            <a:cxnLst/>
            <a:rect l="l" t="t" r="r" b="b"/>
            <a:pathLst>
              <a:path w="12192000" h="3692092">
                <a:moveTo>
                  <a:pt x="0" y="0"/>
                </a:moveTo>
                <a:lnTo>
                  <a:pt x="12192000" y="0"/>
                </a:lnTo>
                <a:lnTo>
                  <a:pt x="12192000" y="3504824"/>
                </a:lnTo>
                <a:lnTo>
                  <a:pt x="12024691" y="3517794"/>
                </a:lnTo>
                <a:cubicBezTo>
                  <a:pt x="8077523" y="3783195"/>
                  <a:pt x="4094678" y="3026959"/>
                  <a:pt x="160485" y="3663863"/>
                </a:cubicBezTo>
                <a:lnTo>
                  <a:pt x="0" y="3692092"/>
                </a:lnTo>
                <a:close/>
              </a:path>
            </a:pathLst>
          </a:cu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55D488EC-3D87-4715-BAA7-3A6DCD8AC8D5}"/>
              </a:ext>
            </a:extLst>
          </p:cNvPr>
          <p:cNvSpPr>
            <a:spLocks noGrp="1"/>
          </p:cNvSpPr>
          <p:nvPr>
            <p:ph sz="half" idx="1"/>
          </p:nvPr>
        </p:nvSpPr>
        <p:spPr>
          <a:xfrm>
            <a:off x="2514963" y="3752850"/>
            <a:ext cx="6639339" cy="2863506"/>
          </a:xfrm>
        </p:spPr>
        <p:txBody>
          <a:bodyPr vert="horz" lIns="91440" tIns="45720" rIns="91440" bIns="45720" rtlCol="0" anchor="ctr">
            <a:noAutofit/>
          </a:bodyPr>
          <a:lstStyle/>
          <a:p>
            <a:r>
              <a:rPr lang="en-US" sz="4000" b="0" i="0" spc="-300" dirty="0">
                <a:effectLst/>
              </a:rPr>
              <a:t>1 John 4:18—</a:t>
            </a:r>
          </a:p>
          <a:p>
            <a:r>
              <a:rPr lang="en-US" sz="4000" b="1" i="0" spc="-300" baseline="30000" dirty="0">
                <a:effectLst/>
              </a:rPr>
              <a:t>18 </a:t>
            </a:r>
            <a:r>
              <a:rPr lang="en-US" sz="4000" b="0" i="0" spc="-300" dirty="0">
                <a:effectLst/>
              </a:rPr>
              <a:t>There is no fear in love; but perfect love casts out fear, because fear involves punishment, and the one who fears is not perfected in love.</a:t>
            </a:r>
          </a:p>
        </p:txBody>
      </p:sp>
    </p:spTree>
    <p:extLst>
      <p:ext uri="{BB962C8B-B14F-4D97-AF65-F5344CB8AC3E}">
        <p14:creationId xmlns:p14="http://schemas.microsoft.com/office/powerpoint/2010/main" val="24465032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189997D8-1292-4229-B254-21CCC0C9C4DB}"/>
              </a:ext>
            </a:extLst>
          </p:cNvPr>
          <p:cNvSpPr>
            <a:spLocks noGrp="1"/>
          </p:cNvSpPr>
          <p:nvPr>
            <p:ph sz="half" idx="2"/>
          </p:nvPr>
        </p:nvSpPr>
        <p:spPr>
          <a:xfrm>
            <a:off x="4572000" y="1253331"/>
            <a:ext cx="3886200" cy="4351339"/>
          </a:xfrm>
        </p:spPr>
        <p:txBody>
          <a:bodyPr>
            <a:normAutofit lnSpcReduction="10000"/>
          </a:bodyPr>
          <a:lstStyle/>
          <a:p>
            <a:pPr algn="l"/>
            <a:r>
              <a:rPr lang="en-NZ" sz="4000" b="0" i="0" dirty="0">
                <a:solidFill>
                  <a:srgbClr val="000000"/>
                </a:solidFill>
                <a:effectLst/>
                <a:latin typeface="system-ui"/>
              </a:rPr>
              <a:t>Acts 22:16—</a:t>
            </a:r>
          </a:p>
          <a:p>
            <a:pPr algn="l"/>
            <a:r>
              <a:rPr lang="en-NZ" sz="4000" b="1" i="0" baseline="30000" dirty="0">
                <a:solidFill>
                  <a:srgbClr val="000000"/>
                </a:solidFill>
                <a:effectLst/>
                <a:latin typeface="system-ui"/>
              </a:rPr>
              <a:t>16</a:t>
            </a:r>
            <a:r>
              <a:rPr lang="en-NZ" sz="4000" b="0" i="0" dirty="0">
                <a:solidFill>
                  <a:srgbClr val="000000"/>
                </a:solidFill>
                <a:effectLst/>
                <a:latin typeface="system-ui"/>
              </a:rPr>
              <a:t>Now why do you delay? Get up and be baptized, and wash away your sins, calling on His name.’ </a:t>
            </a:r>
            <a:r>
              <a:rPr lang="en-NZ" sz="1800" b="0" i="0" dirty="0">
                <a:solidFill>
                  <a:srgbClr val="000000"/>
                </a:solidFill>
                <a:effectLst/>
                <a:latin typeface="system-ui"/>
              </a:rPr>
              <a:t>(NASB95)</a:t>
            </a:r>
          </a:p>
        </p:txBody>
      </p:sp>
      <p:pic>
        <p:nvPicPr>
          <p:cNvPr id="5" name="Picture 2" descr="https://scontent.fakl1-1.fna.fbcdn.net/v/t1.0-9/23754810_1733009486750411_3283461434577499351_n.jpg?oh=d0b1b1e4185f8633e8e3da75c05e6bda&amp;oe=5A99D988">
            <a:extLst>
              <a:ext uri="{FF2B5EF4-FFF2-40B4-BE49-F238E27FC236}">
                <a16:creationId xmlns:a16="http://schemas.microsoft.com/office/drawing/2014/main" id="{694868B3-715F-449D-8228-CAFC3AFEA532}"/>
              </a:ext>
            </a:extLst>
          </p:cNvPr>
          <p:cNvPicPr>
            <a:picLocks noGrp="1" noChangeAspect="1" noChangeArrowheads="1"/>
          </p:cNvPicPr>
          <p:nvPr>
            <p:ph sz="half" idx="1"/>
          </p:nvPr>
        </p:nvPicPr>
        <p:blipFill rotWithShape="1">
          <a:blip r:embed="rId2">
            <a:extLst>
              <a:ext uri="{28A0092B-C50C-407E-A947-70E740481C1C}">
                <a14:useLocalDpi xmlns:a14="http://schemas.microsoft.com/office/drawing/2010/main" val="0"/>
              </a:ext>
            </a:extLst>
          </a:blip>
          <a:srcRect l="12171" r="25820"/>
          <a:stretch/>
        </p:blipFill>
        <p:spPr bwMode="auto">
          <a:xfrm>
            <a:off x="799441" y="1253331"/>
            <a:ext cx="3597628"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3711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24297-71BD-4DEB-8602-9A937D9471C6}"/>
              </a:ext>
            </a:extLst>
          </p:cNvPr>
          <p:cNvSpPr>
            <a:spLocks noGrp="1"/>
          </p:cNvSpPr>
          <p:nvPr>
            <p:ph type="title"/>
          </p:nvPr>
        </p:nvSpPr>
        <p:spPr/>
        <p:txBody>
          <a:bodyPr/>
          <a:lstStyle/>
          <a:p>
            <a:r>
              <a:rPr lang="en-NZ" dirty="0"/>
              <a:t>Courageous in Prayer</a:t>
            </a:r>
          </a:p>
        </p:txBody>
      </p:sp>
    </p:spTree>
    <p:extLst>
      <p:ext uri="{BB962C8B-B14F-4D97-AF65-F5344CB8AC3E}">
        <p14:creationId xmlns:p14="http://schemas.microsoft.com/office/powerpoint/2010/main" val="4182040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24297-71BD-4DEB-8602-9A937D9471C6}"/>
              </a:ext>
            </a:extLst>
          </p:cNvPr>
          <p:cNvSpPr>
            <a:spLocks noGrp="1"/>
          </p:cNvSpPr>
          <p:nvPr>
            <p:ph type="title"/>
          </p:nvPr>
        </p:nvSpPr>
        <p:spPr/>
        <p:txBody>
          <a:bodyPr/>
          <a:lstStyle/>
          <a:p>
            <a:r>
              <a:rPr lang="en-NZ" dirty="0"/>
              <a:t>Courageous in Prayer</a:t>
            </a:r>
          </a:p>
        </p:txBody>
      </p:sp>
      <p:sp>
        <p:nvSpPr>
          <p:cNvPr id="3" name="Content Placeholder 2">
            <a:extLst>
              <a:ext uri="{FF2B5EF4-FFF2-40B4-BE49-F238E27FC236}">
                <a16:creationId xmlns:a16="http://schemas.microsoft.com/office/drawing/2014/main" id="{C759BA29-8EF2-46BE-BA2B-0D1235FBB547}"/>
              </a:ext>
            </a:extLst>
          </p:cNvPr>
          <p:cNvSpPr>
            <a:spLocks noGrp="1"/>
          </p:cNvSpPr>
          <p:nvPr>
            <p:ph sz="half" idx="1"/>
          </p:nvPr>
        </p:nvSpPr>
        <p:spPr/>
        <p:txBody>
          <a:bodyPr>
            <a:normAutofit/>
          </a:bodyPr>
          <a:lstStyle/>
          <a:p>
            <a:pPr marL="514350" indent="-514350" algn="ctr">
              <a:buFont typeface="+mj-lt"/>
              <a:buAutoNum type="arabicPeriod"/>
            </a:pPr>
            <a:r>
              <a:rPr lang="en-NZ" sz="4000" b="0" i="0" dirty="0">
                <a:solidFill>
                  <a:srgbClr val="050505"/>
                </a:solidFill>
                <a:effectLst/>
                <a:latin typeface="Segoe UI Historic" panose="020B0502040204020203" pitchFamily="34" charset="0"/>
              </a:rPr>
              <a:t>Jesus’ calls for </a:t>
            </a:r>
          </a:p>
          <a:p>
            <a:pPr marL="0" indent="0" algn="ctr">
              <a:buNone/>
            </a:pPr>
            <a:r>
              <a:rPr lang="en-NZ" sz="4000" b="0" i="0" dirty="0">
                <a:solidFill>
                  <a:srgbClr val="050505"/>
                </a:solidFill>
                <a:effectLst/>
                <a:latin typeface="Segoe UI Historic" panose="020B0502040204020203" pitchFamily="34" charset="0"/>
              </a:rPr>
              <a:t>Mountain-moving-faith:</a:t>
            </a:r>
          </a:p>
          <a:p>
            <a:pPr marL="0" indent="0" algn="ctr">
              <a:buNone/>
            </a:pPr>
            <a:endParaRPr lang="en-NZ" sz="4000" dirty="0">
              <a:solidFill>
                <a:srgbClr val="050505"/>
              </a:solidFill>
              <a:latin typeface="Segoe UI Historic" panose="020B0502040204020203" pitchFamily="34" charset="0"/>
            </a:endParaRPr>
          </a:p>
          <a:p>
            <a:endParaRPr lang="en-NZ" dirty="0"/>
          </a:p>
        </p:txBody>
      </p:sp>
    </p:spTree>
    <p:extLst>
      <p:ext uri="{BB962C8B-B14F-4D97-AF65-F5344CB8AC3E}">
        <p14:creationId xmlns:p14="http://schemas.microsoft.com/office/powerpoint/2010/main" val="1185778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24297-71BD-4DEB-8602-9A937D9471C6}"/>
              </a:ext>
            </a:extLst>
          </p:cNvPr>
          <p:cNvSpPr>
            <a:spLocks noGrp="1"/>
          </p:cNvSpPr>
          <p:nvPr>
            <p:ph type="title"/>
          </p:nvPr>
        </p:nvSpPr>
        <p:spPr/>
        <p:txBody>
          <a:bodyPr/>
          <a:lstStyle/>
          <a:p>
            <a:r>
              <a:rPr lang="en-NZ" dirty="0"/>
              <a:t>Courageous in Prayer</a:t>
            </a:r>
          </a:p>
        </p:txBody>
      </p:sp>
      <p:sp>
        <p:nvSpPr>
          <p:cNvPr id="3" name="Content Placeholder 2">
            <a:extLst>
              <a:ext uri="{FF2B5EF4-FFF2-40B4-BE49-F238E27FC236}">
                <a16:creationId xmlns:a16="http://schemas.microsoft.com/office/drawing/2014/main" id="{C759BA29-8EF2-46BE-BA2B-0D1235FBB547}"/>
              </a:ext>
            </a:extLst>
          </p:cNvPr>
          <p:cNvSpPr>
            <a:spLocks noGrp="1"/>
          </p:cNvSpPr>
          <p:nvPr>
            <p:ph sz="half" idx="1"/>
          </p:nvPr>
        </p:nvSpPr>
        <p:spPr/>
        <p:txBody>
          <a:bodyPr>
            <a:normAutofit/>
          </a:bodyPr>
          <a:lstStyle/>
          <a:p>
            <a:pPr marL="514350" indent="-514350" algn="ctr">
              <a:buFont typeface="+mj-lt"/>
              <a:buAutoNum type="arabicPeriod"/>
            </a:pPr>
            <a:r>
              <a:rPr lang="en-NZ" sz="4000" b="0" i="0" dirty="0">
                <a:solidFill>
                  <a:srgbClr val="050505"/>
                </a:solidFill>
                <a:effectLst/>
                <a:latin typeface="Segoe UI Historic" panose="020B0502040204020203" pitchFamily="34" charset="0"/>
              </a:rPr>
              <a:t>Jesus’ calls for </a:t>
            </a:r>
          </a:p>
          <a:p>
            <a:pPr marL="0" indent="0" algn="ctr">
              <a:buNone/>
            </a:pPr>
            <a:r>
              <a:rPr lang="en-NZ" sz="4000" b="0" i="0" dirty="0">
                <a:solidFill>
                  <a:srgbClr val="050505"/>
                </a:solidFill>
                <a:effectLst/>
                <a:latin typeface="Segoe UI Historic" panose="020B0502040204020203" pitchFamily="34" charset="0"/>
              </a:rPr>
              <a:t>Mountain-moving-faith:</a:t>
            </a:r>
          </a:p>
          <a:p>
            <a:pPr marL="0" indent="0" algn="ctr">
              <a:buNone/>
            </a:pPr>
            <a:endParaRPr lang="en-NZ" sz="4000" dirty="0">
              <a:solidFill>
                <a:srgbClr val="050505"/>
              </a:solidFill>
              <a:latin typeface="Segoe UI Historic" panose="020B0502040204020203" pitchFamily="34" charset="0"/>
            </a:endParaRPr>
          </a:p>
          <a:p>
            <a:pPr marL="0" indent="0" algn="ctr">
              <a:buNone/>
            </a:pPr>
            <a:r>
              <a:rPr lang="en-NZ" sz="4000" dirty="0">
                <a:solidFill>
                  <a:srgbClr val="050505"/>
                </a:solidFill>
                <a:latin typeface="Segoe UI Historic" panose="020B0502040204020203" pitchFamily="34" charset="0"/>
              </a:rPr>
              <a:t>T</a:t>
            </a:r>
            <a:r>
              <a:rPr lang="en-NZ" sz="4000" b="0" i="0" dirty="0">
                <a:solidFill>
                  <a:srgbClr val="050505"/>
                </a:solidFill>
                <a:effectLst/>
                <a:latin typeface="Segoe UI Historic" panose="020B0502040204020203" pitchFamily="34" charset="0"/>
              </a:rPr>
              <a:t>he Christian’s starting point in prayer. </a:t>
            </a:r>
          </a:p>
          <a:p>
            <a:endParaRPr lang="en-NZ" dirty="0"/>
          </a:p>
        </p:txBody>
      </p:sp>
    </p:spTree>
    <p:extLst>
      <p:ext uri="{BB962C8B-B14F-4D97-AF65-F5344CB8AC3E}">
        <p14:creationId xmlns:p14="http://schemas.microsoft.com/office/powerpoint/2010/main" val="25004441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24297-71BD-4DEB-8602-9A937D9471C6}"/>
              </a:ext>
            </a:extLst>
          </p:cNvPr>
          <p:cNvSpPr>
            <a:spLocks noGrp="1"/>
          </p:cNvSpPr>
          <p:nvPr>
            <p:ph type="title"/>
          </p:nvPr>
        </p:nvSpPr>
        <p:spPr/>
        <p:txBody>
          <a:bodyPr/>
          <a:lstStyle/>
          <a:p>
            <a:r>
              <a:rPr lang="en-NZ" dirty="0"/>
              <a:t>Courageous in Prayer</a:t>
            </a:r>
          </a:p>
        </p:txBody>
      </p:sp>
      <p:sp>
        <p:nvSpPr>
          <p:cNvPr id="3" name="Content Placeholder 2">
            <a:extLst>
              <a:ext uri="{FF2B5EF4-FFF2-40B4-BE49-F238E27FC236}">
                <a16:creationId xmlns:a16="http://schemas.microsoft.com/office/drawing/2014/main" id="{C759BA29-8EF2-46BE-BA2B-0D1235FBB547}"/>
              </a:ext>
            </a:extLst>
          </p:cNvPr>
          <p:cNvSpPr>
            <a:spLocks noGrp="1"/>
          </p:cNvSpPr>
          <p:nvPr>
            <p:ph sz="half" idx="1"/>
          </p:nvPr>
        </p:nvSpPr>
        <p:spPr/>
        <p:txBody>
          <a:bodyPr>
            <a:normAutofit/>
          </a:bodyPr>
          <a:lstStyle/>
          <a:p>
            <a:pPr marL="514350" indent="-514350" algn="ctr">
              <a:buFont typeface="+mj-lt"/>
              <a:buAutoNum type="arabicPeriod"/>
            </a:pPr>
            <a:r>
              <a:rPr lang="en-NZ" sz="4000" b="0" i="0" dirty="0">
                <a:solidFill>
                  <a:srgbClr val="050505"/>
                </a:solidFill>
                <a:effectLst/>
                <a:latin typeface="Segoe UI Historic" panose="020B0502040204020203" pitchFamily="34" charset="0"/>
              </a:rPr>
              <a:t>Jesus’ calls for </a:t>
            </a:r>
          </a:p>
          <a:p>
            <a:pPr marL="0" indent="0" algn="ctr">
              <a:buNone/>
            </a:pPr>
            <a:r>
              <a:rPr lang="en-NZ" sz="4000" b="0" i="0" dirty="0">
                <a:solidFill>
                  <a:srgbClr val="050505"/>
                </a:solidFill>
                <a:effectLst/>
                <a:latin typeface="Segoe UI Historic" panose="020B0502040204020203" pitchFamily="34" charset="0"/>
              </a:rPr>
              <a:t>Mountain-moving-faith:</a:t>
            </a:r>
          </a:p>
          <a:p>
            <a:pPr marL="0" indent="0" algn="ctr">
              <a:buNone/>
            </a:pPr>
            <a:endParaRPr lang="en-NZ" sz="4000" dirty="0">
              <a:solidFill>
                <a:srgbClr val="050505"/>
              </a:solidFill>
              <a:latin typeface="Segoe UI Historic" panose="020B0502040204020203" pitchFamily="34" charset="0"/>
            </a:endParaRPr>
          </a:p>
          <a:p>
            <a:pPr marL="0" indent="0" algn="ctr">
              <a:buNone/>
            </a:pPr>
            <a:r>
              <a:rPr lang="en-NZ" sz="4000" dirty="0">
                <a:solidFill>
                  <a:srgbClr val="050505"/>
                </a:solidFill>
                <a:latin typeface="Segoe UI Historic" panose="020B0502040204020203" pitchFamily="34" charset="0"/>
              </a:rPr>
              <a:t>T</a:t>
            </a:r>
            <a:r>
              <a:rPr lang="en-NZ" sz="4000" b="0" i="0" dirty="0">
                <a:solidFill>
                  <a:srgbClr val="050505"/>
                </a:solidFill>
                <a:effectLst/>
                <a:latin typeface="Segoe UI Historic" panose="020B0502040204020203" pitchFamily="34" charset="0"/>
              </a:rPr>
              <a:t>he Christian’s starting point in prayer. </a:t>
            </a:r>
          </a:p>
          <a:p>
            <a:endParaRPr lang="en-NZ" dirty="0"/>
          </a:p>
        </p:txBody>
      </p:sp>
      <p:sp>
        <p:nvSpPr>
          <p:cNvPr id="4" name="Content Placeholder 3">
            <a:extLst>
              <a:ext uri="{FF2B5EF4-FFF2-40B4-BE49-F238E27FC236}">
                <a16:creationId xmlns:a16="http://schemas.microsoft.com/office/drawing/2014/main" id="{5CE829CE-4A0B-406E-BEEC-A0C7A7E6156A}"/>
              </a:ext>
            </a:extLst>
          </p:cNvPr>
          <p:cNvSpPr>
            <a:spLocks noGrp="1"/>
          </p:cNvSpPr>
          <p:nvPr>
            <p:ph sz="half" idx="2"/>
          </p:nvPr>
        </p:nvSpPr>
        <p:spPr/>
        <p:txBody>
          <a:bodyPr>
            <a:noAutofit/>
          </a:bodyPr>
          <a:lstStyle/>
          <a:p>
            <a:r>
              <a:rPr lang="en-NZ" sz="4000" dirty="0">
                <a:solidFill>
                  <a:srgbClr val="050505"/>
                </a:solidFill>
                <a:latin typeface="Segoe UI Historic" panose="020B0502040204020203" pitchFamily="34" charset="0"/>
              </a:rPr>
              <a:t>“Therefore, I tell you, whatever you ask for in prayer, believe that you have received it, and it will be yours” (Mk.11:24).</a:t>
            </a:r>
            <a:endParaRPr lang="en-NZ" sz="4000" dirty="0"/>
          </a:p>
        </p:txBody>
      </p:sp>
    </p:spTree>
    <p:extLst>
      <p:ext uri="{BB962C8B-B14F-4D97-AF65-F5344CB8AC3E}">
        <p14:creationId xmlns:p14="http://schemas.microsoft.com/office/powerpoint/2010/main" val="2426450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1AA58-15A3-4955-9E4D-EAC8AD1639CA}"/>
              </a:ext>
            </a:extLst>
          </p:cNvPr>
          <p:cNvSpPr>
            <a:spLocks noGrp="1"/>
          </p:cNvSpPr>
          <p:nvPr>
            <p:ph type="title"/>
          </p:nvPr>
        </p:nvSpPr>
        <p:spPr/>
        <p:txBody>
          <a:bodyPr/>
          <a:lstStyle/>
          <a:p>
            <a:r>
              <a:rPr lang="en-NZ" dirty="0"/>
              <a:t>Be Courageous: Fearless </a:t>
            </a:r>
          </a:p>
        </p:txBody>
      </p:sp>
      <p:pic>
        <p:nvPicPr>
          <p:cNvPr id="10" name="Picture 2" descr="Image result for Joshua 14:12">
            <a:extLst>
              <a:ext uri="{FF2B5EF4-FFF2-40B4-BE49-F238E27FC236}">
                <a16:creationId xmlns:a16="http://schemas.microsoft.com/office/drawing/2014/main" id="{51938375-4021-464C-881C-9F9D323ED0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2705" y="3158833"/>
            <a:ext cx="6898585" cy="30181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5973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1AA58-15A3-4955-9E4D-EAC8AD1639CA}"/>
              </a:ext>
            </a:extLst>
          </p:cNvPr>
          <p:cNvSpPr>
            <a:spLocks noGrp="1"/>
          </p:cNvSpPr>
          <p:nvPr>
            <p:ph type="title"/>
          </p:nvPr>
        </p:nvSpPr>
        <p:spPr/>
        <p:txBody>
          <a:bodyPr/>
          <a:lstStyle/>
          <a:p>
            <a:r>
              <a:rPr lang="en-NZ" dirty="0"/>
              <a:t>Be Courageous: Fearless </a:t>
            </a:r>
          </a:p>
        </p:txBody>
      </p:sp>
      <p:sp>
        <p:nvSpPr>
          <p:cNvPr id="3" name="Content Placeholder 2">
            <a:extLst>
              <a:ext uri="{FF2B5EF4-FFF2-40B4-BE49-F238E27FC236}">
                <a16:creationId xmlns:a16="http://schemas.microsoft.com/office/drawing/2014/main" id="{92E7C794-7DF8-4ABA-8259-779A0867A8BB}"/>
              </a:ext>
            </a:extLst>
          </p:cNvPr>
          <p:cNvSpPr>
            <a:spLocks noGrp="1"/>
          </p:cNvSpPr>
          <p:nvPr>
            <p:ph sz="half" idx="1"/>
          </p:nvPr>
        </p:nvSpPr>
        <p:spPr>
          <a:xfrm>
            <a:off x="628649" y="1825625"/>
            <a:ext cx="7886699" cy="4351338"/>
          </a:xfrm>
        </p:spPr>
        <p:txBody>
          <a:bodyPr>
            <a:normAutofit/>
          </a:bodyPr>
          <a:lstStyle/>
          <a:p>
            <a:r>
              <a:rPr lang="en-NZ" sz="4000" dirty="0"/>
              <a:t>Caleb didn’t seem to  have issues with fear</a:t>
            </a:r>
          </a:p>
        </p:txBody>
      </p:sp>
      <p:pic>
        <p:nvPicPr>
          <p:cNvPr id="4" name="Picture 2" descr="Image result for Joshua 14:12">
            <a:extLst>
              <a:ext uri="{FF2B5EF4-FFF2-40B4-BE49-F238E27FC236}">
                <a16:creationId xmlns:a16="http://schemas.microsoft.com/office/drawing/2014/main" id="{2492C4F4-751C-43B3-9E14-18238D3C1BBA}"/>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1122705" y="3158833"/>
            <a:ext cx="6898585" cy="30181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04593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1AA58-15A3-4955-9E4D-EAC8AD1639CA}"/>
              </a:ext>
            </a:extLst>
          </p:cNvPr>
          <p:cNvSpPr>
            <a:spLocks noGrp="1"/>
          </p:cNvSpPr>
          <p:nvPr>
            <p:ph type="title"/>
          </p:nvPr>
        </p:nvSpPr>
        <p:spPr/>
        <p:txBody>
          <a:bodyPr/>
          <a:lstStyle/>
          <a:p>
            <a:r>
              <a:rPr lang="en-NZ" dirty="0"/>
              <a:t>Be Courageous: Fearless </a:t>
            </a:r>
          </a:p>
        </p:txBody>
      </p:sp>
      <p:sp>
        <p:nvSpPr>
          <p:cNvPr id="3" name="Content Placeholder 2">
            <a:extLst>
              <a:ext uri="{FF2B5EF4-FFF2-40B4-BE49-F238E27FC236}">
                <a16:creationId xmlns:a16="http://schemas.microsoft.com/office/drawing/2014/main" id="{92E7C794-7DF8-4ABA-8259-779A0867A8BB}"/>
              </a:ext>
            </a:extLst>
          </p:cNvPr>
          <p:cNvSpPr>
            <a:spLocks noGrp="1"/>
          </p:cNvSpPr>
          <p:nvPr>
            <p:ph sz="half" idx="1"/>
          </p:nvPr>
        </p:nvSpPr>
        <p:spPr>
          <a:xfrm>
            <a:off x="628649" y="1825625"/>
            <a:ext cx="7886699" cy="4351338"/>
          </a:xfrm>
        </p:spPr>
        <p:txBody>
          <a:bodyPr>
            <a:normAutofit fontScale="85000" lnSpcReduction="10000"/>
          </a:bodyPr>
          <a:lstStyle/>
          <a:p>
            <a:pPr algn="l"/>
            <a:r>
              <a:rPr lang="en-NZ" sz="4000" b="0" i="0" dirty="0">
                <a:solidFill>
                  <a:srgbClr val="000000"/>
                </a:solidFill>
                <a:effectLst/>
                <a:latin typeface="system-ui"/>
              </a:rPr>
              <a:t>Joshua 14:10-11—</a:t>
            </a:r>
            <a:r>
              <a:rPr lang="en-NZ" sz="4000" b="1" i="0" baseline="30000" dirty="0">
                <a:solidFill>
                  <a:srgbClr val="000000"/>
                </a:solidFill>
                <a:effectLst/>
                <a:latin typeface="system-ui"/>
              </a:rPr>
              <a:t>10</a:t>
            </a:r>
            <a:r>
              <a:rPr lang="en-NZ" sz="4000" b="0" i="0" dirty="0">
                <a:solidFill>
                  <a:srgbClr val="000000"/>
                </a:solidFill>
                <a:effectLst/>
                <a:latin typeface="system-ui"/>
              </a:rPr>
              <a:t>Now behold, the  </a:t>
            </a:r>
            <a:r>
              <a:rPr lang="en-NZ" sz="4000" b="0" i="0" cap="small" dirty="0">
                <a:solidFill>
                  <a:srgbClr val="000000"/>
                </a:solidFill>
                <a:effectLst/>
                <a:latin typeface="system-ui"/>
              </a:rPr>
              <a:t>Lord</a:t>
            </a:r>
            <a:r>
              <a:rPr lang="en-NZ" sz="4000" b="0" i="0" dirty="0">
                <a:solidFill>
                  <a:srgbClr val="000000"/>
                </a:solidFill>
                <a:effectLst/>
                <a:latin typeface="system-ui"/>
              </a:rPr>
              <a:t> has let me live, just as He spoke, these forty-five years, from the time that the </a:t>
            </a:r>
            <a:r>
              <a:rPr lang="en-NZ" sz="4000" b="0" i="0" cap="small" dirty="0">
                <a:solidFill>
                  <a:srgbClr val="000000"/>
                </a:solidFill>
                <a:effectLst/>
                <a:latin typeface="system-ui"/>
              </a:rPr>
              <a:t>Lord</a:t>
            </a:r>
            <a:r>
              <a:rPr lang="en-NZ" sz="4000" b="0" i="0" dirty="0">
                <a:solidFill>
                  <a:srgbClr val="000000"/>
                </a:solidFill>
                <a:effectLst/>
                <a:latin typeface="system-ui"/>
              </a:rPr>
              <a:t> spoke this word to Moses, when Israel walked in the wilderness; and now behold, I am eighty-five years old today. </a:t>
            </a:r>
            <a:r>
              <a:rPr lang="en-NZ" sz="4000" b="1" i="0" baseline="30000" dirty="0">
                <a:solidFill>
                  <a:srgbClr val="000000"/>
                </a:solidFill>
                <a:effectLst/>
                <a:latin typeface="system-ui"/>
              </a:rPr>
              <a:t>11 </a:t>
            </a:r>
            <a:r>
              <a:rPr lang="en-NZ" sz="4000" b="0" i="0" dirty="0">
                <a:solidFill>
                  <a:srgbClr val="000000"/>
                </a:solidFill>
                <a:effectLst/>
                <a:latin typeface="system-ui"/>
              </a:rPr>
              <a:t>I am still as strong today as I was in the day Moses sent me; as my strength was then, so my strength is now, for war and for going out and coming in.</a:t>
            </a:r>
            <a:r>
              <a:rPr lang="en-NZ" sz="2800" b="0" i="0" dirty="0">
                <a:solidFill>
                  <a:srgbClr val="000000"/>
                </a:solidFill>
                <a:effectLst/>
                <a:latin typeface="system-ui"/>
              </a:rPr>
              <a:t> </a:t>
            </a:r>
            <a:r>
              <a:rPr lang="en-NZ" sz="1600" b="0" i="0" dirty="0">
                <a:solidFill>
                  <a:srgbClr val="000000"/>
                </a:solidFill>
                <a:effectLst/>
                <a:latin typeface="system-ui"/>
              </a:rPr>
              <a:t>(NASB95)</a:t>
            </a:r>
          </a:p>
        </p:txBody>
      </p:sp>
      <p:pic>
        <p:nvPicPr>
          <p:cNvPr id="4" name="Picture 2" descr="Image result for Joshua 14:12">
            <a:extLst>
              <a:ext uri="{FF2B5EF4-FFF2-40B4-BE49-F238E27FC236}">
                <a16:creationId xmlns:a16="http://schemas.microsoft.com/office/drawing/2014/main" id="{2492C4F4-751C-43B3-9E14-18238D3C1BBA}"/>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326966" y="0"/>
            <a:ext cx="2817034" cy="12324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677031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381</Words>
  <Application>Microsoft Office PowerPoint</Application>
  <PresentationFormat>On-screen Show (4:3)</PresentationFormat>
  <Paragraphs>75</Paragraphs>
  <Slides>26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Algerian</vt:lpstr>
      <vt:lpstr>Arial</vt:lpstr>
      <vt:lpstr>Calibri</vt:lpstr>
      <vt:lpstr>Calibri Light</vt:lpstr>
      <vt:lpstr>Segoe UI Historic</vt:lpstr>
      <vt:lpstr>system-ui</vt:lpstr>
      <vt:lpstr>Office Theme</vt:lpstr>
      <vt:lpstr>PowerPoint Presentation</vt:lpstr>
      <vt:lpstr>Be  Courageous</vt:lpstr>
      <vt:lpstr>Courageous in Prayer</vt:lpstr>
      <vt:lpstr>Courageous in Prayer</vt:lpstr>
      <vt:lpstr>Courageous in Prayer</vt:lpstr>
      <vt:lpstr>Courageous in Prayer</vt:lpstr>
      <vt:lpstr>Be Courageous: Fearless </vt:lpstr>
      <vt:lpstr>Be Courageous: Fearless </vt:lpstr>
      <vt:lpstr>Be Courageous: Fearless </vt:lpstr>
      <vt:lpstr>Be Courageous: Live Free</vt:lpstr>
      <vt:lpstr>Be Courageous: Live Free</vt:lpstr>
      <vt:lpstr>Be Courageous: Stay Focused</vt:lpstr>
      <vt:lpstr>Be Courageous: Stay Focused</vt:lpstr>
      <vt:lpstr>Be Courageous: Stay Focused</vt:lpstr>
      <vt:lpstr>Be Courageous: Stay Focused</vt:lpstr>
      <vt:lpstr>Be Courageous: Face Sin</vt:lpstr>
      <vt:lpstr>Be Courageous: Face Sin</vt:lpstr>
      <vt:lpstr>Be Courageous: Face Sin</vt:lpstr>
      <vt:lpstr>Be Courageous: Face Sin</vt:lpstr>
      <vt:lpstr>Be Courageous:  You’re going Home</vt:lpstr>
      <vt:lpstr>Be Courageous:  You’re going Home</vt:lpstr>
      <vt:lpstr>Be Courageous: Avoid this…!</vt:lpstr>
      <vt:lpstr>Be Courageous: Avoid this…!</vt:lpstr>
      <vt:lpstr>Be Courageous: The Cure</vt:lpstr>
      <vt:lpstr>Be Courageous: The Cure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dc:creator>
  <cp:lastModifiedBy>HODGMAN, Geoff (WAITSC)</cp:lastModifiedBy>
  <cp:revision>3</cp:revision>
  <dcterms:created xsi:type="dcterms:W3CDTF">2020-10-24T20:14:55Z</dcterms:created>
  <dcterms:modified xsi:type="dcterms:W3CDTF">2020-12-09T01:54:54Z</dcterms:modified>
</cp:coreProperties>
</file>