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78" r:id="rId3"/>
    <p:sldId id="265" r:id="rId4"/>
    <p:sldId id="395" r:id="rId5"/>
    <p:sldId id="404" r:id="rId6"/>
    <p:sldId id="392" r:id="rId7"/>
    <p:sldId id="393" r:id="rId8"/>
    <p:sldId id="391" r:id="rId9"/>
    <p:sldId id="394" r:id="rId10"/>
    <p:sldId id="396" r:id="rId11"/>
    <p:sldId id="281" r:id="rId12"/>
    <p:sldId id="398" r:id="rId13"/>
    <p:sldId id="405" r:id="rId14"/>
    <p:sldId id="399" r:id="rId15"/>
    <p:sldId id="401" r:id="rId16"/>
    <p:sldId id="400" r:id="rId17"/>
    <p:sldId id="402" r:id="rId18"/>
    <p:sldId id="403" r:id="rId19"/>
    <p:sldId id="271" r:id="rId20"/>
    <p:sldId id="280" r:id="rId21"/>
    <p:sldId id="279" r:id="rId22"/>
    <p:sldId id="406" r:id="rId23"/>
    <p:sldId id="380" r:id="rId24"/>
    <p:sldId id="407" r:id="rId25"/>
    <p:sldId id="278" r:id="rId26"/>
    <p:sldId id="408" r:id="rId27"/>
    <p:sldId id="409" r:id="rId28"/>
    <p:sldId id="410" r:id="rId29"/>
    <p:sldId id="411" r:id="rId30"/>
    <p:sldId id="412" r:id="rId31"/>
    <p:sldId id="413" r:id="rId32"/>
    <p:sldId id="277" r:id="rId33"/>
    <p:sldId id="272" r:id="rId34"/>
    <p:sldId id="383" r:id="rId35"/>
    <p:sldId id="384" r:id="rId36"/>
    <p:sldId id="385" r:id="rId37"/>
    <p:sldId id="390" r:id="rId38"/>
    <p:sldId id="386" r:id="rId39"/>
    <p:sldId id="387" r:id="rId40"/>
    <p:sldId id="388" r:id="rId41"/>
    <p:sldId id="269" r:id="rId42"/>
    <p:sldId id="414" r:id="rId43"/>
    <p:sldId id="417" r:id="rId44"/>
    <p:sldId id="419" r:id="rId45"/>
    <p:sldId id="418" r:id="rId46"/>
    <p:sldId id="283" r:id="rId47"/>
    <p:sldId id="416" r:id="rId48"/>
    <p:sldId id="268" r:id="rId49"/>
    <p:sldId id="421" r:id="rId50"/>
    <p:sldId id="422" r:id="rId51"/>
    <p:sldId id="423" r:id="rId52"/>
    <p:sldId id="424" r:id="rId53"/>
    <p:sldId id="420" r:id="rId54"/>
    <p:sldId id="28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820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59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54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538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06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0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20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73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578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897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72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87F36-D2EC-4433-A554-A830256F54AF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4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“Be Merciful.” 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r>
              <a:rPr lang="en-NZ" sz="4000" dirty="0"/>
              <a:t>John Staiger</a:t>
            </a:r>
          </a:p>
          <a:p>
            <a:endParaRPr lang="en-NZ" sz="800" dirty="0"/>
          </a:p>
          <a:p>
            <a:r>
              <a:rPr lang="en-NZ" sz="4000" dirty="0"/>
              <a:t>Morningside Church of Christ </a:t>
            </a:r>
          </a:p>
          <a:p>
            <a:endParaRPr lang="en-NZ" sz="800" dirty="0"/>
          </a:p>
          <a:p>
            <a:r>
              <a:rPr lang="en-NZ" sz="4000" dirty="0"/>
              <a:t>Sunday 8 November 2020</a:t>
            </a:r>
          </a:p>
          <a:p>
            <a:endParaRPr lang="en-NZ" sz="800" dirty="0"/>
          </a:p>
          <a:p>
            <a:r>
              <a:rPr lang="en-NZ" sz="4000" dirty="0"/>
              <a:t>AM Sermon</a:t>
            </a:r>
          </a:p>
          <a:p>
            <a:endParaRPr lang="en-NZ" sz="800" dirty="0"/>
          </a:p>
          <a:p>
            <a:pPr marL="0" indent="0" algn="ctr">
              <a:buNone/>
            </a:pPr>
            <a:r>
              <a:rPr lang="en-NZ" sz="4000" dirty="0"/>
              <a:t>Broadcast on Facebook Live from </a:t>
            </a:r>
          </a:p>
          <a:p>
            <a:pPr marL="0" indent="0" algn="ctr">
              <a:buNone/>
            </a:pPr>
            <a:r>
              <a:rPr lang="en-NZ" sz="4000" dirty="0"/>
              <a:t>42 Leslie Ave, Sandringham.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77"/>
            <a:ext cx="9144000" cy="2429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Mercy defined</a:t>
            </a:r>
            <a:endParaRPr lang="en-NZ" sz="60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Image result for while we were yet sinners christ died for u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2286000" y="2422780"/>
            <a:ext cx="4572000" cy="22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4E9C-E374-417F-93B6-E0DF2D7B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632368"/>
            <a:ext cx="9144000" cy="2209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AU" sz="4000" b="1" dirty="0"/>
          </a:p>
          <a:p>
            <a:pPr algn="ctr"/>
            <a:r>
              <a:rPr lang="en-US" sz="4000" b="1" dirty="0"/>
              <a:t>Helping the helpless, </a:t>
            </a:r>
          </a:p>
          <a:p>
            <a:pPr marL="0" indent="0" algn="ctr">
              <a:buNone/>
            </a:pPr>
            <a:r>
              <a:rPr lang="en-US" sz="4000" b="1" dirty="0"/>
              <a:t>forgiving the sinner</a:t>
            </a:r>
          </a:p>
        </p:txBody>
      </p:sp>
    </p:spTree>
    <p:extLst>
      <p:ext uri="{BB962C8B-B14F-4D97-AF65-F5344CB8AC3E}">
        <p14:creationId xmlns:p14="http://schemas.microsoft.com/office/powerpoint/2010/main" val="220132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olossians 3: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6"/>
          <a:stretch/>
        </p:blipFill>
        <p:spPr bwMode="auto">
          <a:xfrm>
            <a:off x="-1" y="-3759"/>
            <a:ext cx="9144001" cy="68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843" y="1568368"/>
            <a:ext cx="2662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b="1" dirty="0">
                <a:solidFill>
                  <a:schemeClr val="bg1"/>
                </a:solidFill>
              </a:rPr>
              <a:t>Mercy Lived</a:t>
            </a:r>
          </a:p>
        </p:txBody>
      </p:sp>
    </p:spTree>
    <p:extLst>
      <p:ext uri="{BB962C8B-B14F-4D97-AF65-F5344CB8AC3E}">
        <p14:creationId xmlns:p14="http://schemas.microsoft.com/office/powerpoint/2010/main" val="336678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5" y="1"/>
            <a:ext cx="5743575" cy="10144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800" dirty="0">
                <a:solidFill>
                  <a:schemeClr val="bg1"/>
                </a:solidFill>
              </a:rPr>
              <a:t>The Power of Mercy</a:t>
            </a:r>
          </a:p>
        </p:txBody>
      </p:sp>
      <p:pic>
        <p:nvPicPr>
          <p:cNvPr id="12290" name="Picture 2" descr="Image result for Colossians 3: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8"/>
          <a:stretch/>
        </p:blipFill>
        <p:spPr bwMode="auto">
          <a:xfrm>
            <a:off x="3382275" y="1014413"/>
            <a:ext cx="5761725" cy="43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656833"/>
            <a:ext cx="3382275" cy="3054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4000" b="1" dirty="0"/>
              <a:t>The mercy of God is manifested by Jesus on the cross. </a:t>
            </a:r>
          </a:p>
        </p:txBody>
      </p:sp>
    </p:spTree>
    <p:extLst>
      <p:ext uri="{BB962C8B-B14F-4D97-AF65-F5344CB8AC3E}">
        <p14:creationId xmlns:p14="http://schemas.microsoft.com/office/powerpoint/2010/main" val="156949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5" y="1"/>
            <a:ext cx="5743575" cy="10144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800" dirty="0">
                <a:solidFill>
                  <a:schemeClr val="bg1"/>
                </a:solidFill>
              </a:rPr>
              <a:t>The Power of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9267"/>
            <a:ext cx="3400425" cy="4339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The Cross</a:t>
            </a:r>
          </a:p>
          <a:p>
            <a:pPr marL="0" indent="0" algn="ctr">
              <a:buNone/>
            </a:pPr>
            <a:r>
              <a:rPr lang="en-NZ" sz="4000" dirty="0"/>
              <a:t>Heals…</a:t>
            </a:r>
          </a:p>
          <a:p>
            <a:pPr marL="0" indent="0" algn="ctr">
              <a:buNone/>
            </a:pPr>
            <a:r>
              <a:rPr lang="en-NZ" sz="4000" dirty="0">
                <a:solidFill>
                  <a:schemeClr val="bg1"/>
                </a:solidFill>
              </a:rPr>
              <a:t>The broken relationship between man and God. (Reconciliation)</a:t>
            </a:r>
          </a:p>
        </p:txBody>
      </p:sp>
      <p:pic>
        <p:nvPicPr>
          <p:cNvPr id="12290" name="Picture 2" descr="Image result for Colossians 3: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8"/>
          <a:stretch/>
        </p:blipFill>
        <p:spPr bwMode="auto">
          <a:xfrm>
            <a:off x="3382275" y="1014413"/>
            <a:ext cx="5761725" cy="43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00425" y="5353878"/>
            <a:ext cx="5743575" cy="1504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b="1" dirty="0">
                <a:solidFill>
                  <a:schemeClr val="bg1"/>
                </a:solidFill>
              </a:rPr>
              <a:t>The mercy of God is manifested by Jesus on the cross. </a:t>
            </a:r>
          </a:p>
        </p:txBody>
      </p:sp>
    </p:spTree>
    <p:extLst>
      <p:ext uri="{BB962C8B-B14F-4D97-AF65-F5344CB8AC3E}">
        <p14:creationId xmlns:p14="http://schemas.microsoft.com/office/powerpoint/2010/main" val="192516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5" y="1"/>
            <a:ext cx="5743575" cy="10144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800" dirty="0">
                <a:solidFill>
                  <a:schemeClr val="bg1"/>
                </a:solidFill>
              </a:rPr>
              <a:t>The Power of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9267"/>
            <a:ext cx="3400425" cy="4339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The Cross</a:t>
            </a:r>
          </a:p>
          <a:p>
            <a:pPr marL="0" indent="0" algn="ctr">
              <a:buNone/>
            </a:pPr>
            <a:r>
              <a:rPr lang="en-NZ" sz="4000" dirty="0"/>
              <a:t>Heals…</a:t>
            </a:r>
          </a:p>
          <a:p>
            <a:pPr marL="0" indent="0" algn="ctr">
              <a:buNone/>
            </a:pPr>
            <a:r>
              <a:rPr lang="en-NZ" sz="4000" dirty="0"/>
              <a:t>The broken relationship between man and God. (Reconciliation)</a:t>
            </a:r>
          </a:p>
        </p:txBody>
      </p:sp>
      <p:pic>
        <p:nvPicPr>
          <p:cNvPr id="12290" name="Picture 2" descr="Image result for Colossians 3: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8"/>
          <a:stretch/>
        </p:blipFill>
        <p:spPr bwMode="auto">
          <a:xfrm>
            <a:off x="3382275" y="1014413"/>
            <a:ext cx="5761725" cy="43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00425" y="5353878"/>
            <a:ext cx="5743575" cy="1504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b="1" dirty="0">
                <a:solidFill>
                  <a:schemeClr val="bg1"/>
                </a:solidFill>
              </a:rPr>
              <a:t>The mercy of God is manifested by Jesus on the cross. </a:t>
            </a:r>
          </a:p>
        </p:txBody>
      </p:sp>
    </p:spTree>
    <p:extLst>
      <p:ext uri="{BB962C8B-B14F-4D97-AF65-F5344CB8AC3E}">
        <p14:creationId xmlns:p14="http://schemas.microsoft.com/office/powerpoint/2010/main" val="321540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5" y="1"/>
            <a:ext cx="5743575" cy="10144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800" dirty="0">
                <a:solidFill>
                  <a:schemeClr val="bg1"/>
                </a:solidFill>
              </a:rPr>
              <a:t>The Power of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9267"/>
            <a:ext cx="3400425" cy="4339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The Cross</a:t>
            </a:r>
          </a:p>
          <a:p>
            <a:pPr marL="0" indent="0" algn="ctr">
              <a:buNone/>
            </a:pPr>
            <a:r>
              <a:rPr lang="en-NZ" sz="4000" dirty="0"/>
              <a:t>Breaks…</a:t>
            </a:r>
          </a:p>
          <a:p>
            <a:pPr marL="0" indent="0" algn="ctr">
              <a:buNone/>
            </a:pPr>
            <a:r>
              <a:rPr lang="en-NZ" sz="4000" dirty="0">
                <a:solidFill>
                  <a:schemeClr val="bg1"/>
                </a:solidFill>
              </a:rPr>
              <a:t>The devil’s power over sin and death</a:t>
            </a:r>
          </a:p>
        </p:txBody>
      </p:sp>
      <p:pic>
        <p:nvPicPr>
          <p:cNvPr id="12290" name="Picture 2" descr="Image result for Colossians 3: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8"/>
          <a:stretch/>
        </p:blipFill>
        <p:spPr bwMode="auto">
          <a:xfrm>
            <a:off x="3382275" y="1014413"/>
            <a:ext cx="5761725" cy="43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00425" y="5353878"/>
            <a:ext cx="5743575" cy="1504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b="1" dirty="0">
                <a:solidFill>
                  <a:schemeClr val="bg1"/>
                </a:solidFill>
              </a:rPr>
              <a:t>The mercy of God is manifested by Jesus on the cross. </a:t>
            </a:r>
          </a:p>
        </p:txBody>
      </p:sp>
    </p:spTree>
    <p:extLst>
      <p:ext uri="{BB962C8B-B14F-4D97-AF65-F5344CB8AC3E}">
        <p14:creationId xmlns:p14="http://schemas.microsoft.com/office/powerpoint/2010/main" val="144753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5" y="1"/>
            <a:ext cx="5743575" cy="10144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800" dirty="0">
                <a:solidFill>
                  <a:schemeClr val="bg1"/>
                </a:solidFill>
              </a:rPr>
              <a:t>The Power of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9267"/>
            <a:ext cx="3400425" cy="4339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The Cross</a:t>
            </a:r>
          </a:p>
          <a:p>
            <a:pPr marL="0" indent="0" algn="ctr">
              <a:buNone/>
            </a:pPr>
            <a:r>
              <a:rPr lang="en-NZ" sz="4000" dirty="0"/>
              <a:t>Breaks…</a:t>
            </a:r>
          </a:p>
          <a:p>
            <a:pPr marL="0" indent="0" algn="ctr">
              <a:buNone/>
            </a:pPr>
            <a:r>
              <a:rPr lang="en-NZ" sz="4000" dirty="0"/>
              <a:t>The devil’s power over sin and death</a:t>
            </a:r>
          </a:p>
        </p:txBody>
      </p:sp>
      <p:pic>
        <p:nvPicPr>
          <p:cNvPr id="12290" name="Picture 2" descr="Image result for Colossians 3: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8"/>
          <a:stretch/>
        </p:blipFill>
        <p:spPr bwMode="auto">
          <a:xfrm>
            <a:off x="3382275" y="1014413"/>
            <a:ext cx="5761725" cy="43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00425" y="5353878"/>
            <a:ext cx="5743575" cy="1504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b="1" dirty="0">
                <a:solidFill>
                  <a:schemeClr val="bg1"/>
                </a:solidFill>
              </a:rPr>
              <a:t>The mercy of God is manifested by Jesus on the cross. </a:t>
            </a:r>
          </a:p>
        </p:txBody>
      </p:sp>
    </p:spTree>
    <p:extLst>
      <p:ext uri="{BB962C8B-B14F-4D97-AF65-F5344CB8AC3E}">
        <p14:creationId xmlns:p14="http://schemas.microsoft.com/office/powerpoint/2010/main" val="62241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5" y="1"/>
            <a:ext cx="5743575" cy="10144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800" dirty="0">
                <a:solidFill>
                  <a:schemeClr val="bg1"/>
                </a:solidFill>
              </a:rPr>
              <a:t>The Power of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9267"/>
            <a:ext cx="3400425" cy="4339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The Cross</a:t>
            </a:r>
          </a:p>
          <a:p>
            <a:pPr marL="0" indent="0" algn="ctr">
              <a:buNone/>
            </a:pPr>
            <a:r>
              <a:rPr lang="en-NZ" sz="4000" dirty="0"/>
              <a:t>Brings…</a:t>
            </a:r>
          </a:p>
          <a:p>
            <a:pPr marL="0" indent="0" algn="ctr">
              <a:buNone/>
            </a:pPr>
            <a:r>
              <a:rPr lang="en-NZ" sz="4000" dirty="0">
                <a:solidFill>
                  <a:schemeClr val="bg1"/>
                </a:solidFill>
              </a:rPr>
              <a:t>Everlasting Life to those who seek it</a:t>
            </a:r>
          </a:p>
        </p:txBody>
      </p:sp>
      <p:pic>
        <p:nvPicPr>
          <p:cNvPr id="12290" name="Picture 2" descr="Image result for Colossians 3: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8"/>
          <a:stretch/>
        </p:blipFill>
        <p:spPr bwMode="auto">
          <a:xfrm>
            <a:off x="3382275" y="1014413"/>
            <a:ext cx="5761725" cy="43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00425" y="5353878"/>
            <a:ext cx="5743575" cy="1504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b="1" dirty="0">
                <a:solidFill>
                  <a:schemeClr val="bg1"/>
                </a:solidFill>
              </a:rPr>
              <a:t>The mercy of God is manifested by Jesus on the cross. </a:t>
            </a:r>
          </a:p>
        </p:txBody>
      </p:sp>
    </p:spTree>
    <p:extLst>
      <p:ext uri="{BB962C8B-B14F-4D97-AF65-F5344CB8AC3E}">
        <p14:creationId xmlns:p14="http://schemas.microsoft.com/office/powerpoint/2010/main" val="272751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5" y="1"/>
            <a:ext cx="5743575" cy="10144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800" dirty="0">
                <a:solidFill>
                  <a:schemeClr val="bg1"/>
                </a:solidFill>
              </a:rPr>
              <a:t>The Power of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9267"/>
            <a:ext cx="3400425" cy="4339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The Cross</a:t>
            </a:r>
          </a:p>
          <a:p>
            <a:pPr marL="0" indent="0" algn="ctr">
              <a:buNone/>
            </a:pPr>
            <a:r>
              <a:rPr lang="en-NZ" sz="4000" dirty="0"/>
              <a:t>Brings…</a:t>
            </a:r>
          </a:p>
          <a:p>
            <a:pPr marL="0" indent="0" algn="ctr">
              <a:buNone/>
            </a:pPr>
            <a:r>
              <a:rPr lang="en-NZ" sz="4000" dirty="0"/>
              <a:t>Everlasting Life to those who seek it</a:t>
            </a:r>
          </a:p>
        </p:txBody>
      </p:sp>
      <p:pic>
        <p:nvPicPr>
          <p:cNvPr id="12290" name="Picture 2" descr="Image result for Colossians 3: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8"/>
          <a:stretch/>
        </p:blipFill>
        <p:spPr bwMode="auto">
          <a:xfrm>
            <a:off x="3382275" y="1014413"/>
            <a:ext cx="5761725" cy="43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00425" y="5353878"/>
            <a:ext cx="5743575" cy="1504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b="1" dirty="0">
                <a:solidFill>
                  <a:schemeClr val="bg1"/>
                </a:solidFill>
              </a:rPr>
              <a:t>The mercy of God is manifested by Jesus on the cross. </a:t>
            </a:r>
          </a:p>
        </p:txBody>
      </p:sp>
    </p:spTree>
    <p:extLst>
      <p:ext uri="{BB962C8B-B14F-4D97-AF65-F5344CB8AC3E}">
        <p14:creationId xmlns:p14="http://schemas.microsoft.com/office/powerpoint/2010/main" val="117914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9"/>
            <a:ext cx="9144000" cy="814388"/>
          </a:xfrm>
        </p:spPr>
        <p:txBody>
          <a:bodyPr>
            <a:noAutofit/>
          </a:bodyPr>
          <a:lstStyle/>
          <a:p>
            <a:pPr algn="ctr"/>
            <a:r>
              <a:rPr lang="en-NZ" sz="6000" b="1" dirty="0"/>
              <a:t>God delights to show mercy</a:t>
            </a:r>
          </a:p>
        </p:txBody>
      </p:sp>
      <p:pic>
        <p:nvPicPr>
          <p:cNvPr id="13314" name="Picture 2" descr="Image result for Micah 7:1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2750" r="11890" b="19122"/>
          <a:stretch/>
        </p:blipFill>
        <p:spPr bwMode="auto">
          <a:xfrm>
            <a:off x="-1" y="1245704"/>
            <a:ext cx="9144001" cy="4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God delights to show merc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 b="17540"/>
          <a:stretch/>
        </p:blipFill>
        <p:spPr bwMode="auto">
          <a:xfrm>
            <a:off x="-1" y="4929809"/>
            <a:ext cx="9132885" cy="19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3096"/>
            <a:ext cx="7772400" cy="2729947"/>
          </a:xfrm>
        </p:spPr>
        <p:txBody>
          <a:bodyPr>
            <a:normAutofit/>
          </a:bodyPr>
          <a:lstStyle/>
          <a:p>
            <a:r>
              <a:rPr lang="en-NZ" dirty="0">
                <a:latin typeface="Algerian" panose="04020705040A02060702" pitchFamily="82" charset="0"/>
              </a:rPr>
              <a:t>Be </a:t>
            </a:r>
            <a:br>
              <a:rPr lang="en-NZ" dirty="0">
                <a:latin typeface="Algerian" panose="04020705040A02060702" pitchFamily="82" charset="0"/>
              </a:rPr>
            </a:br>
            <a:r>
              <a:rPr lang="en-NZ" dirty="0">
                <a:latin typeface="Algerian" panose="04020705040A02060702" pitchFamily="82" charset="0"/>
              </a:rPr>
              <a:t>Merciful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8348"/>
            <a:ext cx="6858000" cy="791818"/>
          </a:xfrm>
        </p:spPr>
        <p:txBody>
          <a:bodyPr>
            <a:normAutofit lnSpcReduction="10000"/>
          </a:bodyPr>
          <a:lstStyle/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383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Ephesians 2: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1"/>
          <a:stretch/>
        </p:blipFill>
        <p:spPr bwMode="auto">
          <a:xfrm>
            <a:off x="0" y="997902"/>
            <a:ext cx="9144000" cy="58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God delights to show mercy">
            <a:extLst>
              <a:ext uri="{FF2B5EF4-FFF2-40B4-BE49-F238E27FC236}">
                <a16:creationId xmlns:a16="http://schemas.microsoft.com/office/drawing/2014/main" id="{3C6E7884-2265-4DC4-874B-90D1DE589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5" b="17540"/>
          <a:stretch/>
        </p:blipFill>
        <p:spPr bwMode="auto">
          <a:xfrm>
            <a:off x="-1" y="5100638"/>
            <a:ext cx="9132885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A9B1602-21D7-4724-9990-FB0FEB48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549"/>
            <a:ext cx="9144000" cy="814388"/>
          </a:xfrm>
        </p:spPr>
        <p:txBody>
          <a:bodyPr>
            <a:noAutofit/>
          </a:bodyPr>
          <a:lstStyle/>
          <a:p>
            <a:pPr algn="ctr"/>
            <a:r>
              <a:rPr lang="en-NZ" sz="6000" b="1" dirty="0"/>
              <a:t>God delights to show mercy</a:t>
            </a:r>
          </a:p>
        </p:txBody>
      </p:sp>
    </p:spTree>
    <p:extLst>
      <p:ext uri="{BB962C8B-B14F-4D97-AF65-F5344CB8AC3E}">
        <p14:creationId xmlns:p14="http://schemas.microsoft.com/office/powerpoint/2010/main" val="155620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7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NZ" sz="3400" dirty="0"/>
          </a:p>
          <a:p>
            <a:r>
              <a:rPr lang="en-NZ" sz="4000" dirty="0"/>
              <a:t>Titus 3:4-6—</a:t>
            </a:r>
          </a:p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4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But when the kindness of God our Saviour and </a:t>
            </a:r>
            <a:r>
              <a:rPr lang="en-NZ" sz="4000" b="0" i="1" dirty="0">
                <a:solidFill>
                  <a:srgbClr val="000000"/>
                </a:solidFill>
                <a:effectLst/>
                <a:latin typeface="system-ui"/>
              </a:rPr>
              <a:t>His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love for mankind appeared,…</a:t>
            </a:r>
          </a:p>
        </p:txBody>
      </p:sp>
      <p:pic>
        <p:nvPicPr>
          <p:cNvPr id="9218" name="Picture 2" descr="Image result for Titus 3: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4" b="8245"/>
          <a:stretch/>
        </p:blipFill>
        <p:spPr bwMode="auto">
          <a:xfrm>
            <a:off x="4629150" y="0"/>
            <a:ext cx="4514850" cy="33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29150" y="2978594"/>
            <a:ext cx="4514850" cy="16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</a:rPr>
              <a:t>God saves us “according to His mercy”</a:t>
            </a:r>
            <a:endParaRPr lang="en-NZ" sz="3600" dirty="0">
              <a:solidFill>
                <a:srgbClr val="C00000"/>
              </a:solidFill>
            </a:endParaRPr>
          </a:p>
        </p:txBody>
      </p:sp>
      <p:pic>
        <p:nvPicPr>
          <p:cNvPr id="9224" name="Picture 8" descr="Image result for praise g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5"/>
          <a:stretch/>
        </p:blipFill>
        <p:spPr bwMode="auto">
          <a:xfrm>
            <a:off x="4629150" y="4578794"/>
            <a:ext cx="4514850" cy="22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7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7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NZ" sz="3400" dirty="0"/>
          </a:p>
          <a:p>
            <a:r>
              <a:rPr lang="en-NZ" sz="4000" dirty="0"/>
              <a:t>Titus 3:4-6—</a:t>
            </a:r>
          </a:p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5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He saved us, not on the basis of deeds which we did in righteousness,… </a:t>
            </a:r>
            <a:endParaRPr lang="en-NZ" sz="1200" dirty="0"/>
          </a:p>
        </p:txBody>
      </p:sp>
      <p:pic>
        <p:nvPicPr>
          <p:cNvPr id="9218" name="Picture 2" descr="Image result for Titus 3: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4" b="8245"/>
          <a:stretch/>
        </p:blipFill>
        <p:spPr bwMode="auto">
          <a:xfrm>
            <a:off x="4629150" y="0"/>
            <a:ext cx="4514850" cy="33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29150" y="2978594"/>
            <a:ext cx="4514850" cy="16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</a:rPr>
              <a:t>God saves us “according to His mercy”</a:t>
            </a:r>
            <a:endParaRPr lang="en-NZ" sz="3600" dirty="0">
              <a:solidFill>
                <a:srgbClr val="C00000"/>
              </a:solidFill>
            </a:endParaRPr>
          </a:p>
        </p:txBody>
      </p:sp>
      <p:pic>
        <p:nvPicPr>
          <p:cNvPr id="9224" name="Picture 8" descr="Image result for praise g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5"/>
          <a:stretch/>
        </p:blipFill>
        <p:spPr bwMode="auto">
          <a:xfrm>
            <a:off x="4629150" y="4578794"/>
            <a:ext cx="4514850" cy="22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6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7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NZ" sz="3400" dirty="0"/>
          </a:p>
          <a:p>
            <a:r>
              <a:rPr lang="en-NZ" sz="4000" dirty="0"/>
              <a:t>Titus 3:4-6—</a:t>
            </a:r>
          </a:p>
          <a:p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…but in accordance with His mercy, by the washing of regeneration and renewing by the Holy Spirit,… </a:t>
            </a:r>
          </a:p>
        </p:txBody>
      </p:sp>
      <p:pic>
        <p:nvPicPr>
          <p:cNvPr id="9218" name="Picture 2" descr="Image result for Titus 3: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4" b="8245"/>
          <a:stretch/>
        </p:blipFill>
        <p:spPr bwMode="auto">
          <a:xfrm>
            <a:off x="4629150" y="0"/>
            <a:ext cx="4514850" cy="33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29150" y="2978594"/>
            <a:ext cx="4514850" cy="16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</a:rPr>
              <a:t>God saves us “according to His mercy”</a:t>
            </a:r>
            <a:endParaRPr lang="en-NZ" sz="3600" dirty="0">
              <a:solidFill>
                <a:srgbClr val="C00000"/>
              </a:solidFill>
            </a:endParaRPr>
          </a:p>
        </p:txBody>
      </p:sp>
      <p:pic>
        <p:nvPicPr>
          <p:cNvPr id="9224" name="Picture 8" descr="Image result for praise g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5"/>
          <a:stretch/>
        </p:blipFill>
        <p:spPr bwMode="auto">
          <a:xfrm>
            <a:off x="4629150" y="4578794"/>
            <a:ext cx="4514850" cy="22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98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7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NZ" sz="3400" dirty="0"/>
          </a:p>
          <a:p>
            <a:r>
              <a:rPr lang="en-NZ" sz="4000" dirty="0"/>
              <a:t>Titus 3:4-6—</a:t>
            </a:r>
          </a:p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6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whom He richly poured out upon us through Jesus Christ our Saviour, 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  <a:endParaRPr lang="en-NZ" sz="1200" dirty="0"/>
          </a:p>
        </p:txBody>
      </p:sp>
      <p:pic>
        <p:nvPicPr>
          <p:cNvPr id="9218" name="Picture 2" descr="Image result for Titus 3: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4" b="8245"/>
          <a:stretch/>
        </p:blipFill>
        <p:spPr bwMode="auto">
          <a:xfrm>
            <a:off x="4629150" y="0"/>
            <a:ext cx="4514850" cy="33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29150" y="2978594"/>
            <a:ext cx="4514850" cy="16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</a:rPr>
              <a:t>God saves us “according to His mercy”</a:t>
            </a:r>
            <a:endParaRPr lang="en-NZ" sz="3600" dirty="0">
              <a:solidFill>
                <a:srgbClr val="C00000"/>
              </a:solidFill>
            </a:endParaRPr>
          </a:p>
        </p:txBody>
      </p:sp>
      <p:pic>
        <p:nvPicPr>
          <p:cNvPr id="9224" name="Picture 8" descr="Image result for praise g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5"/>
          <a:stretch/>
        </p:blipFill>
        <p:spPr bwMode="auto">
          <a:xfrm>
            <a:off x="4629150" y="4578794"/>
            <a:ext cx="4514850" cy="22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8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mentations 3:22-24 - BGNyan.com">
            <a:extLst>
              <a:ext uri="{FF2B5EF4-FFF2-40B4-BE49-F238E27FC236}">
                <a16:creationId xmlns:a16="http://schemas.microsoft.com/office/drawing/2014/main" id="{CFF0ABFC-0B25-444B-856C-D8EC1B3E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10721" r="28709"/>
          <a:stretch/>
        </p:blipFill>
        <p:spPr bwMode="auto">
          <a:xfrm>
            <a:off x="0" y="0"/>
            <a:ext cx="2027583" cy="62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4A02C-C82B-4E8A-B4B8-B861FDCA679D}"/>
              </a:ext>
            </a:extLst>
          </p:cNvPr>
          <p:cNvSpPr txBox="1"/>
          <p:nvPr/>
        </p:nvSpPr>
        <p:spPr>
          <a:xfrm>
            <a:off x="1477617" y="1027387"/>
            <a:ext cx="7520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Lamentations 3:22-24</a:t>
            </a:r>
          </a:p>
          <a:p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22 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The steadfast love of the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never ceases;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his mercies never come to an end;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23 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they are new every morning;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great is your faithfulness.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24 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is my portion,” says my soul,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“therefore I will hope in him.”</a:t>
            </a:r>
            <a:r>
              <a:rPr lang="en-NZ" sz="4000" b="1" dirty="0">
                <a:solidFill>
                  <a:schemeClr val="bg1"/>
                </a:solidFill>
              </a:rPr>
              <a:t> </a:t>
            </a:r>
            <a:r>
              <a:rPr lang="en-NZ" sz="2800" b="1" dirty="0">
                <a:solidFill>
                  <a:schemeClr val="bg1"/>
                </a:solidFill>
              </a:rPr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2998387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mentations 3:22-24 - BGNyan.com">
            <a:extLst>
              <a:ext uri="{FF2B5EF4-FFF2-40B4-BE49-F238E27FC236}">
                <a16:creationId xmlns:a16="http://schemas.microsoft.com/office/drawing/2014/main" id="{CFF0ABFC-0B25-444B-856C-D8EC1B3E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10721" r="28709"/>
          <a:stretch/>
        </p:blipFill>
        <p:spPr bwMode="auto">
          <a:xfrm>
            <a:off x="0" y="0"/>
            <a:ext cx="2027583" cy="62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4A02C-C82B-4E8A-B4B8-B861FDCA679D}"/>
              </a:ext>
            </a:extLst>
          </p:cNvPr>
          <p:cNvSpPr txBox="1"/>
          <p:nvPr/>
        </p:nvSpPr>
        <p:spPr>
          <a:xfrm>
            <a:off x="1477617" y="1027387"/>
            <a:ext cx="7520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Lamentations 3:22-24</a:t>
            </a:r>
          </a:p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 steadfast love of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never ceases;</a:t>
            </a:r>
            <a:br>
              <a:rPr lang="en-NZ" sz="4000" dirty="0"/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his mercies never come to an end;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23 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they are new every morning;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great is your faithfulness.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24 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is my portion,” says my soul,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“therefore I will hope in him.”</a:t>
            </a:r>
            <a:r>
              <a:rPr lang="en-NZ" sz="4000" b="1" dirty="0">
                <a:solidFill>
                  <a:schemeClr val="bg1"/>
                </a:solidFill>
              </a:rPr>
              <a:t> </a:t>
            </a:r>
            <a:r>
              <a:rPr lang="en-NZ" sz="2800" b="1" dirty="0">
                <a:solidFill>
                  <a:schemeClr val="bg1"/>
                </a:solidFill>
              </a:rPr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898968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mentations 3:22-24 - BGNyan.com">
            <a:extLst>
              <a:ext uri="{FF2B5EF4-FFF2-40B4-BE49-F238E27FC236}">
                <a16:creationId xmlns:a16="http://schemas.microsoft.com/office/drawing/2014/main" id="{CFF0ABFC-0B25-444B-856C-D8EC1B3E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10721" r="28709"/>
          <a:stretch/>
        </p:blipFill>
        <p:spPr bwMode="auto">
          <a:xfrm>
            <a:off x="0" y="0"/>
            <a:ext cx="2027583" cy="62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4A02C-C82B-4E8A-B4B8-B861FDCA679D}"/>
              </a:ext>
            </a:extLst>
          </p:cNvPr>
          <p:cNvSpPr txBox="1"/>
          <p:nvPr/>
        </p:nvSpPr>
        <p:spPr>
          <a:xfrm>
            <a:off x="1477617" y="1027387"/>
            <a:ext cx="7520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Lamentations 3:22-24</a:t>
            </a:r>
          </a:p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 steadfast love of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never ceases;</a:t>
            </a:r>
            <a:br>
              <a:rPr lang="en-NZ" sz="4000" dirty="0"/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his mercies never come to an end;</a:t>
            </a:r>
            <a:br>
              <a:rPr lang="en-NZ" sz="4000" dirty="0"/>
            </a:b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23 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they are new every morning;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great is your faithfulness.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24 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is my portion,” says my soul,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“therefore I will hope in him.”</a:t>
            </a:r>
            <a:r>
              <a:rPr lang="en-NZ" sz="4000" b="1" dirty="0">
                <a:solidFill>
                  <a:schemeClr val="bg1"/>
                </a:solidFill>
              </a:rPr>
              <a:t> </a:t>
            </a:r>
            <a:r>
              <a:rPr lang="en-NZ" sz="2800" b="1" dirty="0">
                <a:solidFill>
                  <a:schemeClr val="bg1"/>
                </a:solidFill>
              </a:rPr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526804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mentations 3:22-24 - BGNyan.com">
            <a:extLst>
              <a:ext uri="{FF2B5EF4-FFF2-40B4-BE49-F238E27FC236}">
                <a16:creationId xmlns:a16="http://schemas.microsoft.com/office/drawing/2014/main" id="{CFF0ABFC-0B25-444B-856C-D8EC1B3E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10721" r="28709"/>
          <a:stretch/>
        </p:blipFill>
        <p:spPr bwMode="auto">
          <a:xfrm>
            <a:off x="0" y="0"/>
            <a:ext cx="2027583" cy="62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4A02C-C82B-4E8A-B4B8-B861FDCA679D}"/>
              </a:ext>
            </a:extLst>
          </p:cNvPr>
          <p:cNvSpPr txBox="1"/>
          <p:nvPr/>
        </p:nvSpPr>
        <p:spPr>
          <a:xfrm>
            <a:off x="1477617" y="1027387"/>
            <a:ext cx="7520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Lamentations 3:22-24</a:t>
            </a:r>
          </a:p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 steadfast love of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never ceases;</a:t>
            </a:r>
            <a:br>
              <a:rPr lang="en-NZ" sz="4000" dirty="0"/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his mercies never come to an end;</a:t>
            </a:r>
            <a:br>
              <a:rPr lang="en-NZ" sz="4000" dirty="0"/>
            </a:b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they are new every morning;</a:t>
            </a:r>
            <a:br>
              <a:rPr lang="en-NZ" sz="4000" dirty="0"/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great is your faithfulness.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24 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is my portion,” says my soul,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“therefore I will hope in him.”</a:t>
            </a:r>
            <a:r>
              <a:rPr lang="en-NZ" sz="4000" b="1" dirty="0">
                <a:solidFill>
                  <a:schemeClr val="bg1"/>
                </a:solidFill>
              </a:rPr>
              <a:t> </a:t>
            </a:r>
            <a:r>
              <a:rPr lang="en-NZ" sz="2800" b="1" dirty="0">
                <a:solidFill>
                  <a:schemeClr val="bg1"/>
                </a:solidFill>
              </a:rPr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2268185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mentations 3:22-24 - BGNyan.com">
            <a:extLst>
              <a:ext uri="{FF2B5EF4-FFF2-40B4-BE49-F238E27FC236}">
                <a16:creationId xmlns:a16="http://schemas.microsoft.com/office/drawing/2014/main" id="{CFF0ABFC-0B25-444B-856C-D8EC1B3E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10721" r="28709"/>
          <a:stretch/>
        </p:blipFill>
        <p:spPr bwMode="auto">
          <a:xfrm>
            <a:off x="0" y="0"/>
            <a:ext cx="2027583" cy="62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4A02C-C82B-4E8A-B4B8-B861FDCA679D}"/>
              </a:ext>
            </a:extLst>
          </p:cNvPr>
          <p:cNvSpPr txBox="1"/>
          <p:nvPr/>
        </p:nvSpPr>
        <p:spPr>
          <a:xfrm>
            <a:off x="1477617" y="1027387"/>
            <a:ext cx="7520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Lamentations 3:22-24</a:t>
            </a:r>
          </a:p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 steadfast love of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never ceases;</a:t>
            </a:r>
            <a:br>
              <a:rPr lang="en-NZ" sz="4000" dirty="0"/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his mercies never come to an end;</a:t>
            </a:r>
            <a:br>
              <a:rPr lang="en-NZ" sz="4000" dirty="0"/>
            </a:b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they are new every morning;</a:t>
            </a:r>
            <a:br>
              <a:rPr lang="en-NZ" sz="4000" dirty="0"/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great is your faithfulness.</a:t>
            </a:r>
            <a:br>
              <a:rPr lang="en-NZ" sz="4000" dirty="0"/>
            </a:b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24 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 </a:t>
            </a:r>
            <a:r>
              <a:rPr lang="en-NZ" sz="4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is my portion,” says my soul,</a:t>
            </a:r>
            <a:br>
              <a:rPr lang="en-NZ" sz="4000" dirty="0">
                <a:solidFill>
                  <a:schemeClr val="bg1"/>
                </a:solidFill>
              </a:rPr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“therefore I will hope in him.”</a:t>
            </a:r>
            <a:r>
              <a:rPr lang="en-NZ" sz="4000" b="1" dirty="0">
                <a:solidFill>
                  <a:schemeClr val="bg1"/>
                </a:solidFill>
              </a:rPr>
              <a:t> </a:t>
            </a:r>
            <a:r>
              <a:rPr lang="en-NZ" sz="2800" b="1" dirty="0">
                <a:solidFill>
                  <a:schemeClr val="bg1"/>
                </a:solidFill>
              </a:rPr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209142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age result for while we were yet sinners christ died for u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0" y="1219412"/>
            <a:ext cx="9144000" cy="44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86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mentations 3:22-24 - BGNyan.com">
            <a:extLst>
              <a:ext uri="{FF2B5EF4-FFF2-40B4-BE49-F238E27FC236}">
                <a16:creationId xmlns:a16="http://schemas.microsoft.com/office/drawing/2014/main" id="{CFF0ABFC-0B25-444B-856C-D8EC1B3E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10721" r="28709"/>
          <a:stretch/>
        </p:blipFill>
        <p:spPr bwMode="auto">
          <a:xfrm>
            <a:off x="0" y="0"/>
            <a:ext cx="2027583" cy="62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4A02C-C82B-4E8A-B4B8-B861FDCA679D}"/>
              </a:ext>
            </a:extLst>
          </p:cNvPr>
          <p:cNvSpPr txBox="1"/>
          <p:nvPr/>
        </p:nvSpPr>
        <p:spPr>
          <a:xfrm>
            <a:off x="1477617" y="1027387"/>
            <a:ext cx="7520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Lamentations 3:22-24</a:t>
            </a:r>
          </a:p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 steadfast love of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never ceases;</a:t>
            </a:r>
            <a:br>
              <a:rPr lang="en-NZ" sz="4000" dirty="0"/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his mercies never come to an end;</a:t>
            </a:r>
            <a:br>
              <a:rPr lang="en-NZ" sz="4000" dirty="0"/>
            </a:b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they are new every morning;</a:t>
            </a:r>
            <a:br>
              <a:rPr lang="en-NZ" sz="4000" dirty="0"/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great is your faithfulness.</a:t>
            </a:r>
            <a:br>
              <a:rPr lang="en-NZ" sz="4000" dirty="0"/>
            </a:b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“The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is my portion,” says my soul,</a:t>
            </a:r>
            <a:br>
              <a:rPr lang="en-NZ" sz="4000" dirty="0"/>
            </a:b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“therefore I will hope in him.”</a:t>
            </a:r>
            <a:r>
              <a:rPr lang="en-NZ" sz="4000" b="1" dirty="0">
                <a:solidFill>
                  <a:schemeClr val="bg1"/>
                </a:solidFill>
              </a:rPr>
              <a:t> </a:t>
            </a:r>
            <a:r>
              <a:rPr lang="en-NZ" sz="2800" b="1" dirty="0">
                <a:solidFill>
                  <a:schemeClr val="bg1"/>
                </a:solidFill>
              </a:rPr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313635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mentations 3:22-24 - BGNyan.com">
            <a:extLst>
              <a:ext uri="{FF2B5EF4-FFF2-40B4-BE49-F238E27FC236}">
                <a16:creationId xmlns:a16="http://schemas.microsoft.com/office/drawing/2014/main" id="{CFF0ABFC-0B25-444B-856C-D8EC1B3E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10721" r="28709"/>
          <a:stretch/>
        </p:blipFill>
        <p:spPr bwMode="auto">
          <a:xfrm>
            <a:off x="0" y="0"/>
            <a:ext cx="2027583" cy="62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4A02C-C82B-4E8A-B4B8-B861FDCA679D}"/>
              </a:ext>
            </a:extLst>
          </p:cNvPr>
          <p:cNvSpPr txBox="1"/>
          <p:nvPr/>
        </p:nvSpPr>
        <p:spPr>
          <a:xfrm>
            <a:off x="1477617" y="1027387"/>
            <a:ext cx="7520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Lamentations 3:22-24</a:t>
            </a:r>
          </a:p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 steadfast love of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never ceases;</a:t>
            </a:r>
            <a:br>
              <a:rPr lang="en-NZ" sz="4000" dirty="0"/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his mercies never come to an end;</a:t>
            </a:r>
            <a:br>
              <a:rPr lang="en-NZ" sz="4000" dirty="0"/>
            </a:b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they are new every morning;</a:t>
            </a:r>
            <a:br>
              <a:rPr lang="en-NZ" sz="4000" dirty="0"/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great is your faithfulness.</a:t>
            </a:r>
            <a:br>
              <a:rPr lang="en-NZ" sz="4000" dirty="0"/>
            </a:b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“The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is my portion,” says my soul,</a:t>
            </a:r>
            <a:br>
              <a:rPr lang="en-NZ" sz="4000" dirty="0"/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“therefore I will hope in him.”</a:t>
            </a:r>
            <a:r>
              <a:rPr lang="en-NZ" sz="4000" b="1" dirty="0"/>
              <a:t> </a:t>
            </a:r>
            <a:r>
              <a:rPr lang="en-NZ" sz="2800" b="1" dirty="0"/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3036732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02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sz="3600" b="1" dirty="0">
                <a:solidFill>
                  <a:schemeClr val="tx1"/>
                </a:solidFill>
              </a:rPr>
              <a:t>You were created to become like Christ</a:t>
            </a:r>
            <a:br>
              <a:rPr lang="en-NZ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God has been extremely merciful to mankind</a:t>
            </a:r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Luke 6:3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b="12643"/>
          <a:stretch/>
        </p:blipFill>
        <p:spPr bwMode="auto">
          <a:xfrm>
            <a:off x="0" y="1590261"/>
            <a:ext cx="9144000" cy="52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05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mage result for mercy triumphs over judgement">
            <a:extLst>
              <a:ext uri="{FF2B5EF4-FFF2-40B4-BE49-F238E27FC236}">
                <a16:creationId xmlns:a16="http://schemas.microsoft.com/office/drawing/2014/main" id="{FE2922EF-16D8-49AE-A83D-F61909A0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2780" r="9711" b="19422"/>
          <a:stretch/>
        </p:blipFill>
        <p:spPr bwMode="auto">
          <a:xfrm>
            <a:off x="20" y="2703444"/>
            <a:ext cx="9143980" cy="2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11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5679-AD58-4CD0-A117-6D0941561AA3}"/>
              </a:ext>
            </a:extLst>
          </p:cNvPr>
          <p:cNvSpPr txBox="1"/>
          <p:nvPr/>
        </p:nvSpPr>
        <p:spPr>
          <a:xfrm>
            <a:off x="-20" y="296303"/>
            <a:ext cx="9144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0" i="0" dirty="0">
                <a:effectLst/>
                <a:latin typeface="system-ui"/>
              </a:rPr>
              <a:t>James 2:12-13—</a:t>
            </a:r>
            <a:endParaRPr lang="en-NZ" sz="4000" dirty="0">
              <a:latin typeface="system-ui"/>
            </a:endParaRPr>
          </a:p>
          <a:p>
            <a:pPr algn="ctr"/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12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So speak, and so act,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as those who are to be judged by 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the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law 	of freedom. </a:t>
            </a:r>
            <a:endParaRPr lang="en-NZ" sz="42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endParaRPr lang="en-NZ" sz="4200" dirty="0">
              <a:solidFill>
                <a:schemeClr val="bg1"/>
              </a:solidFill>
              <a:latin typeface="system-ui"/>
            </a:endParaRPr>
          </a:p>
          <a:p>
            <a:pPr algn="ctr"/>
            <a:endParaRPr lang="en-NZ" sz="42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endParaRPr lang="en-NZ" sz="40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13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For judgment 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will be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merciless to one who has shown no mercy;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mercy triumphs over judgment.</a:t>
            </a:r>
          </a:p>
        </p:txBody>
      </p:sp>
      <p:pic>
        <p:nvPicPr>
          <p:cNvPr id="3" name="Picture 10" descr="Image result for mercy triumphs over judgement">
            <a:extLst>
              <a:ext uri="{FF2B5EF4-FFF2-40B4-BE49-F238E27FC236}">
                <a16:creationId xmlns:a16="http://schemas.microsoft.com/office/drawing/2014/main" id="{FE2922EF-16D8-49AE-A83D-F61909A0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2780" r="9711" b="19422"/>
          <a:stretch/>
        </p:blipFill>
        <p:spPr bwMode="auto">
          <a:xfrm>
            <a:off x="20" y="2703444"/>
            <a:ext cx="9143980" cy="2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5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5679-AD58-4CD0-A117-6D0941561AA3}"/>
              </a:ext>
            </a:extLst>
          </p:cNvPr>
          <p:cNvSpPr txBox="1"/>
          <p:nvPr/>
        </p:nvSpPr>
        <p:spPr>
          <a:xfrm>
            <a:off x="-20" y="296303"/>
            <a:ext cx="9144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0" i="0" dirty="0">
                <a:effectLst/>
                <a:latin typeface="system-ui"/>
              </a:rPr>
              <a:t>James 2:12-13—</a:t>
            </a:r>
            <a:endParaRPr lang="en-NZ" sz="4000" dirty="0">
              <a:latin typeface="system-ui"/>
            </a:endParaRPr>
          </a:p>
          <a:p>
            <a:pPr algn="ctr"/>
            <a:r>
              <a:rPr lang="en-NZ" sz="4000" b="1" i="0" baseline="30000" dirty="0">
                <a:effectLst/>
                <a:latin typeface="system-ui"/>
              </a:rPr>
              <a:t>12</a:t>
            </a:r>
            <a:r>
              <a:rPr lang="en-NZ" sz="4000" b="0" i="0" dirty="0">
                <a:effectLst/>
                <a:latin typeface="system-ui"/>
              </a:rPr>
              <a:t>So speak, and so act,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as those who are to be judged by 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the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law 	of freedom. </a:t>
            </a:r>
            <a:endParaRPr lang="en-NZ" sz="42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endParaRPr lang="en-NZ" sz="4200" dirty="0">
              <a:solidFill>
                <a:schemeClr val="bg1"/>
              </a:solidFill>
              <a:latin typeface="system-ui"/>
            </a:endParaRPr>
          </a:p>
          <a:p>
            <a:pPr algn="ctr"/>
            <a:endParaRPr lang="en-NZ" sz="42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endParaRPr lang="en-NZ" sz="40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13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For judgment 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will be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merciless to one who has shown no mercy;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mercy triumphs over judgment.</a:t>
            </a:r>
          </a:p>
        </p:txBody>
      </p:sp>
      <p:pic>
        <p:nvPicPr>
          <p:cNvPr id="3" name="Picture 10" descr="Image result for mercy triumphs over judgement">
            <a:extLst>
              <a:ext uri="{FF2B5EF4-FFF2-40B4-BE49-F238E27FC236}">
                <a16:creationId xmlns:a16="http://schemas.microsoft.com/office/drawing/2014/main" id="{FE2922EF-16D8-49AE-A83D-F61909A0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2780" r="9711" b="19422"/>
          <a:stretch/>
        </p:blipFill>
        <p:spPr bwMode="auto">
          <a:xfrm>
            <a:off x="20" y="2703444"/>
            <a:ext cx="9143980" cy="2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58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5679-AD58-4CD0-A117-6D0941561AA3}"/>
              </a:ext>
            </a:extLst>
          </p:cNvPr>
          <p:cNvSpPr txBox="1"/>
          <p:nvPr/>
        </p:nvSpPr>
        <p:spPr>
          <a:xfrm>
            <a:off x="-20" y="296303"/>
            <a:ext cx="9144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0" i="0" dirty="0">
                <a:effectLst/>
                <a:latin typeface="system-ui"/>
              </a:rPr>
              <a:t>James 2:12-13—</a:t>
            </a:r>
            <a:endParaRPr lang="en-NZ" sz="4000" dirty="0">
              <a:latin typeface="system-ui"/>
            </a:endParaRPr>
          </a:p>
          <a:p>
            <a:pPr algn="ctr"/>
            <a:r>
              <a:rPr lang="en-NZ" sz="4000" b="1" i="0" baseline="30000" dirty="0">
                <a:effectLst/>
                <a:latin typeface="system-ui"/>
              </a:rPr>
              <a:t>12</a:t>
            </a:r>
            <a:r>
              <a:rPr lang="en-NZ" sz="4000" b="0" i="0" dirty="0">
                <a:effectLst/>
                <a:latin typeface="system-ui"/>
              </a:rPr>
              <a:t>So speak, and so act,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as those who are to be judged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by 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the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law 	of freedom. </a:t>
            </a:r>
            <a:endParaRPr lang="en-NZ" sz="42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endParaRPr lang="en-NZ" sz="4200" dirty="0">
              <a:solidFill>
                <a:schemeClr val="bg1"/>
              </a:solidFill>
              <a:latin typeface="system-ui"/>
            </a:endParaRPr>
          </a:p>
          <a:p>
            <a:pPr algn="ctr"/>
            <a:endParaRPr lang="en-NZ" sz="42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endParaRPr lang="en-NZ" sz="40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13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For judgment 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will be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merciless to one who has shown no mercy;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mercy triumphs over judgment.</a:t>
            </a:r>
          </a:p>
        </p:txBody>
      </p:sp>
      <p:pic>
        <p:nvPicPr>
          <p:cNvPr id="3" name="Picture 10" descr="Image result for mercy triumphs over judgement">
            <a:extLst>
              <a:ext uri="{FF2B5EF4-FFF2-40B4-BE49-F238E27FC236}">
                <a16:creationId xmlns:a16="http://schemas.microsoft.com/office/drawing/2014/main" id="{FE2922EF-16D8-49AE-A83D-F61909A0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2780" r="9711" b="19422"/>
          <a:stretch/>
        </p:blipFill>
        <p:spPr bwMode="auto">
          <a:xfrm>
            <a:off x="20" y="2703444"/>
            <a:ext cx="9143980" cy="2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57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5679-AD58-4CD0-A117-6D0941561AA3}"/>
              </a:ext>
            </a:extLst>
          </p:cNvPr>
          <p:cNvSpPr txBox="1"/>
          <p:nvPr/>
        </p:nvSpPr>
        <p:spPr>
          <a:xfrm>
            <a:off x="-20" y="296303"/>
            <a:ext cx="9144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0" i="0" dirty="0">
                <a:effectLst/>
                <a:latin typeface="system-ui"/>
              </a:rPr>
              <a:t>James 2:12-13—</a:t>
            </a:r>
            <a:endParaRPr lang="en-NZ" sz="4000" dirty="0">
              <a:latin typeface="system-ui"/>
            </a:endParaRPr>
          </a:p>
          <a:p>
            <a:pPr algn="ctr"/>
            <a:r>
              <a:rPr lang="en-NZ" sz="4000" b="1" i="0" baseline="30000" dirty="0">
                <a:effectLst/>
                <a:latin typeface="system-ui"/>
              </a:rPr>
              <a:t>12</a:t>
            </a:r>
            <a:r>
              <a:rPr lang="en-NZ" sz="4000" b="0" i="0" dirty="0">
                <a:effectLst/>
                <a:latin typeface="system-ui"/>
              </a:rPr>
              <a:t>So speak, and so act,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as those who are to be judged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by </a:t>
            </a:r>
            <a:r>
              <a:rPr lang="en-NZ" sz="4000" b="0" i="1" dirty="0">
                <a:effectLst/>
                <a:latin typeface="system-ui"/>
              </a:rPr>
              <a:t>the</a:t>
            </a:r>
            <a:r>
              <a:rPr lang="en-NZ" sz="4000" b="0" i="0" dirty="0">
                <a:effectLst/>
                <a:latin typeface="system-ui"/>
              </a:rPr>
              <a:t> law 	of freedom. </a:t>
            </a:r>
            <a:endParaRPr lang="en-NZ" sz="4200" b="0" i="0" dirty="0">
              <a:effectLst/>
              <a:latin typeface="system-ui"/>
            </a:endParaRPr>
          </a:p>
          <a:p>
            <a:pPr algn="ctr"/>
            <a:endParaRPr lang="en-NZ" sz="4200" dirty="0">
              <a:solidFill>
                <a:schemeClr val="bg1"/>
              </a:solidFill>
              <a:latin typeface="system-ui"/>
            </a:endParaRPr>
          </a:p>
          <a:p>
            <a:pPr algn="ctr"/>
            <a:endParaRPr lang="en-NZ" sz="42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endParaRPr lang="en-NZ" sz="40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ctr"/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13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For judgment 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will be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merciless to one who has shown no mercy;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mercy triumphs over judgment.</a:t>
            </a:r>
          </a:p>
        </p:txBody>
      </p:sp>
      <p:pic>
        <p:nvPicPr>
          <p:cNvPr id="3" name="Picture 10" descr="Image result for mercy triumphs over judgement">
            <a:extLst>
              <a:ext uri="{FF2B5EF4-FFF2-40B4-BE49-F238E27FC236}">
                <a16:creationId xmlns:a16="http://schemas.microsoft.com/office/drawing/2014/main" id="{FE2922EF-16D8-49AE-A83D-F61909A0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2780" r="9711" b="19422"/>
          <a:stretch/>
        </p:blipFill>
        <p:spPr bwMode="auto">
          <a:xfrm>
            <a:off x="20" y="2703444"/>
            <a:ext cx="9143980" cy="2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35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5679-AD58-4CD0-A117-6D0941561AA3}"/>
              </a:ext>
            </a:extLst>
          </p:cNvPr>
          <p:cNvSpPr txBox="1"/>
          <p:nvPr/>
        </p:nvSpPr>
        <p:spPr>
          <a:xfrm>
            <a:off x="-20" y="296303"/>
            <a:ext cx="9144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0" i="0" dirty="0">
                <a:effectLst/>
                <a:latin typeface="system-ui"/>
              </a:rPr>
              <a:t>James 2:12-13—</a:t>
            </a:r>
            <a:endParaRPr lang="en-NZ" sz="4000" dirty="0">
              <a:latin typeface="system-ui"/>
            </a:endParaRPr>
          </a:p>
          <a:p>
            <a:pPr algn="ctr"/>
            <a:r>
              <a:rPr lang="en-NZ" sz="4000" b="1" i="0" baseline="30000" dirty="0">
                <a:effectLst/>
                <a:latin typeface="system-ui"/>
              </a:rPr>
              <a:t>12</a:t>
            </a:r>
            <a:r>
              <a:rPr lang="en-NZ" sz="4000" b="0" i="0" dirty="0">
                <a:effectLst/>
                <a:latin typeface="system-ui"/>
              </a:rPr>
              <a:t>So speak, and so act,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as those who are to be judged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by </a:t>
            </a:r>
            <a:r>
              <a:rPr lang="en-NZ" sz="4000" b="0" i="1" dirty="0">
                <a:effectLst/>
                <a:latin typeface="system-ui"/>
              </a:rPr>
              <a:t>the</a:t>
            </a:r>
            <a:r>
              <a:rPr lang="en-NZ" sz="4000" b="0" i="0" dirty="0">
                <a:effectLst/>
                <a:latin typeface="system-ui"/>
              </a:rPr>
              <a:t> law 	of freedom. </a:t>
            </a:r>
            <a:endParaRPr lang="en-NZ" sz="4200" b="0" i="0" dirty="0">
              <a:effectLst/>
              <a:latin typeface="system-ui"/>
            </a:endParaRPr>
          </a:p>
          <a:p>
            <a:pPr algn="ctr"/>
            <a:endParaRPr lang="en-NZ" sz="4200" dirty="0">
              <a:latin typeface="system-ui"/>
            </a:endParaRPr>
          </a:p>
          <a:p>
            <a:pPr algn="ctr"/>
            <a:endParaRPr lang="en-NZ" sz="4200" b="0" i="0" dirty="0">
              <a:effectLst/>
              <a:latin typeface="system-ui"/>
            </a:endParaRPr>
          </a:p>
          <a:p>
            <a:pPr algn="ctr"/>
            <a:endParaRPr lang="en-NZ" sz="4000" b="0" i="0" dirty="0">
              <a:effectLst/>
              <a:latin typeface="system-ui"/>
            </a:endParaRPr>
          </a:p>
          <a:p>
            <a:pPr algn="ctr"/>
            <a:r>
              <a:rPr lang="en-NZ" sz="4000" b="1" i="0" baseline="30000" dirty="0">
                <a:effectLst/>
                <a:latin typeface="system-ui"/>
              </a:rPr>
              <a:t>13</a:t>
            </a:r>
            <a:r>
              <a:rPr lang="en-NZ" sz="4000" b="0" i="0" dirty="0">
                <a:effectLst/>
                <a:latin typeface="system-ui"/>
              </a:rPr>
              <a:t>For judgment </a:t>
            </a:r>
            <a:r>
              <a:rPr lang="en-NZ" sz="4000" b="0" i="1" dirty="0">
                <a:effectLst/>
                <a:latin typeface="system-ui"/>
              </a:rPr>
              <a:t>will be</a:t>
            </a:r>
            <a:r>
              <a:rPr lang="en-NZ" sz="4000" b="0" i="0" dirty="0">
                <a:effectLst/>
                <a:latin typeface="system-ui"/>
              </a:rPr>
              <a:t> merciless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to one who has shown no mercy;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mercy triumphs over judgment.</a:t>
            </a:r>
          </a:p>
        </p:txBody>
      </p:sp>
      <p:pic>
        <p:nvPicPr>
          <p:cNvPr id="3" name="Picture 10" descr="Image result for mercy triumphs over judgement">
            <a:extLst>
              <a:ext uri="{FF2B5EF4-FFF2-40B4-BE49-F238E27FC236}">
                <a16:creationId xmlns:a16="http://schemas.microsoft.com/office/drawing/2014/main" id="{FE2922EF-16D8-49AE-A83D-F61909A0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2780" r="9711" b="19422"/>
          <a:stretch/>
        </p:blipFill>
        <p:spPr bwMode="auto">
          <a:xfrm>
            <a:off x="20" y="2703444"/>
            <a:ext cx="9143980" cy="2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74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5679-AD58-4CD0-A117-6D0941561AA3}"/>
              </a:ext>
            </a:extLst>
          </p:cNvPr>
          <p:cNvSpPr txBox="1"/>
          <p:nvPr/>
        </p:nvSpPr>
        <p:spPr>
          <a:xfrm>
            <a:off x="-20" y="296303"/>
            <a:ext cx="9144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0" i="0" dirty="0">
                <a:effectLst/>
                <a:latin typeface="system-ui"/>
              </a:rPr>
              <a:t>James 2:12-13—</a:t>
            </a:r>
            <a:endParaRPr lang="en-NZ" sz="4000" dirty="0">
              <a:latin typeface="system-ui"/>
            </a:endParaRPr>
          </a:p>
          <a:p>
            <a:pPr algn="ctr"/>
            <a:r>
              <a:rPr lang="en-NZ" sz="4000" b="1" i="0" baseline="30000" dirty="0">
                <a:effectLst/>
                <a:latin typeface="system-ui"/>
              </a:rPr>
              <a:t>12</a:t>
            </a:r>
            <a:r>
              <a:rPr lang="en-NZ" sz="4000" b="0" i="0" dirty="0">
                <a:effectLst/>
                <a:latin typeface="system-ui"/>
              </a:rPr>
              <a:t>So speak, and so act,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as those who are to be judged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by </a:t>
            </a:r>
            <a:r>
              <a:rPr lang="en-NZ" sz="4000" b="0" i="1" dirty="0">
                <a:effectLst/>
                <a:latin typeface="system-ui"/>
              </a:rPr>
              <a:t>the</a:t>
            </a:r>
            <a:r>
              <a:rPr lang="en-NZ" sz="4000" b="0" i="0" dirty="0">
                <a:effectLst/>
                <a:latin typeface="system-ui"/>
              </a:rPr>
              <a:t> law 	of freedom. </a:t>
            </a:r>
            <a:endParaRPr lang="en-NZ" sz="4200" b="0" i="0" dirty="0">
              <a:effectLst/>
              <a:latin typeface="system-ui"/>
            </a:endParaRPr>
          </a:p>
          <a:p>
            <a:pPr algn="ctr"/>
            <a:endParaRPr lang="en-NZ" sz="4200" dirty="0">
              <a:latin typeface="system-ui"/>
            </a:endParaRPr>
          </a:p>
          <a:p>
            <a:pPr algn="ctr"/>
            <a:endParaRPr lang="en-NZ" sz="4200" b="0" i="0" dirty="0">
              <a:effectLst/>
              <a:latin typeface="system-ui"/>
            </a:endParaRPr>
          </a:p>
          <a:p>
            <a:pPr algn="ctr"/>
            <a:endParaRPr lang="en-NZ" sz="4000" b="0" i="0" dirty="0">
              <a:effectLst/>
              <a:latin typeface="system-ui"/>
            </a:endParaRPr>
          </a:p>
          <a:p>
            <a:pPr algn="ctr"/>
            <a:r>
              <a:rPr lang="en-NZ" sz="4000" b="1" i="0" baseline="30000" dirty="0">
                <a:effectLst/>
                <a:latin typeface="system-ui"/>
              </a:rPr>
              <a:t>13</a:t>
            </a:r>
            <a:r>
              <a:rPr lang="en-NZ" sz="4000" b="0" i="0" dirty="0">
                <a:effectLst/>
                <a:latin typeface="system-ui"/>
              </a:rPr>
              <a:t>For judgment </a:t>
            </a:r>
            <a:r>
              <a:rPr lang="en-NZ" sz="4000" b="0" i="1" dirty="0">
                <a:effectLst/>
                <a:latin typeface="system-ui"/>
              </a:rPr>
              <a:t>will be</a:t>
            </a:r>
            <a:r>
              <a:rPr lang="en-NZ" sz="4000" b="0" i="0" dirty="0">
                <a:effectLst/>
                <a:latin typeface="system-ui"/>
              </a:rPr>
              <a:t> merciless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to one who has shown no mercy; </a:t>
            </a:r>
          </a:p>
          <a:p>
            <a:pPr algn="ctr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mercy triumphs over judgment.</a:t>
            </a:r>
          </a:p>
        </p:txBody>
      </p:sp>
      <p:pic>
        <p:nvPicPr>
          <p:cNvPr id="3" name="Picture 10" descr="Image result for mercy triumphs over judgement">
            <a:extLst>
              <a:ext uri="{FF2B5EF4-FFF2-40B4-BE49-F238E27FC236}">
                <a16:creationId xmlns:a16="http://schemas.microsoft.com/office/drawing/2014/main" id="{FE2922EF-16D8-49AE-A83D-F61909A0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2780" r="9711" b="19422"/>
          <a:stretch/>
        </p:blipFill>
        <p:spPr bwMode="auto">
          <a:xfrm>
            <a:off x="20" y="2703444"/>
            <a:ext cx="9143980" cy="2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3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77"/>
            <a:ext cx="9144000" cy="2429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Mercy defined</a:t>
            </a:r>
            <a:endParaRPr lang="en-NZ" sz="60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Image result for while we were yet sinners christ died for u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2286000" y="2422780"/>
            <a:ext cx="4572000" cy="22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4E9C-E374-417F-93B6-E0DF2D7B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632368"/>
            <a:ext cx="9144000" cy="2209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903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5679-AD58-4CD0-A117-6D0941561AA3}"/>
              </a:ext>
            </a:extLst>
          </p:cNvPr>
          <p:cNvSpPr txBox="1"/>
          <p:nvPr/>
        </p:nvSpPr>
        <p:spPr>
          <a:xfrm>
            <a:off x="-20" y="296303"/>
            <a:ext cx="9144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0" i="0" dirty="0">
                <a:effectLst/>
                <a:latin typeface="system-ui"/>
              </a:rPr>
              <a:t>James 2:12-13—</a:t>
            </a:r>
            <a:endParaRPr lang="en-NZ" sz="4000" dirty="0">
              <a:latin typeface="system-ui"/>
            </a:endParaRPr>
          </a:p>
          <a:p>
            <a:pPr algn="ctr"/>
            <a:r>
              <a:rPr lang="en-NZ" sz="4000" b="1" i="0" baseline="30000" dirty="0">
                <a:effectLst/>
                <a:latin typeface="system-ui"/>
              </a:rPr>
              <a:t>12</a:t>
            </a:r>
            <a:r>
              <a:rPr lang="en-NZ" sz="4000" b="0" i="0" dirty="0">
                <a:effectLst/>
                <a:latin typeface="system-ui"/>
              </a:rPr>
              <a:t>So speak, and so act,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as those who are to be judged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by </a:t>
            </a:r>
            <a:r>
              <a:rPr lang="en-NZ" sz="4000" b="0" i="1" dirty="0">
                <a:effectLst/>
                <a:latin typeface="system-ui"/>
              </a:rPr>
              <a:t>the</a:t>
            </a:r>
            <a:r>
              <a:rPr lang="en-NZ" sz="4000" b="0" i="0" dirty="0">
                <a:effectLst/>
                <a:latin typeface="system-ui"/>
              </a:rPr>
              <a:t> law 	of freedom. </a:t>
            </a:r>
            <a:endParaRPr lang="en-NZ" sz="4200" b="0" i="0" dirty="0">
              <a:effectLst/>
              <a:latin typeface="system-ui"/>
            </a:endParaRPr>
          </a:p>
          <a:p>
            <a:pPr algn="ctr"/>
            <a:endParaRPr lang="en-NZ" sz="4200" dirty="0">
              <a:latin typeface="system-ui"/>
            </a:endParaRPr>
          </a:p>
          <a:p>
            <a:pPr algn="ctr"/>
            <a:endParaRPr lang="en-NZ" sz="4200" b="0" i="0" dirty="0">
              <a:effectLst/>
              <a:latin typeface="system-ui"/>
            </a:endParaRPr>
          </a:p>
          <a:p>
            <a:pPr algn="ctr"/>
            <a:endParaRPr lang="en-NZ" sz="4000" b="0" i="0" dirty="0">
              <a:effectLst/>
              <a:latin typeface="system-ui"/>
            </a:endParaRPr>
          </a:p>
          <a:p>
            <a:pPr algn="ctr"/>
            <a:r>
              <a:rPr lang="en-NZ" sz="4000" b="1" i="0" baseline="30000" dirty="0">
                <a:effectLst/>
                <a:latin typeface="system-ui"/>
              </a:rPr>
              <a:t>13</a:t>
            </a:r>
            <a:r>
              <a:rPr lang="en-NZ" sz="4000" b="0" i="0" dirty="0">
                <a:effectLst/>
                <a:latin typeface="system-ui"/>
              </a:rPr>
              <a:t>For judgment </a:t>
            </a:r>
            <a:r>
              <a:rPr lang="en-NZ" sz="4000" b="0" i="1" dirty="0">
                <a:effectLst/>
                <a:latin typeface="system-ui"/>
              </a:rPr>
              <a:t>will be</a:t>
            </a:r>
            <a:r>
              <a:rPr lang="en-NZ" sz="4000" b="0" i="0" dirty="0">
                <a:effectLst/>
                <a:latin typeface="system-ui"/>
              </a:rPr>
              <a:t> merciless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to one who has shown no mercy; </a:t>
            </a:r>
          </a:p>
          <a:p>
            <a:pPr algn="ctr"/>
            <a:r>
              <a:rPr lang="en-NZ" sz="4000" b="0" i="0" dirty="0">
                <a:effectLst/>
                <a:latin typeface="system-ui"/>
              </a:rPr>
              <a:t>mercy triumphs over judgment.</a:t>
            </a:r>
          </a:p>
        </p:txBody>
      </p:sp>
      <p:pic>
        <p:nvPicPr>
          <p:cNvPr id="3" name="Picture 10" descr="Image result for mercy triumphs over judgement">
            <a:extLst>
              <a:ext uri="{FF2B5EF4-FFF2-40B4-BE49-F238E27FC236}">
                <a16:creationId xmlns:a16="http://schemas.microsoft.com/office/drawing/2014/main" id="{FE2922EF-16D8-49AE-A83D-F61909A0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2780" r="9711" b="19422"/>
          <a:stretch/>
        </p:blipFill>
        <p:spPr bwMode="auto">
          <a:xfrm>
            <a:off x="20" y="2703444"/>
            <a:ext cx="9143980" cy="20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96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DF30BC-5DDD-41D7-B687-4D82C958B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3479292" cy="6857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NZ" sz="4000" dirty="0"/>
          </a:p>
          <a:p>
            <a:pPr marL="0" indent="0" algn="ctr">
              <a:buNone/>
            </a:pPr>
            <a:endParaRPr lang="en-NZ" sz="4000" dirty="0"/>
          </a:p>
          <a:p>
            <a:pPr marL="0" indent="0" algn="ctr">
              <a:buNone/>
            </a:pPr>
            <a:r>
              <a:rPr lang="en-NZ" sz="4000" dirty="0"/>
              <a:t>“Blessed are the merciful, for they shall receive mercy.”</a:t>
            </a:r>
          </a:p>
          <a:p>
            <a:pPr algn="ctr"/>
            <a:endParaRPr lang="en-NZ" sz="4000" dirty="0"/>
          </a:p>
          <a:p>
            <a:pPr marL="0" indent="0" algn="ctr">
              <a:buNone/>
            </a:pPr>
            <a:r>
              <a:rPr lang="en-NZ" sz="4000" dirty="0">
                <a:solidFill>
                  <a:schemeClr val="bg1"/>
                </a:solidFill>
              </a:rPr>
              <a:t>This is the “Out-Flowing Beatitude.”</a:t>
            </a:r>
          </a:p>
        </p:txBody>
      </p:sp>
      <p:pic>
        <p:nvPicPr>
          <p:cNvPr id="9" name="Picture 2" descr="Forces of nature: six of Britain's most breathtaking waterfalls | Walking  holidays | The Guardian">
            <a:extLst>
              <a:ext uri="{FF2B5EF4-FFF2-40B4-BE49-F238E27FC236}">
                <a16:creationId xmlns:a16="http://schemas.microsoft.com/office/drawing/2014/main" id="{5C577F92-4457-4BBC-B03D-5563055CC2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1"/>
          <a:stretch/>
        </p:blipFill>
        <p:spPr bwMode="auto">
          <a:xfrm>
            <a:off x="3485324" y="506890"/>
            <a:ext cx="5499529" cy="5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33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DF30BC-5DDD-41D7-B687-4D82C958B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3479292" cy="6857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NZ" sz="4000" dirty="0"/>
          </a:p>
          <a:p>
            <a:pPr marL="0" indent="0" algn="ctr">
              <a:buNone/>
            </a:pPr>
            <a:endParaRPr lang="en-NZ" sz="4000" dirty="0"/>
          </a:p>
          <a:p>
            <a:pPr marL="0" indent="0" algn="ctr">
              <a:buNone/>
            </a:pPr>
            <a:r>
              <a:rPr lang="en-NZ" sz="4000" dirty="0"/>
              <a:t>“Blessed are the merciful, for they shall receive mercy.”</a:t>
            </a:r>
          </a:p>
          <a:p>
            <a:pPr algn="ctr"/>
            <a:endParaRPr lang="en-NZ" sz="4000" dirty="0"/>
          </a:p>
          <a:p>
            <a:pPr marL="0" indent="0" algn="ctr">
              <a:buNone/>
            </a:pPr>
            <a:r>
              <a:rPr lang="en-NZ" sz="4000" dirty="0"/>
              <a:t>This is the “Out-Flowing Beatitude.”</a:t>
            </a:r>
          </a:p>
        </p:txBody>
      </p:sp>
      <p:pic>
        <p:nvPicPr>
          <p:cNvPr id="9" name="Picture 2" descr="Forces of nature: six of Britain's most breathtaking waterfalls | Walking  holidays | The Guardian">
            <a:extLst>
              <a:ext uri="{FF2B5EF4-FFF2-40B4-BE49-F238E27FC236}">
                <a16:creationId xmlns:a16="http://schemas.microsoft.com/office/drawing/2014/main" id="{5C577F92-4457-4BBC-B03D-5563055CC2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1"/>
          <a:stretch/>
        </p:blipFill>
        <p:spPr bwMode="auto">
          <a:xfrm>
            <a:off x="3485324" y="506890"/>
            <a:ext cx="5499529" cy="5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93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DF30BC-5DDD-41D7-B687-4D82C958B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3479292" cy="6857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NZ" sz="4000" dirty="0"/>
          </a:p>
          <a:p>
            <a:pPr marL="0" indent="0">
              <a:buNone/>
            </a:pPr>
            <a:r>
              <a:rPr lang="en-US" sz="4000" dirty="0"/>
              <a:t>Warning…</a:t>
            </a:r>
          </a:p>
        </p:txBody>
      </p:sp>
      <p:pic>
        <p:nvPicPr>
          <p:cNvPr id="9" name="Picture 2" descr="Forces of nature: six of Britain's most breathtaking waterfalls | Walking  holidays | The Guardian">
            <a:extLst>
              <a:ext uri="{FF2B5EF4-FFF2-40B4-BE49-F238E27FC236}">
                <a16:creationId xmlns:a16="http://schemas.microsoft.com/office/drawing/2014/main" id="{5C577F92-4457-4BBC-B03D-5563055CC2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1"/>
          <a:stretch/>
        </p:blipFill>
        <p:spPr bwMode="auto">
          <a:xfrm>
            <a:off x="3485324" y="506890"/>
            <a:ext cx="5499529" cy="5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60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DF30BC-5DDD-41D7-B687-4D82C958B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3479292" cy="6857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NZ" sz="4000" dirty="0"/>
          </a:p>
          <a:p>
            <a:pPr marL="0" indent="0">
              <a:buNone/>
            </a:pPr>
            <a:r>
              <a:rPr lang="en-US" sz="4000" dirty="0"/>
              <a:t>Warning</a:t>
            </a:r>
          </a:p>
          <a:p>
            <a:pPr marL="0" indent="0">
              <a:buNone/>
            </a:pPr>
            <a:r>
              <a:rPr lang="en-US" sz="4000" dirty="0"/>
              <a:t>The cursed life:</a:t>
            </a:r>
          </a:p>
        </p:txBody>
      </p:sp>
      <p:pic>
        <p:nvPicPr>
          <p:cNvPr id="9" name="Picture 2" descr="Forces of nature: six of Britain's most breathtaking waterfalls | Walking  holidays | The Guardian">
            <a:extLst>
              <a:ext uri="{FF2B5EF4-FFF2-40B4-BE49-F238E27FC236}">
                <a16:creationId xmlns:a16="http://schemas.microsoft.com/office/drawing/2014/main" id="{5C577F92-4457-4BBC-B03D-5563055CC2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1"/>
          <a:stretch/>
        </p:blipFill>
        <p:spPr bwMode="auto">
          <a:xfrm>
            <a:off x="3485324" y="506890"/>
            <a:ext cx="5499529" cy="5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35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DF30BC-5DDD-41D7-B687-4D82C958B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3479292" cy="6857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NZ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Cursed are the merciless…</a:t>
            </a:r>
          </a:p>
          <a:p>
            <a:pPr marL="336550" lvl="1" indent="0">
              <a:buNone/>
            </a:pPr>
            <a:r>
              <a:rPr lang="en-US" sz="4000" dirty="0"/>
              <a:t>Mt.18:33-34 – “punishment on the slave who did not mercifully forgive</a:t>
            </a:r>
          </a:p>
        </p:txBody>
      </p:sp>
      <p:pic>
        <p:nvPicPr>
          <p:cNvPr id="9" name="Picture 2" descr="Forces of nature: six of Britain's most breathtaking waterfalls | Walking  holidays | The Guardian">
            <a:extLst>
              <a:ext uri="{FF2B5EF4-FFF2-40B4-BE49-F238E27FC236}">
                <a16:creationId xmlns:a16="http://schemas.microsoft.com/office/drawing/2014/main" id="{5C577F92-4457-4BBC-B03D-5563055CC2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1"/>
          <a:stretch/>
        </p:blipFill>
        <p:spPr bwMode="auto">
          <a:xfrm>
            <a:off x="3485324" y="506890"/>
            <a:ext cx="5499529" cy="5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71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989"/>
          </a:xfrm>
        </p:spPr>
        <p:txBody>
          <a:bodyPr/>
          <a:lstStyle/>
          <a:p>
            <a:pPr algn="ctr"/>
            <a:r>
              <a:rPr lang="en-NZ" b="1" dirty="0"/>
              <a:t>Do yourself and everyone else a favour!</a:t>
            </a:r>
          </a:p>
        </p:txBody>
      </p:sp>
      <p:pic>
        <p:nvPicPr>
          <p:cNvPr id="15362" name="Picture 2" descr="Image result for Prov. 11:17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1" b="28544"/>
          <a:stretch/>
        </p:blipFill>
        <p:spPr bwMode="auto">
          <a:xfrm>
            <a:off x="-36741" y="3208421"/>
            <a:ext cx="9175168" cy="24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Prov. 11:1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465" b="82912"/>
          <a:stretch/>
        </p:blipFill>
        <p:spPr bwMode="auto">
          <a:xfrm>
            <a:off x="-36741" y="1572732"/>
            <a:ext cx="9180741" cy="12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22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144586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Mercy = how God deals with us in our sin</a:t>
            </a:r>
            <a:endParaRPr lang="en-N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609520"/>
            <a:ext cx="9172573" cy="1034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/>
              <a:t>Mercy = how you deal with others in their sin</a:t>
            </a:r>
            <a:endParaRPr lang="en-NZ" b="1" dirty="0"/>
          </a:p>
        </p:txBody>
      </p:sp>
      <p:pic>
        <p:nvPicPr>
          <p:cNvPr id="17410" name="Picture 2" descr="Image result for Oas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/>
        </p:blipFill>
        <p:spPr bwMode="auto">
          <a:xfrm>
            <a:off x="921027" y="1343894"/>
            <a:ext cx="7301946" cy="41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43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144586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Mercy = how God deals with us in our sin</a:t>
            </a:r>
            <a:endParaRPr lang="en-N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609520"/>
            <a:ext cx="9172573" cy="1034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/>
              <a:t>Mercy = how you deal with others in their sin</a:t>
            </a:r>
            <a:endParaRPr lang="en-NZ" b="1" dirty="0"/>
          </a:p>
        </p:txBody>
      </p:sp>
      <p:pic>
        <p:nvPicPr>
          <p:cNvPr id="11" name="Picture 2" descr="Image result for Oases">
            <a:extLst>
              <a:ext uri="{FF2B5EF4-FFF2-40B4-BE49-F238E27FC236}">
                <a16:creationId xmlns:a16="http://schemas.microsoft.com/office/drawing/2014/main" id="{828B4446-A65D-4786-A3F7-74F3FFCD6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/>
        </p:blipFill>
        <p:spPr bwMode="auto">
          <a:xfrm>
            <a:off x="3203099" y="1680601"/>
            <a:ext cx="5940899" cy="3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C5602B-B780-4D55-B60F-D64E90F2D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80601"/>
            <a:ext cx="3203099" cy="3392905"/>
          </a:xfrm>
        </p:spPr>
        <p:txBody>
          <a:bodyPr>
            <a:normAutofit/>
          </a:bodyPr>
          <a:lstStyle/>
          <a:p>
            <a:r>
              <a:rPr lang="en-AU" sz="4000" dirty="0"/>
              <a:t>Mercy is always greater than any sin</a:t>
            </a:r>
          </a:p>
        </p:txBody>
      </p:sp>
    </p:spTree>
    <p:extLst>
      <p:ext uri="{BB962C8B-B14F-4D97-AF65-F5344CB8AC3E}">
        <p14:creationId xmlns:p14="http://schemas.microsoft.com/office/powerpoint/2010/main" val="4074496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144586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Mercy = how God deals with us in our sin</a:t>
            </a:r>
            <a:endParaRPr lang="en-N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609520"/>
            <a:ext cx="9172573" cy="1034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/>
              <a:t>Mercy = how you deal with others in their sin</a:t>
            </a:r>
            <a:endParaRPr lang="en-NZ" b="1" dirty="0"/>
          </a:p>
        </p:txBody>
      </p:sp>
      <p:pic>
        <p:nvPicPr>
          <p:cNvPr id="11" name="Picture 2" descr="Image result for Oases">
            <a:extLst>
              <a:ext uri="{FF2B5EF4-FFF2-40B4-BE49-F238E27FC236}">
                <a16:creationId xmlns:a16="http://schemas.microsoft.com/office/drawing/2014/main" id="{828B4446-A65D-4786-A3F7-74F3FFCD6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/>
        </p:blipFill>
        <p:spPr bwMode="auto">
          <a:xfrm>
            <a:off x="3203099" y="1680601"/>
            <a:ext cx="5940899" cy="3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C5602B-B780-4D55-B60F-D64E90F2D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80601"/>
            <a:ext cx="3203099" cy="3392905"/>
          </a:xfrm>
        </p:spPr>
        <p:txBody>
          <a:bodyPr>
            <a:normAutofit/>
          </a:bodyPr>
          <a:lstStyle/>
          <a:p>
            <a:r>
              <a:rPr lang="en-AU" sz="4000" dirty="0"/>
              <a:t>Show the way of mercy</a:t>
            </a:r>
          </a:p>
        </p:txBody>
      </p:sp>
    </p:spTree>
    <p:extLst>
      <p:ext uri="{BB962C8B-B14F-4D97-AF65-F5344CB8AC3E}">
        <p14:creationId xmlns:p14="http://schemas.microsoft.com/office/powerpoint/2010/main" val="351803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77"/>
            <a:ext cx="9144000" cy="2429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Mercy defined</a:t>
            </a:r>
            <a:endParaRPr lang="en-NZ" sz="60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Image result for while we were yet sinners christ died for u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2286000" y="2422780"/>
            <a:ext cx="4572000" cy="22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4E9C-E374-417F-93B6-E0DF2D7B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632368"/>
            <a:ext cx="9144000" cy="2209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AU" sz="4000" b="1" dirty="0"/>
          </a:p>
          <a:p>
            <a:pPr algn="ctr"/>
            <a:r>
              <a:rPr lang="en-US" sz="4000" b="1" dirty="0"/>
              <a:t>Mercy is the </a:t>
            </a:r>
          </a:p>
          <a:p>
            <a:pPr marL="0" indent="0" algn="ctr">
              <a:buNone/>
            </a:pPr>
            <a:r>
              <a:rPr lang="en-US" sz="4000" b="1" dirty="0"/>
              <a:t>demonstration of compassion</a:t>
            </a:r>
          </a:p>
        </p:txBody>
      </p:sp>
    </p:spTree>
    <p:extLst>
      <p:ext uri="{BB962C8B-B14F-4D97-AF65-F5344CB8AC3E}">
        <p14:creationId xmlns:p14="http://schemas.microsoft.com/office/powerpoint/2010/main" val="1726004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144586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Mercy = how God deals with us in our sin</a:t>
            </a:r>
            <a:endParaRPr lang="en-N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609520"/>
            <a:ext cx="9172573" cy="1034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/>
              <a:t>Mercy = how you deal with others in their sin</a:t>
            </a:r>
            <a:endParaRPr lang="en-NZ" b="1" dirty="0"/>
          </a:p>
        </p:txBody>
      </p:sp>
      <p:pic>
        <p:nvPicPr>
          <p:cNvPr id="11" name="Picture 2" descr="Image result for Oases">
            <a:extLst>
              <a:ext uri="{FF2B5EF4-FFF2-40B4-BE49-F238E27FC236}">
                <a16:creationId xmlns:a16="http://schemas.microsoft.com/office/drawing/2014/main" id="{828B4446-A65D-4786-A3F7-74F3FFCD6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/>
        </p:blipFill>
        <p:spPr bwMode="auto">
          <a:xfrm>
            <a:off x="3203099" y="1680601"/>
            <a:ext cx="5940899" cy="3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C5602B-B780-4D55-B60F-D64E90F2D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80601"/>
            <a:ext cx="3203099" cy="3392905"/>
          </a:xfrm>
        </p:spPr>
        <p:txBody>
          <a:bodyPr>
            <a:normAutofit/>
          </a:bodyPr>
          <a:lstStyle/>
          <a:p>
            <a:r>
              <a:rPr lang="en-AU" sz="4000" dirty="0"/>
              <a:t>Live the way of mercy</a:t>
            </a:r>
          </a:p>
        </p:txBody>
      </p:sp>
    </p:spTree>
    <p:extLst>
      <p:ext uri="{BB962C8B-B14F-4D97-AF65-F5344CB8AC3E}">
        <p14:creationId xmlns:p14="http://schemas.microsoft.com/office/powerpoint/2010/main" val="1119503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144586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Mercy = how God deals with us in our sin</a:t>
            </a:r>
            <a:endParaRPr lang="en-N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609520"/>
            <a:ext cx="9172573" cy="1034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/>
              <a:t>Mercy = how you deal with others in their sin</a:t>
            </a:r>
            <a:endParaRPr lang="en-NZ" b="1" dirty="0"/>
          </a:p>
        </p:txBody>
      </p:sp>
      <p:pic>
        <p:nvPicPr>
          <p:cNvPr id="11" name="Picture 2" descr="Image result for Oases">
            <a:extLst>
              <a:ext uri="{FF2B5EF4-FFF2-40B4-BE49-F238E27FC236}">
                <a16:creationId xmlns:a16="http://schemas.microsoft.com/office/drawing/2014/main" id="{828B4446-A65D-4786-A3F7-74F3FFCD6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/>
        </p:blipFill>
        <p:spPr bwMode="auto">
          <a:xfrm>
            <a:off x="3203099" y="1680601"/>
            <a:ext cx="5940899" cy="3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C5602B-B780-4D55-B60F-D64E90F2D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80601"/>
            <a:ext cx="3203099" cy="3392905"/>
          </a:xfrm>
        </p:spPr>
        <p:txBody>
          <a:bodyPr>
            <a:normAutofit/>
          </a:bodyPr>
          <a:lstStyle/>
          <a:p>
            <a:r>
              <a:rPr lang="en-AU" sz="4000" dirty="0"/>
              <a:t>Pardon clearly expresses merciful love</a:t>
            </a:r>
          </a:p>
        </p:txBody>
      </p:sp>
    </p:spTree>
    <p:extLst>
      <p:ext uri="{BB962C8B-B14F-4D97-AF65-F5344CB8AC3E}">
        <p14:creationId xmlns:p14="http://schemas.microsoft.com/office/powerpoint/2010/main" val="19724676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144586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Mercy = how God deals with us in our sin</a:t>
            </a:r>
            <a:endParaRPr lang="en-N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609520"/>
            <a:ext cx="9172573" cy="1034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/>
              <a:t>Mercy = how you deal with others in their sin</a:t>
            </a:r>
            <a:endParaRPr lang="en-NZ" b="1" dirty="0"/>
          </a:p>
        </p:txBody>
      </p:sp>
      <p:pic>
        <p:nvPicPr>
          <p:cNvPr id="11" name="Picture 2" descr="Image result for Oases">
            <a:extLst>
              <a:ext uri="{FF2B5EF4-FFF2-40B4-BE49-F238E27FC236}">
                <a16:creationId xmlns:a16="http://schemas.microsoft.com/office/drawing/2014/main" id="{828B4446-A65D-4786-A3F7-74F3FFCD6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/>
        </p:blipFill>
        <p:spPr bwMode="auto">
          <a:xfrm>
            <a:off x="3203099" y="1680601"/>
            <a:ext cx="5940899" cy="3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C5602B-B780-4D55-B60F-D64E90F2D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80601"/>
            <a:ext cx="3203099" cy="3392905"/>
          </a:xfrm>
        </p:spPr>
        <p:txBody>
          <a:bodyPr>
            <a:normAutofit/>
          </a:bodyPr>
          <a:lstStyle/>
          <a:p>
            <a:r>
              <a:rPr lang="en-AU" sz="4000" dirty="0"/>
              <a:t>Be an Oases of mercy in barren deserts</a:t>
            </a:r>
          </a:p>
        </p:txBody>
      </p:sp>
    </p:spTree>
    <p:extLst>
      <p:ext uri="{BB962C8B-B14F-4D97-AF65-F5344CB8AC3E}">
        <p14:creationId xmlns:p14="http://schemas.microsoft.com/office/powerpoint/2010/main" val="3814115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age result for mercy bible">
            <a:extLst>
              <a:ext uri="{FF2B5EF4-FFF2-40B4-BE49-F238E27FC236}">
                <a16:creationId xmlns:a16="http://schemas.microsoft.com/office/drawing/2014/main" id="{3671E90D-F7DD-4336-9A85-51BBBC6C8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485"/>
            <a:ext cx="8986665" cy="37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00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may contain: one or more people, people standing, text and ou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6" y="1"/>
            <a:ext cx="7242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0786" y="5534527"/>
            <a:ext cx="7242771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We receive the gift of mercy at baptism. God washes away our sins.</a:t>
            </a:r>
          </a:p>
        </p:txBody>
      </p:sp>
    </p:spTree>
    <p:extLst>
      <p:ext uri="{BB962C8B-B14F-4D97-AF65-F5344CB8AC3E}">
        <p14:creationId xmlns:p14="http://schemas.microsoft.com/office/powerpoint/2010/main" val="369309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77"/>
            <a:ext cx="9144000" cy="2429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Mercy defined</a:t>
            </a:r>
            <a:endParaRPr lang="en-NZ" sz="60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Image result for while we were yet sinners christ died for u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2286000" y="2422780"/>
            <a:ext cx="4572000" cy="22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4E9C-E374-417F-93B6-E0DF2D7B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632368"/>
            <a:ext cx="9144000" cy="2209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AU" sz="4000" b="1" dirty="0"/>
          </a:p>
          <a:p>
            <a:pPr algn="ctr"/>
            <a:r>
              <a:rPr lang="en-US" sz="4000" b="1" dirty="0"/>
              <a:t>Webster: “Kind or forgiving treatment of someone who could be treated harshly.”</a:t>
            </a:r>
          </a:p>
        </p:txBody>
      </p:sp>
    </p:spTree>
    <p:extLst>
      <p:ext uri="{BB962C8B-B14F-4D97-AF65-F5344CB8AC3E}">
        <p14:creationId xmlns:p14="http://schemas.microsoft.com/office/powerpoint/2010/main" val="335203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77"/>
            <a:ext cx="9144000" cy="2429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Mercy defined</a:t>
            </a:r>
            <a:endParaRPr lang="en-NZ" sz="60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Image result for while we were yet sinners christ died for u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2286000" y="2422780"/>
            <a:ext cx="4572000" cy="22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4E9C-E374-417F-93B6-E0DF2D7B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632368"/>
            <a:ext cx="9144000" cy="2209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AU" sz="4000" b="1" dirty="0"/>
          </a:p>
          <a:p>
            <a:pPr algn="ctr"/>
            <a:r>
              <a:rPr lang="en-US" sz="4000" b="1" dirty="0"/>
              <a:t>Easton’s Bible Dictionary: </a:t>
            </a:r>
          </a:p>
          <a:p>
            <a:pPr marL="0" indent="0" algn="ctr">
              <a:buNone/>
            </a:pPr>
            <a:r>
              <a:rPr lang="en-US" sz="4000" b="1" dirty="0"/>
              <a:t>“Compassion for the miserable.”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0878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77"/>
            <a:ext cx="9144000" cy="2429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Mercy defined</a:t>
            </a:r>
            <a:endParaRPr lang="en-NZ" sz="60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Image result for while we were yet sinners christ died for u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2286000" y="2422780"/>
            <a:ext cx="4572000" cy="22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4E9C-E374-417F-93B6-E0DF2D7B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632368"/>
            <a:ext cx="9144000" cy="2209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AU" sz="4000" b="1" dirty="0"/>
          </a:p>
          <a:p>
            <a:pPr algn="ctr"/>
            <a:r>
              <a:rPr lang="en-AU" sz="4000" b="1" dirty="0"/>
              <a:t>Compassionate treatment or attitude to an offender or an enemy</a:t>
            </a:r>
          </a:p>
        </p:txBody>
      </p:sp>
    </p:spTree>
    <p:extLst>
      <p:ext uri="{BB962C8B-B14F-4D97-AF65-F5344CB8AC3E}">
        <p14:creationId xmlns:p14="http://schemas.microsoft.com/office/powerpoint/2010/main" val="112325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77"/>
            <a:ext cx="9144000" cy="2429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Mercy defined</a:t>
            </a:r>
            <a:endParaRPr lang="en-NZ" sz="60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Image result for while we were yet sinners christ died for u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2286000" y="2422780"/>
            <a:ext cx="4572000" cy="22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4E9C-E374-417F-93B6-E0DF2D7B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632368"/>
            <a:ext cx="9144000" cy="2209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AU" sz="4000" b="1" dirty="0"/>
          </a:p>
          <a:p>
            <a:pPr algn="ctr"/>
            <a:r>
              <a:rPr lang="en-US" sz="4000" b="1" dirty="0"/>
              <a:t>Vine’s Dictionary: </a:t>
            </a:r>
          </a:p>
          <a:p>
            <a:pPr marL="0" indent="0" algn="ctr">
              <a:buNone/>
            </a:pPr>
            <a:r>
              <a:rPr lang="en-US" sz="4000" b="1" dirty="0"/>
              <a:t>“The outward manifestation of pity”</a:t>
            </a:r>
          </a:p>
        </p:txBody>
      </p:sp>
    </p:spTree>
    <p:extLst>
      <p:ext uri="{BB962C8B-B14F-4D97-AF65-F5344CB8AC3E}">
        <p14:creationId xmlns:p14="http://schemas.microsoft.com/office/powerpoint/2010/main" val="33309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726</Words>
  <Application>Microsoft Office PowerPoint</Application>
  <PresentationFormat>On-screen Show (4:3)</PresentationFormat>
  <Paragraphs>205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Algerian</vt:lpstr>
      <vt:lpstr>Arial</vt:lpstr>
      <vt:lpstr>Calibri</vt:lpstr>
      <vt:lpstr>Calibri Light</vt:lpstr>
      <vt:lpstr>system-ui</vt:lpstr>
      <vt:lpstr>Office Theme</vt:lpstr>
      <vt:lpstr>PowerPoint Presentation</vt:lpstr>
      <vt:lpstr>Be  Merciful</vt:lpstr>
      <vt:lpstr>PowerPoint Presentation</vt:lpstr>
      <vt:lpstr>Mercy defined</vt:lpstr>
      <vt:lpstr>Mercy defined</vt:lpstr>
      <vt:lpstr>Mercy defined</vt:lpstr>
      <vt:lpstr>Mercy defined</vt:lpstr>
      <vt:lpstr>Mercy defined</vt:lpstr>
      <vt:lpstr>Mercy defined</vt:lpstr>
      <vt:lpstr>Mercy defined</vt:lpstr>
      <vt:lpstr>PowerPoint Presentation</vt:lpstr>
      <vt:lpstr>The Power of Mercy</vt:lpstr>
      <vt:lpstr>The Power of Mercy</vt:lpstr>
      <vt:lpstr>The Power of Mercy</vt:lpstr>
      <vt:lpstr>The Power of Mercy</vt:lpstr>
      <vt:lpstr>The Power of Mercy</vt:lpstr>
      <vt:lpstr>The Power of Mercy</vt:lpstr>
      <vt:lpstr>The Power of Mercy</vt:lpstr>
      <vt:lpstr>God delights to show mercy</vt:lpstr>
      <vt:lpstr>God delights to show mercy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were created to become like Christ God has been extremely merciful to mankind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yourself and everyone else a favour!</vt:lpstr>
      <vt:lpstr>Mercy = how God deals with us in our sin</vt:lpstr>
      <vt:lpstr>Mercy = how God deals with us in our sin</vt:lpstr>
      <vt:lpstr>Mercy = how God deals with us in our sin</vt:lpstr>
      <vt:lpstr>Mercy = how God deals with us in our sin</vt:lpstr>
      <vt:lpstr>Mercy = how God deals with us in our sin</vt:lpstr>
      <vt:lpstr>Mercy = how God deals with us in our sin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are the merciful , for they shall receive mercy.</dc:title>
  <dc:creator>Morningside Church</dc:creator>
  <cp:lastModifiedBy>HODGMAN, Geoff (WAITSC)</cp:lastModifiedBy>
  <cp:revision>54</cp:revision>
  <dcterms:created xsi:type="dcterms:W3CDTF">2016-12-17T06:23:38Z</dcterms:created>
  <dcterms:modified xsi:type="dcterms:W3CDTF">2020-12-09T02:25:13Z</dcterms:modified>
</cp:coreProperties>
</file>