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378" r:id="rId3"/>
    <p:sldId id="303" r:id="rId4"/>
    <p:sldId id="308" r:id="rId5"/>
    <p:sldId id="309" r:id="rId6"/>
    <p:sldId id="310" r:id="rId7"/>
    <p:sldId id="311" r:id="rId8"/>
    <p:sldId id="304" r:id="rId9"/>
    <p:sldId id="312" r:id="rId10"/>
    <p:sldId id="313" r:id="rId11"/>
    <p:sldId id="314" r:id="rId12"/>
    <p:sldId id="305" r:id="rId13"/>
    <p:sldId id="315" r:id="rId14"/>
    <p:sldId id="306" r:id="rId15"/>
    <p:sldId id="316" r:id="rId16"/>
    <p:sldId id="297" r:id="rId17"/>
    <p:sldId id="317" r:id="rId18"/>
    <p:sldId id="298" r:id="rId19"/>
    <p:sldId id="299" r:id="rId20"/>
    <p:sldId id="301" r:id="rId21"/>
    <p:sldId id="302" r:id="rId22"/>
    <p:sldId id="29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5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948931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578212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92868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413690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92408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33291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CA5F3C-7B6C-4315-836C-EB12C42BC4B0}" type="datetimeFigureOut">
              <a:rPr lang="en-NZ" smtClean="0"/>
              <a:t>09/12/2020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56479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CA5F3C-7B6C-4315-836C-EB12C42BC4B0}" type="datetimeFigureOut">
              <a:rPr lang="en-NZ" smtClean="0"/>
              <a:t>09/12/2020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63118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A5F3C-7B6C-4315-836C-EB12C42BC4B0}" type="datetimeFigureOut">
              <a:rPr lang="en-NZ" smtClean="0"/>
              <a:t>09/12/2020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24525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23939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12774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A5F3C-7B6C-4315-836C-EB12C42BC4B0}" type="datetimeFigureOut">
              <a:rPr lang="en-NZ" smtClean="0"/>
              <a:t>09/12/2020</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FCF98-E280-42AA-B414-0CDDA8998439}" type="slidenum">
              <a:rPr lang="en-NZ" smtClean="0"/>
              <a:t>‹#›</a:t>
            </a:fld>
            <a:endParaRPr lang="en-NZ"/>
          </a:p>
        </p:txBody>
      </p:sp>
    </p:spTree>
    <p:extLst>
      <p:ext uri="{BB962C8B-B14F-4D97-AF65-F5344CB8AC3E}">
        <p14:creationId xmlns:p14="http://schemas.microsoft.com/office/powerpoint/2010/main" val="3723306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2+Timothy+1%3A7&amp;version=NASB#fen-NASB-29817b" TargetMode="External"/><Relationship Id="rId2" Type="http://schemas.openxmlformats.org/officeDocument/2006/relationships/hyperlink" Target="https://www.biblegateway.com/passage/?search=2+Timothy+1%3A7&amp;version=NASB#fen-NASB-29817a"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blegateway.com/passage/?search=Acts+26%3A24&amp;version=NASB#fen-NASB-27848b" TargetMode="External"/><Relationship Id="rId2" Type="http://schemas.openxmlformats.org/officeDocument/2006/relationships/hyperlink" Target="https://www.biblegateway.com/passage/?search=Acts+26%3A24&amp;version=NASB#fen-NASB-27848a" TargetMode="Externa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biblegateway.com/passage/?search=1%20Corinthians%2015%3A34&amp;version=NASB#fen-NASB-28753a"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biblegateway.com/passage/?search=1%20Peter%201%3A13&amp;version=NASB#fen-NASB-30388b" TargetMode="External"/><Relationship Id="rId2" Type="http://schemas.openxmlformats.org/officeDocument/2006/relationships/hyperlink" Target="https://www.biblegateway.com/passage/?search=1%20Peter%201%3A13&amp;version=NASB#fen-NASB-30388a" TargetMode="Externa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hyperlink" Target="https://www.biblegateway.com/passage/?search=1%20Peter%201%3A13&amp;version=NASB#fen-NASB-30388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1%20Peter%204%3A7&amp;version=NASB#fen-NASB-30454b" TargetMode="External"/><Relationship Id="rId2" Type="http://schemas.openxmlformats.org/officeDocument/2006/relationships/hyperlink" Target="https://www.biblegateway.com/passage/?search=1%20Peter%204%3A7&amp;version=NASB#fen-NASB-30454a" TargetMode="Externa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“Be Sober-Minded</a:t>
            </a:r>
            <a:r>
              <a:rPr lang="en-NZ" sz="4000" dirty="0"/>
              <a:t>.</a:t>
            </a:r>
            <a:r>
              <a:rPr lang="en-US" sz="4000" dirty="0"/>
              <a:t>” </a:t>
            </a:r>
          </a:p>
          <a:p>
            <a:pPr marL="0" indent="0">
              <a:buNone/>
            </a:pPr>
            <a:r>
              <a:rPr lang="en-US" sz="800" dirty="0"/>
              <a:t>	</a:t>
            </a:r>
          </a:p>
          <a:p>
            <a:r>
              <a:rPr lang="en-NZ" sz="4000" dirty="0"/>
              <a:t>John Staiger</a:t>
            </a:r>
          </a:p>
          <a:p>
            <a:endParaRPr lang="en-NZ" sz="800" dirty="0"/>
          </a:p>
          <a:p>
            <a:r>
              <a:rPr lang="en-NZ" sz="4000" dirty="0"/>
              <a:t>Morningside Church of Christ </a:t>
            </a:r>
          </a:p>
          <a:p>
            <a:endParaRPr lang="en-NZ" sz="800" dirty="0"/>
          </a:p>
          <a:p>
            <a:r>
              <a:rPr lang="en-NZ" sz="4000" dirty="0"/>
              <a:t>Sunday 18 October 2020</a:t>
            </a:r>
          </a:p>
          <a:p>
            <a:endParaRPr lang="en-NZ" sz="800" dirty="0"/>
          </a:p>
          <a:p>
            <a:r>
              <a:rPr lang="en-NZ" sz="4000" dirty="0"/>
              <a:t>AM Sermon</a:t>
            </a:r>
          </a:p>
          <a:p>
            <a:endParaRPr lang="en-NZ" sz="800" dirty="0"/>
          </a:p>
          <a:p>
            <a:pPr marL="0" indent="0" algn="ctr">
              <a:buNone/>
            </a:pPr>
            <a:r>
              <a:rPr lang="en-NZ" sz="4000" dirty="0"/>
              <a:t>Broadcast on Facebook Live from </a:t>
            </a:r>
          </a:p>
          <a:p>
            <a:pPr marL="0" indent="0" algn="ctr">
              <a:buNone/>
            </a:pPr>
            <a:r>
              <a:rPr lang="en-NZ" sz="4000" dirty="0"/>
              <a:t>42 Leslie Ave, Sandringham.</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r>
              <a:rPr lang="en-NZ" sz="4000" dirty="0"/>
              <a:t>The Sober-minded Christian</a:t>
            </a:r>
          </a:p>
          <a:p>
            <a:pPr lvl="1">
              <a:buFont typeface="Wingdings" panose="05000000000000000000" pitchFamily="2" charset="2"/>
              <a:buChar char="Ø"/>
            </a:pPr>
            <a:r>
              <a:rPr lang="en-NZ" sz="4000" dirty="0"/>
              <a:t>Self-controlled</a:t>
            </a:r>
          </a:p>
          <a:p>
            <a:pPr lvl="1"/>
            <a:endParaRPr lang="en-NZ" sz="4000" dirty="0"/>
          </a:p>
        </p:txBody>
      </p:sp>
    </p:spTree>
    <p:extLst>
      <p:ext uri="{BB962C8B-B14F-4D97-AF65-F5344CB8AC3E}">
        <p14:creationId xmlns:p14="http://schemas.microsoft.com/office/powerpoint/2010/main" val="1035725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r>
              <a:rPr lang="en-NZ" sz="4000" dirty="0"/>
              <a:t>The Sober-minded Christian</a:t>
            </a:r>
          </a:p>
          <a:p>
            <a:pPr lvl="1">
              <a:buFont typeface="Wingdings" panose="05000000000000000000" pitchFamily="2" charset="2"/>
              <a:buChar char="Ø"/>
            </a:pPr>
            <a:r>
              <a:rPr lang="en-NZ" sz="4000" dirty="0"/>
              <a:t>Self-controlled</a:t>
            </a:r>
          </a:p>
          <a:p>
            <a:pPr lvl="1"/>
            <a:endParaRPr lang="en-NZ" sz="4000" dirty="0"/>
          </a:p>
          <a:p>
            <a:pPr algn="l"/>
            <a:r>
              <a:rPr lang="en-NZ" sz="4000" b="0" i="0" dirty="0">
                <a:effectLst/>
                <a:latin typeface="system-ui"/>
              </a:rPr>
              <a:t>2 Timothy 1:7—</a:t>
            </a:r>
            <a:r>
              <a:rPr lang="en-NZ" sz="4000" b="1" i="0" baseline="30000" dirty="0">
                <a:effectLst/>
                <a:latin typeface="system-ui"/>
              </a:rPr>
              <a:t> </a:t>
            </a:r>
            <a:r>
              <a:rPr lang="en-NZ" sz="4000" b="0" i="0" dirty="0">
                <a:effectLst/>
                <a:latin typeface="system-ui"/>
              </a:rPr>
              <a:t>For God has not given us a spirit of </a:t>
            </a:r>
            <a:r>
              <a:rPr lang="en-NZ" sz="4000" b="0" i="0" baseline="30000" dirty="0">
                <a:effectLst/>
                <a:latin typeface="system-ui"/>
              </a:rPr>
              <a:t>[</a:t>
            </a:r>
            <a:r>
              <a:rPr lang="en-NZ" sz="4000" b="0" i="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NZ" sz="4000" b="0" i="0" baseline="30000" dirty="0">
                <a:effectLst/>
                <a:latin typeface="system-ui"/>
              </a:rPr>
              <a:t>]</a:t>
            </a:r>
            <a:r>
              <a:rPr lang="en-NZ" sz="4000" b="0" i="0" dirty="0">
                <a:effectLst/>
                <a:latin typeface="system-ui"/>
              </a:rPr>
              <a:t>timidity, but of power and love and </a:t>
            </a:r>
            <a:r>
              <a:rPr lang="en-NZ" sz="4000" b="0" i="0" baseline="30000" dirty="0">
                <a:effectLst/>
                <a:latin typeface="system-ui"/>
              </a:rPr>
              <a:t>[</a:t>
            </a:r>
            <a:r>
              <a:rPr lang="en-NZ" sz="4000" b="0" i="0" baseline="30000" dirty="0">
                <a:effectLst/>
                <a:latin typeface="system-ui"/>
                <a:hlinkClick r:id="rId3" tooltip="See footnote b">
                  <a:extLst>
                    <a:ext uri="{A12FA001-AC4F-418D-AE19-62706E023703}">
                      <ahyp:hlinkClr xmlns:ahyp="http://schemas.microsoft.com/office/drawing/2018/hyperlinkcolor" val="tx"/>
                    </a:ext>
                  </a:extLst>
                </a:hlinkClick>
              </a:rPr>
              <a:t>b</a:t>
            </a:r>
            <a:r>
              <a:rPr lang="en-NZ" sz="4000" b="0" i="0" baseline="30000" dirty="0">
                <a:effectLst/>
                <a:latin typeface="system-ui"/>
              </a:rPr>
              <a:t>]</a:t>
            </a:r>
            <a:r>
              <a:rPr lang="en-NZ" sz="4000" b="0" i="0" dirty="0">
                <a:effectLst/>
                <a:latin typeface="system-ui"/>
              </a:rPr>
              <a:t>discipline.</a:t>
            </a:r>
            <a:r>
              <a:rPr lang="en-NZ" sz="2800" b="0" i="0" dirty="0">
                <a:solidFill>
                  <a:srgbClr val="000000"/>
                </a:solidFill>
                <a:effectLst/>
                <a:latin typeface="system-ui"/>
              </a:rPr>
              <a:t> </a:t>
            </a:r>
            <a:r>
              <a:rPr lang="en-NZ" sz="1600" b="0" i="0" dirty="0">
                <a:solidFill>
                  <a:srgbClr val="000000"/>
                </a:solidFill>
                <a:effectLst/>
                <a:latin typeface="system-ui"/>
              </a:rPr>
              <a:t>(NASB95) [a]Or </a:t>
            </a:r>
            <a:r>
              <a:rPr lang="en-NZ" sz="1600" b="0" i="1" dirty="0">
                <a:solidFill>
                  <a:srgbClr val="000000"/>
                </a:solidFill>
                <a:effectLst/>
                <a:latin typeface="system-ui"/>
              </a:rPr>
              <a:t>cowardice </a:t>
            </a:r>
            <a:r>
              <a:rPr lang="en-NZ" sz="1600" b="0" dirty="0">
                <a:solidFill>
                  <a:srgbClr val="000000"/>
                </a:solidFill>
                <a:effectLst/>
                <a:latin typeface="system-ui"/>
              </a:rPr>
              <a:t>[b]</a:t>
            </a:r>
            <a:r>
              <a:rPr lang="en-NZ" sz="1600" b="0" i="1" dirty="0">
                <a:solidFill>
                  <a:srgbClr val="000000"/>
                </a:solidFill>
                <a:effectLst/>
                <a:latin typeface="system-ui"/>
              </a:rPr>
              <a:t>sound judgment</a:t>
            </a:r>
            <a:endParaRPr lang="en-NZ" sz="1600" dirty="0"/>
          </a:p>
        </p:txBody>
      </p:sp>
    </p:spTree>
    <p:extLst>
      <p:ext uri="{BB962C8B-B14F-4D97-AF65-F5344CB8AC3E}">
        <p14:creationId xmlns:p14="http://schemas.microsoft.com/office/powerpoint/2010/main" val="312676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8131038" cy="5032375"/>
          </a:xfrm>
        </p:spPr>
        <p:txBody>
          <a:bodyPr>
            <a:normAutofit fontScale="92500" lnSpcReduction="10000"/>
          </a:bodyPr>
          <a:lstStyle/>
          <a:p>
            <a:r>
              <a:rPr lang="en-NZ" sz="4300" dirty="0"/>
              <a:t>The Sober-minded Christian</a:t>
            </a:r>
          </a:p>
          <a:p>
            <a:pPr lvl="1"/>
            <a:r>
              <a:rPr lang="en-NZ" sz="4300" dirty="0"/>
              <a:t>Self-controlled</a:t>
            </a:r>
          </a:p>
          <a:p>
            <a:pPr lvl="1">
              <a:buFont typeface="Wingdings" panose="05000000000000000000" pitchFamily="2" charset="2"/>
              <a:buChar char="Ø"/>
            </a:pPr>
            <a:r>
              <a:rPr lang="en-NZ" sz="4300" dirty="0"/>
              <a:t>Clear-headed—</a:t>
            </a:r>
          </a:p>
          <a:p>
            <a:pPr lvl="1"/>
            <a:endParaRPr lang="en-NZ" sz="4000" dirty="0"/>
          </a:p>
          <a:p>
            <a:pPr algn="l"/>
            <a:r>
              <a:rPr lang="en-NZ" sz="4000" b="0" i="0" dirty="0">
                <a:solidFill>
                  <a:schemeClr val="bg1"/>
                </a:solidFill>
                <a:effectLst/>
                <a:latin typeface="system-ui"/>
              </a:rPr>
              <a:t>2 Corinthians 10:5—</a:t>
            </a:r>
            <a:r>
              <a:rPr lang="en-NZ" sz="4000" b="1" i="0" baseline="30000" dirty="0">
                <a:solidFill>
                  <a:schemeClr val="bg1"/>
                </a:solidFill>
                <a:effectLst/>
                <a:latin typeface="system-ui"/>
              </a:rPr>
              <a:t>5</a:t>
            </a:r>
            <a:r>
              <a:rPr lang="en-NZ" sz="4000" b="0" i="1" dirty="0">
                <a:solidFill>
                  <a:schemeClr val="bg1"/>
                </a:solidFill>
                <a:effectLst/>
                <a:latin typeface="system-ui"/>
              </a:rPr>
              <a:t>We are </a:t>
            </a:r>
            <a:r>
              <a:rPr lang="en-NZ" sz="4000" b="0" dirty="0">
                <a:solidFill>
                  <a:schemeClr val="bg1"/>
                </a:solidFill>
                <a:effectLst/>
                <a:latin typeface="system-ui"/>
              </a:rPr>
              <a:t> destroying </a:t>
            </a:r>
            <a:r>
              <a:rPr lang="en-NZ" sz="4000" b="0" i="0" dirty="0">
                <a:solidFill>
                  <a:schemeClr val="bg1"/>
                </a:solidFill>
                <a:effectLst/>
                <a:latin typeface="system-ui"/>
              </a:rPr>
              <a:t>speculations and every lofty thing raised up against the knowledge of God, and </a:t>
            </a:r>
            <a:r>
              <a:rPr lang="en-NZ" sz="4000" b="0" i="1" dirty="0">
                <a:solidFill>
                  <a:schemeClr val="bg1"/>
                </a:solidFill>
                <a:effectLst/>
                <a:latin typeface="system-ui"/>
              </a:rPr>
              <a:t>we are</a:t>
            </a:r>
            <a:r>
              <a:rPr lang="en-NZ" sz="4000" b="0" i="0" dirty="0">
                <a:solidFill>
                  <a:schemeClr val="bg1"/>
                </a:solidFill>
                <a:effectLst/>
                <a:latin typeface="system-ui"/>
              </a:rPr>
              <a:t> taking every thought captive to the obedience of Christ, </a:t>
            </a:r>
            <a:r>
              <a:rPr lang="en-NZ" sz="1600" b="0" i="0" dirty="0">
                <a:solidFill>
                  <a:schemeClr val="bg1"/>
                </a:solidFill>
                <a:effectLst/>
                <a:latin typeface="system-ui"/>
              </a:rPr>
              <a:t>(NASB95)</a:t>
            </a:r>
            <a:endParaRPr lang="en-NZ" sz="1600" dirty="0">
              <a:solidFill>
                <a:schemeClr val="bg1"/>
              </a:solidFill>
            </a:endParaRPr>
          </a:p>
          <a:p>
            <a:pPr lvl="1"/>
            <a:endParaRPr lang="en-NZ" sz="3600" dirty="0"/>
          </a:p>
        </p:txBody>
      </p:sp>
    </p:spTree>
    <p:extLst>
      <p:ext uri="{BB962C8B-B14F-4D97-AF65-F5344CB8AC3E}">
        <p14:creationId xmlns:p14="http://schemas.microsoft.com/office/powerpoint/2010/main" val="274763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8131038" cy="5032375"/>
          </a:xfrm>
        </p:spPr>
        <p:txBody>
          <a:bodyPr>
            <a:normAutofit fontScale="92500" lnSpcReduction="10000"/>
          </a:bodyPr>
          <a:lstStyle/>
          <a:p>
            <a:r>
              <a:rPr lang="en-NZ" sz="4300" dirty="0"/>
              <a:t>The Sober-minded Christian</a:t>
            </a:r>
          </a:p>
          <a:p>
            <a:pPr lvl="1"/>
            <a:r>
              <a:rPr lang="en-NZ" sz="4300" dirty="0"/>
              <a:t>Self-controlled</a:t>
            </a:r>
          </a:p>
          <a:p>
            <a:pPr lvl="1">
              <a:buFont typeface="Wingdings" panose="05000000000000000000" pitchFamily="2" charset="2"/>
              <a:buChar char="Ø"/>
            </a:pPr>
            <a:r>
              <a:rPr lang="en-NZ" sz="4300" dirty="0"/>
              <a:t>Clear-headed—</a:t>
            </a:r>
          </a:p>
          <a:p>
            <a:pPr lvl="1"/>
            <a:endParaRPr lang="en-NZ" sz="4000" dirty="0"/>
          </a:p>
          <a:p>
            <a:pPr algn="l"/>
            <a:r>
              <a:rPr lang="en-NZ" sz="4000" b="0" i="0" dirty="0">
                <a:solidFill>
                  <a:srgbClr val="000000"/>
                </a:solidFill>
                <a:effectLst/>
                <a:latin typeface="system-ui"/>
              </a:rPr>
              <a:t>2 Corinthians 10:5—</a:t>
            </a:r>
            <a:r>
              <a:rPr lang="en-NZ" sz="4000" b="1" i="0" baseline="30000" dirty="0">
                <a:solidFill>
                  <a:srgbClr val="000000"/>
                </a:solidFill>
                <a:effectLst/>
                <a:latin typeface="system-ui"/>
              </a:rPr>
              <a:t>5</a:t>
            </a:r>
            <a:r>
              <a:rPr lang="en-NZ" sz="4000" b="0" i="1" dirty="0">
                <a:solidFill>
                  <a:srgbClr val="000000"/>
                </a:solidFill>
                <a:effectLst/>
                <a:latin typeface="system-ui"/>
              </a:rPr>
              <a:t>We are </a:t>
            </a:r>
            <a:r>
              <a:rPr lang="en-NZ" sz="4000" b="0" dirty="0">
                <a:solidFill>
                  <a:srgbClr val="000000"/>
                </a:solidFill>
                <a:effectLst/>
                <a:latin typeface="system-ui"/>
              </a:rPr>
              <a:t> destroying </a:t>
            </a:r>
            <a:r>
              <a:rPr lang="en-NZ" sz="4000" b="0" i="0" dirty="0">
                <a:solidFill>
                  <a:srgbClr val="000000"/>
                </a:solidFill>
                <a:effectLst/>
                <a:latin typeface="system-ui"/>
              </a:rPr>
              <a:t>speculations and every lofty thing raised up against the knowledge of God, and </a:t>
            </a:r>
            <a:r>
              <a:rPr lang="en-NZ" sz="4000" b="0" i="1" dirty="0">
                <a:solidFill>
                  <a:srgbClr val="000000"/>
                </a:solidFill>
                <a:effectLst/>
                <a:latin typeface="system-ui"/>
              </a:rPr>
              <a:t>we are</a:t>
            </a:r>
            <a:r>
              <a:rPr lang="en-NZ" sz="4000" b="0" i="0" dirty="0">
                <a:solidFill>
                  <a:srgbClr val="000000"/>
                </a:solidFill>
                <a:effectLst/>
                <a:latin typeface="system-ui"/>
              </a:rPr>
              <a:t> taking every thought captive to the obedience of Christ, </a:t>
            </a:r>
            <a:r>
              <a:rPr lang="en-NZ" sz="1600" b="0" i="0" dirty="0">
                <a:solidFill>
                  <a:srgbClr val="000000"/>
                </a:solidFill>
                <a:effectLst/>
                <a:latin typeface="system-ui"/>
              </a:rPr>
              <a:t>(NASB95)</a:t>
            </a:r>
            <a:endParaRPr lang="en-NZ" sz="1600" dirty="0"/>
          </a:p>
          <a:p>
            <a:pPr lvl="1"/>
            <a:endParaRPr lang="en-NZ" sz="3600" dirty="0"/>
          </a:p>
        </p:txBody>
      </p:sp>
    </p:spTree>
    <p:extLst>
      <p:ext uri="{BB962C8B-B14F-4D97-AF65-F5344CB8AC3E}">
        <p14:creationId xmlns:p14="http://schemas.microsoft.com/office/powerpoint/2010/main" val="228281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r>
              <a:rPr lang="en-NZ" sz="4000" dirty="0"/>
              <a:t>The Sober-minded Christian</a:t>
            </a:r>
          </a:p>
          <a:p>
            <a:pPr lvl="1"/>
            <a:r>
              <a:rPr lang="en-NZ" sz="3600" dirty="0"/>
              <a:t>Self-controlled</a:t>
            </a:r>
          </a:p>
          <a:p>
            <a:pPr lvl="1"/>
            <a:r>
              <a:rPr lang="en-NZ" sz="3600" dirty="0"/>
              <a:t>Clear-headed</a:t>
            </a:r>
          </a:p>
          <a:p>
            <a:pPr lvl="1">
              <a:buFont typeface="Wingdings" panose="05000000000000000000" pitchFamily="2" charset="2"/>
              <a:buChar char="Ø"/>
            </a:pPr>
            <a:r>
              <a:rPr lang="en-NZ" sz="3600" dirty="0"/>
              <a:t>Watchful—</a:t>
            </a:r>
          </a:p>
          <a:p>
            <a:pPr lvl="1"/>
            <a:endParaRPr lang="en-NZ" sz="3600" dirty="0"/>
          </a:p>
          <a:p>
            <a:pPr lvl="1"/>
            <a:r>
              <a:rPr lang="en-NZ" sz="3600" dirty="0">
                <a:solidFill>
                  <a:schemeClr val="bg1"/>
                </a:solidFill>
              </a:rPr>
              <a:t>God expects the Christian to know what is happening around them.</a:t>
            </a:r>
          </a:p>
          <a:p>
            <a:pPr lvl="1"/>
            <a:endParaRPr lang="en-NZ" sz="3600" dirty="0"/>
          </a:p>
        </p:txBody>
      </p:sp>
    </p:spTree>
    <p:extLst>
      <p:ext uri="{BB962C8B-B14F-4D97-AF65-F5344CB8AC3E}">
        <p14:creationId xmlns:p14="http://schemas.microsoft.com/office/powerpoint/2010/main" val="2932299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r>
              <a:rPr lang="en-NZ" sz="4000" dirty="0"/>
              <a:t>The Sober-minded Christian</a:t>
            </a:r>
          </a:p>
          <a:p>
            <a:pPr lvl="1"/>
            <a:r>
              <a:rPr lang="en-NZ" sz="3600" dirty="0"/>
              <a:t>Self-controlled</a:t>
            </a:r>
          </a:p>
          <a:p>
            <a:pPr lvl="1"/>
            <a:r>
              <a:rPr lang="en-NZ" sz="3600" dirty="0"/>
              <a:t>Clear-headed</a:t>
            </a:r>
          </a:p>
          <a:p>
            <a:pPr lvl="1">
              <a:buFont typeface="Wingdings" panose="05000000000000000000" pitchFamily="2" charset="2"/>
              <a:buChar char="Ø"/>
            </a:pPr>
            <a:r>
              <a:rPr lang="en-NZ" sz="3600" dirty="0"/>
              <a:t>Watchful—</a:t>
            </a:r>
          </a:p>
          <a:p>
            <a:pPr lvl="1"/>
            <a:endParaRPr lang="en-NZ" sz="3600" dirty="0"/>
          </a:p>
          <a:p>
            <a:pPr lvl="1"/>
            <a:r>
              <a:rPr lang="en-NZ" sz="3600" dirty="0"/>
              <a:t>God expects the Christian to know what is:</a:t>
            </a:r>
          </a:p>
          <a:p>
            <a:pPr lvl="2"/>
            <a:r>
              <a:rPr lang="en-NZ" sz="3200" dirty="0"/>
              <a:t>Happening around them.</a:t>
            </a:r>
          </a:p>
          <a:p>
            <a:pPr lvl="2"/>
            <a:r>
              <a:rPr lang="en-NZ" sz="3200" dirty="0"/>
              <a:t>Coming in the end.</a:t>
            </a:r>
          </a:p>
          <a:p>
            <a:pPr lvl="1"/>
            <a:endParaRPr lang="en-NZ" sz="3600" dirty="0"/>
          </a:p>
        </p:txBody>
      </p:sp>
    </p:spTree>
    <p:extLst>
      <p:ext uri="{BB962C8B-B14F-4D97-AF65-F5344CB8AC3E}">
        <p14:creationId xmlns:p14="http://schemas.microsoft.com/office/powerpoint/2010/main" val="1879914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C262-DD90-4EFB-8D97-FB1C09123793}"/>
              </a:ext>
            </a:extLst>
          </p:cNvPr>
          <p:cNvSpPr>
            <a:spLocks noGrp="1"/>
          </p:cNvSpPr>
          <p:nvPr>
            <p:ph type="title"/>
          </p:nvPr>
        </p:nvSpPr>
        <p:spPr/>
        <p:txBody>
          <a:bodyPr>
            <a:normAutofit/>
          </a:bodyPr>
          <a:lstStyle/>
          <a:p>
            <a:r>
              <a:rPr lang="en-NZ" sz="5400" b="1" dirty="0"/>
              <a:t>Paul, are you mad?</a:t>
            </a:r>
          </a:p>
        </p:txBody>
      </p:sp>
      <p:sp>
        <p:nvSpPr>
          <p:cNvPr id="3" name="Content Placeholder 2">
            <a:extLst>
              <a:ext uri="{FF2B5EF4-FFF2-40B4-BE49-F238E27FC236}">
                <a16:creationId xmlns:a16="http://schemas.microsoft.com/office/drawing/2014/main" id="{06F64B9D-552E-4A7C-A660-3D8B09185AFF}"/>
              </a:ext>
            </a:extLst>
          </p:cNvPr>
          <p:cNvSpPr>
            <a:spLocks noGrp="1"/>
          </p:cNvSpPr>
          <p:nvPr>
            <p:ph sz="half" idx="1"/>
          </p:nvPr>
        </p:nvSpPr>
        <p:spPr>
          <a:xfrm>
            <a:off x="628647" y="1825625"/>
            <a:ext cx="4000503" cy="4919732"/>
          </a:xfrm>
        </p:spPr>
        <p:txBody>
          <a:bodyPr>
            <a:normAutofit fontScale="92500" lnSpcReduction="20000"/>
          </a:bodyPr>
          <a:lstStyle/>
          <a:p>
            <a:pPr algn="l"/>
            <a:r>
              <a:rPr lang="en-NZ" sz="4000" b="0" i="0" dirty="0">
                <a:effectLst/>
                <a:latin typeface="system-ui"/>
              </a:rPr>
              <a:t>Acts 26:24—</a:t>
            </a:r>
          </a:p>
          <a:p>
            <a:pPr algn="l"/>
            <a:r>
              <a:rPr lang="en-NZ" sz="4000" b="1" i="0" baseline="30000" dirty="0">
                <a:effectLst/>
                <a:latin typeface="system-ui"/>
              </a:rPr>
              <a:t>24</a:t>
            </a:r>
            <a:r>
              <a:rPr lang="en-NZ" sz="4000" b="0" i="0" dirty="0">
                <a:effectLst/>
                <a:latin typeface="system-ui"/>
              </a:rPr>
              <a:t>While </a:t>
            </a:r>
            <a:r>
              <a:rPr lang="en-NZ" sz="4000" b="0" i="1" dirty="0">
                <a:effectLst/>
                <a:latin typeface="system-ui"/>
              </a:rPr>
              <a:t>Paul</a:t>
            </a:r>
            <a:r>
              <a:rPr lang="en-NZ" sz="4000" b="0" i="0" dirty="0">
                <a:effectLst/>
                <a:latin typeface="system-ui"/>
              </a:rPr>
              <a:t> was saying this in his defense, Festus *said in a loud voice, “Paul, you are out of your mind! </a:t>
            </a:r>
            <a:r>
              <a:rPr lang="en-NZ" sz="4000" b="0" i="0" baseline="30000" dirty="0">
                <a:effectLst/>
                <a:latin typeface="system-ui"/>
              </a:rPr>
              <a:t>[</a:t>
            </a:r>
            <a:r>
              <a:rPr lang="en-NZ" sz="4000" b="0" i="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NZ" sz="4000" b="0" i="0" baseline="30000" dirty="0">
                <a:effectLst/>
                <a:latin typeface="system-ui"/>
              </a:rPr>
              <a:t>]</a:t>
            </a:r>
            <a:r>
              <a:rPr lang="en-NZ" sz="4000" b="0" i="1" dirty="0">
                <a:effectLst/>
                <a:latin typeface="system-ui"/>
              </a:rPr>
              <a:t>Your</a:t>
            </a:r>
            <a:r>
              <a:rPr lang="en-NZ" sz="4000" b="0" i="0" dirty="0">
                <a:effectLst/>
                <a:latin typeface="system-ui"/>
              </a:rPr>
              <a:t> great learning is </a:t>
            </a:r>
            <a:r>
              <a:rPr lang="en-NZ" sz="4000" b="0" i="0" baseline="30000" dirty="0">
                <a:effectLst/>
                <a:latin typeface="system-ui"/>
              </a:rPr>
              <a:t>[</a:t>
            </a:r>
            <a:r>
              <a:rPr lang="en-NZ" sz="4000" b="0" i="0" baseline="30000" dirty="0">
                <a:effectLst/>
                <a:latin typeface="system-ui"/>
                <a:hlinkClick r:id="rId3" tooltip="See footnote b">
                  <a:extLst>
                    <a:ext uri="{A12FA001-AC4F-418D-AE19-62706E023703}">
                      <ahyp:hlinkClr xmlns:ahyp="http://schemas.microsoft.com/office/drawing/2018/hyperlinkcolor" val="tx"/>
                    </a:ext>
                  </a:extLst>
                </a:hlinkClick>
              </a:rPr>
              <a:t>b</a:t>
            </a:r>
            <a:r>
              <a:rPr lang="en-NZ" sz="4000" b="0" i="0" baseline="30000" dirty="0">
                <a:effectLst/>
                <a:latin typeface="system-ui"/>
              </a:rPr>
              <a:t>]</a:t>
            </a:r>
            <a:r>
              <a:rPr lang="en-NZ" sz="4000" b="0" i="0" dirty="0">
                <a:effectLst/>
                <a:latin typeface="system-ui"/>
              </a:rPr>
              <a:t>driving you mad.” </a:t>
            </a:r>
            <a:r>
              <a:rPr lang="en-NZ" sz="1600" b="0" i="0" dirty="0">
                <a:solidFill>
                  <a:srgbClr val="000000"/>
                </a:solidFill>
                <a:effectLst/>
                <a:latin typeface="system-ui"/>
              </a:rPr>
              <a:t>(NASB95) [a]Lit </a:t>
            </a:r>
            <a:r>
              <a:rPr lang="en-NZ" sz="1600" b="0" i="1" dirty="0">
                <a:solidFill>
                  <a:srgbClr val="000000"/>
                </a:solidFill>
                <a:effectLst/>
                <a:latin typeface="system-ui"/>
              </a:rPr>
              <a:t>The many letters</a:t>
            </a:r>
            <a:r>
              <a:rPr lang="en-NZ" sz="1600" b="0" dirty="0">
                <a:solidFill>
                  <a:srgbClr val="000000"/>
                </a:solidFill>
                <a:effectLst/>
                <a:latin typeface="system-ui"/>
              </a:rPr>
              <a:t> [b]</a:t>
            </a:r>
            <a:r>
              <a:rPr lang="en-NZ" sz="1600" b="0" i="0" dirty="0">
                <a:solidFill>
                  <a:srgbClr val="000000"/>
                </a:solidFill>
                <a:effectLst/>
                <a:latin typeface="system-ui"/>
              </a:rPr>
              <a:t>Lit </a:t>
            </a:r>
            <a:r>
              <a:rPr lang="en-NZ" sz="1600" b="0" i="1" dirty="0">
                <a:solidFill>
                  <a:srgbClr val="000000"/>
                </a:solidFill>
                <a:effectLst/>
                <a:latin typeface="system-ui"/>
              </a:rPr>
              <a:t>turning you to madness</a:t>
            </a:r>
            <a:endParaRPr lang="en-NZ" sz="1600" b="0" i="0" dirty="0">
              <a:solidFill>
                <a:srgbClr val="000000"/>
              </a:solidFill>
              <a:effectLst/>
              <a:latin typeface="system-ui"/>
            </a:endParaRPr>
          </a:p>
        </p:txBody>
      </p:sp>
      <p:pic>
        <p:nvPicPr>
          <p:cNvPr id="3074" name="Picture 2">
            <a:extLst>
              <a:ext uri="{FF2B5EF4-FFF2-40B4-BE49-F238E27FC236}">
                <a16:creationId xmlns:a16="http://schemas.microsoft.com/office/drawing/2014/main" id="{A28E062D-752C-4F39-92BF-109765E53F6A}"/>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4629150" y="2058194"/>
            <a:ext cx="38862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75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C262-DD90-4EFB-8D97-FB1C09123793}"/>
              </a:ext>
            </a:extLst>
          </p:cNvPr>
          <p:cNvSpPr>
            <a:spLocks noGrp="1"/>
          </p:cNvSpPr>
          <p:nvPr>
            <p:ph type="title"/>
          </p:nvPr>
        </p:nvSpPr>
        <p:spPr/>
        <p:txBody>
          <a:bodyPr/>
          <a:lstStyle/>
          <a:p>
            <a:r>
              <a:rPr lang="en-NZ" sz="4400" b="1" dirty="0"/>
              <a:t>Paul, are you mad?</a:t>
            </a:r>
            <a:endParaRPr lang="en-NZ" dirty="0"/>
          </a:p>
        </p:txBody>
      </p:sp>
      <p:sp>
        <p:nvSpPr>
          <p:cNvPr id="3" name="Content Placeholder 2">
            <a:extLst>
              <a:ext uri="{FF2B5EF4-FFF2-40B4-BE49-F238E27FC236}">
                <a16:creationId xmlns:a16="http://schemas.microsoft.com/office/drawing/2014/main" id="{06F64B9D-552E-4A7C-A660-3D8B09185AFF}"/>
              </a:ext>
            </a:extLst>
          </p:cNvPr>
          <p:cNvSpPr>
            <a:spLocks noGrp="1"/>
          </p:cNvSpPr>
          <p:nvPr>
            <p:ph sz="half" idx="1"/>
          </p:nvPr>
        </p:nvSpPr>
        <p:spPr>
          <a:xfrm>
            <a:off x="628648" y="1825625"/>
            <a:ext cx="3886201" cy="4919732"/>
          </a:xfrm>
        </p:spPr>
        <p:txBody>
          <a:bodyPr>
            <a:normAutofit/>
          </a:bodyPr>
          <a:lstStyle/>
          <a:p>
            <a:pPr algn="l"/>
            <a:r>
              <a:rPr lang="en-NZ" sz="4000" b="0" i="0" dirty="0">
                <a:solidFill>
                  <a:srgbClr val="000000"/>
                </a:solidFill>
                <a:effectLst/>
                <a:latin typeface="system-ui"/>
              </a:rPr>
              <a:t>Acts 26:25—</a:t>
            </a:r>
          </a:p>
          <a:p>
            <a:pPr algn="l"/>
            <a:r>
              <a:rPr lang="en-NZ" sz="4000" b="1" i="0" baseline="30000" dirty="0">
                <a:solidFill>
                  <a:srgbClr val="000000"/>
                </a:solidFill>
                <a:effectLst/>
                <a:latin typeface="system-ui"/>
              </a:rPr>
              <a:t>25</a:t>
            </a:r>
            <a:r>
              <a:rPr lang="en-NZ" sz="4000" b="0" i="0" dirty="0">
                <a:solidFill>
                  <a:srgbClr val="000000"/>
                </a:solidFill>
                <a:effectLst/>
                <a:latin typeface="system-ui"/>
              </a:rPr>
              <a:t>But Paul *said, “I am not out of my mind, most excellent Fest</a:t>
            </a:r>
            <a:r>
              <a:rPr lang="en-NZ" sz="4000" b="0" i="0" dirty="0">
                <a:effectLst/>
                <a:latin typeface="system-ui"/>
              </a:rPr>
              <a:t>us, but I utter words </a:t>
            </a:r>
            <a:r>
              <a:rPr lang="en-NZ" sz="4000" b="0" i="0" baseline="30000" dirty="0">
                <a:effectLst/>
                <a:latin typeface="system-ui"/>
              </a:rPr>
              <a:t>[</a:t>
            </a:r>
            <a:r>
              <a:rPr lang="en-NZ" sz="4000" baseline="30000" dirty="0">
                <a:latin typeface="system-ui"/>
              </a:rPr>
              <a:t>a</a:t>
            </a:r>
            <a:r>
              <a:rPr lang="en-NZ" sz="4000" b="0" i="0" baseline="30000" dirty="0">
                <a:solidFill>
                  <a:srgbClr val="000000"/>
                </a:solidFill>
                <a:effectLst/>
                <a:latin typeface="system-ui"/>
              </a:rPr>
              <a:t>]</a:t>
            </a:r>
            <a:r>
              <a:rPr lang="en-NZ" sz="4000" b="0" i="0" dirty="0">
                <a:solidFill>
                  <a:srgbClr val="000000"/>
                </a:solidFill>
                <a:effectLst/>
                <a:latin typeface="system-ui"/>
              </a:rPr>
              <a:t>of sober truth.</a:t>
            </a:r>
            <a:r>
              <a:rPr lang="en-NZ" b="0" i="0" dirty="0">
                <a:solidFill>
                  <a:srgbClr val="000000"/>
                </a:solidFill>
                <a:effectLst/>
                <a:latin typeface="system-ui"/>
              </a:rPr>
              <a:t> </a:t>
            </a:r>
            <a:r>
              <a:rPr lang="en-NZ" sz="1600" b="0" i="0" dirty="0">
                <a:solidFill>
                  <a:srgbClr val="000000"/>
                </a:solidFill>
                <a:effectLst/>
                <a:latin typeface="system-ui"/>
              </a:rPr>
              <a:t>(NASB95) [a]Lit </a:t>
            </a:r>
            <a:r>
              <a:rPr lang="en-NZ" sz="1600" b="0" i="1" dirty="0">
                <a:solidFill>
                  <a:srgbClr val="000000"/>
                </a:solidFill>
                <a:effectLst/>
                <a:latin typeface="system-ui"/>
              </a:rPr>
              <a:t>of truth and rationality</a:t>
            </a:r>
            <a:endParaRPr lang="en-NZ" sz="1600" b="0" i="0" dirty="0">
              <a:solidFill>
                <a:srgbClr val="000000"/>
              </a:solidFill>
              <a:effectLst/>
              <a:latin typeface="system-ui"/>
            </a:endParaRPr>
          </a:p>
        </p:txBody>
      </p:sp>
      <p:pic>
        <p:nvPicPr>
          <p:cNvPr id="3074" name="Picture 2">
            <a:extLst>
              <a:ext uri="{FF2B5EF4-FFF2-40B4-BE49-F238E27FC236}">
                <a16:creationId xmlns:a16="http://schemas.microsoft.com/office/drawing/2014/main" id="{A28E062D-752C-4F39-92BF-109765E53F6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058194"/>
            <a:ext cx="38862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672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B14B43-6ACB-4412-BA04-53377AECE6B5}"/>
              </a:ext>
            </a:extLst>
          </p:cNvPr>
          <p:cNvSpPr>
            <a:spLocks noGrp="1"/>
          </p:cNvSpPr>
          <p:nvPr>
            <p:ph sz="half" idx="1"/>
          </p:nvPr>
        </p:nvSpPr>
        <p:spPr>
          <a:xfrm>
            <a:off x="318052" y="3429000"/>
            <a:ext cx="8825948" cy="1941442"/>
          </a:xfrm>
        </p:spPr>
        <p:txBody>
          <a:bodyPr>
            <a:normAutofit fontScale="92500"/>
          </a:bodyPr>
          <a:lstStyle/>
          <a:p>
            <a:pPr algn="l"/>
            <a:r>
              <a:rPr lang="en-NZ" sz="4000" b="0" i="0" spc="-300" dirty="0">
                <a:effectLst/>
                <a:latin typeface="system-ui"/>
              </a:rPr>
              <a:t>1 Corinthians 15:34—</a:t>
            </a:r>
            <a:r>
              <a:rPr lang="en-NZ" sz="4000" b="1" i="0" spc="-300" baseline="30000" dirty="0">
                <a:effectLst/>
                <a:latin typeface="system-ui"/>
              </a:rPr>
              <a:t>34</a:t>
            </a:r>
            <a:r>
              <a:rPr lang="en-NZ" sz="4000" b="0" i="0" spc="-300" dirty="0">
                <a:effectLst/>
                <a:latin typeface="system-ui"/>
              </a:rPr>
              <a:t>Become sober-minded </a:t>
            </a:r>
            <a:r>
              <a:rPr lang="en-NZ" sz="4000" b="0" i="0" spc="-300" baseline="30000" dirty="0">
                <a:effectLst/>
                <a:latin typeface="system-ui"/>
              </a:rPr>
              <a:t>[</a:t>
            </a:r>
            <a:r>
              <a:rPr lang="en-NZ" sz="4000" b="0" i="0" spc="-30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NZ" sz="4000" b="0" i="0" spc="-300" baseline="30000" dirty="0">
                <a:effectLst/>
                <a:latin typeface="system-ui"/>
              </a:rPr>
              <a:t>]</a:t>
            </a:r>
            <a:r>
              <a:rPr lang="en-NZ" sz="4000" b="0" i="0" spc="-300" dirty="0">
                <a:effectLst/>
                <a:latin typeface="system-ui"/>
              </a:rPr>
              <a:t>as you ought, and stop sinning; for some have no knowledge of God. I speak </a:t>
            </a:r>
            <a:r>
              <a:rPr lang="en-NZ" sz="4000" b="0" i="1" spc="-300" dirty="0">
                <a:effectLst/>
                <a:latin typeface="system-ui"/>
              </a:rPr>
              <a:t>this</a:t>
            </a:r>
            <a:r>
              <a:rPr lang="en-NZ" sz="4000" b="0" i="0" spc="-300" dirty="0">
                <a:effectLst/>
                <a:latin typeface="system-ui"/>
              </a:rPr>
              <a:t> to your shame. </a:t>
            </a:r>
            <a:r>
              <a:rPr lang="en-NZ" sz="1600" b="0" i="0" dirty="0">
                <a:solidFill>
                  <a:srgbClr val="000000"/>
                </a:solidFill>
                <a:effectLst/>
                <a:latin typeface="system-ui"/>
              </a:rPr>
              <a:t>(NASB95) [a] Lit </a:t>
            </a:r>
            <a:r>
              <a:rPr lang="en-NZ" sz="1600" b="0" i="1" dirty="0">
                <a:solidFill>
                  <a:srgbClr val="000000"/>
                </a:solidFill>
                <a:effectLst/>
                <a:latin typeface="system-ui"/>
              </a:rPr>
              <a:t>righteously</a:t>
            </a:r>
            <a:endParaRPr lang="en-NZ" sz="1600" b="0" i="0" dirty="0">
              <a:solidFill>
                <a:srgbClr val="000000"/>
              </a:solidFill>
              <a:effectLst/>
              <a:latin typeface="system-ui"/>
            </a:endParaRPr>
          </a:p>
          <a:p>
            <a:endParaRPr lang="en-NZ" dirty="0"/>
          </a:p>
        </p:txBody>
      </p:sp>
      <p:pic>
        <p:nvPicPr>
          <p:cNvPr id="2050" name="Picture 2" descr="awakening of faith – CEIC">
            <a:extLst>
              <a:ext uri="{FF2B5EF4-FFF2-40B4-BE49-F238E27FC236}">
                <a16:creationId xmlns:a16="http://schemas.microsoft.com/office/drawing/2014/main" id="{FCF9BB1D-00B1-42FD-BDDD-40ECB14A7186}"/>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13534" r="17924"/>
          <a:stretch/>
        </p:blipFill>
        <p:spPr bwMode="auto">
          <a:xfrm>
            <a:off x="2727789" y="278296"/>
            <a:ext cx="3688422" cy="3026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215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A8B-0B17-4389-8ACC-1067236D25FF}"/>
              </a:ext>
            </a:extLst>
          </p:cNvPr>
          <p:cNvSpPr>
            <a:spLocks noGrp="1"/>
          </p:cNvSpPr>
          <p:nvPr>
            <p:ph type="title"/>
          </p:nvPr>
        </p:nvSpPr>
        <p:spPr/>
        <p:txBody>
          <a:bodyPr/>
          <a:lstStyle/>
          <a:p>
            <a:endParaRPr lang="en-NZ"/>
          </a:p>
        </p:txBody>
      </p:sp>
      <p:sp>
        <p:nvSpPr>
          <p:cNvPr id="3" name="Content Placeholder 2">
            <a:extLst>
              <a:ext uri="{FF2B5EF4-FFF2-40B4-BE49-F238E27FC236}">
                <a16:creationId xmlns:a16="http://schemas.microsoft.com/office/drawing/2014/main" id="{73FE05D7-5429-4803-BE19-7AE963F8DB77}"/>
              </a:ext>
            </a:extLst>
          </p:cNvPr>
          <p:cNvSpPr>
            <a:spLocks noGrp="1"/>
          </p:cNvSpPr>
          <p:nvPr>
            <p:ph sz="half" idx="1"/>
          </p:nvPr>
        </p:nvSpPr>
        <p:spPr>
          <a:xfrm>
            <a:off x="4174435" y="1690689"/>
            <a:ext cx="4704522" cy="5032375"/>
          </a:xfrm>
        </p:spPr>
        <p:txBody>
          <a:bodyPr>
            <a:normAutofit fontScale="92500" lnSpcReduction="10000"/>
          </a:bodyPr>
          <a:lstStyle/>
          <a:p>
            <a:pPr algn="l"/>
            <a:r>
              <a:rPr lang="en-NZ" sz="4000" b="0" i="0" dirty="0">
                <a:effectLst/>
                <a:latin typeface="system-ui"/>
              </a:rPr>
              <a:t>1 Peter 1:13—</a:t>
            </a:r>
          </a:p>
          <a:p>
            <a:pPr algn="l"/>
            <a:r>
              <a:rPr lang="en-NZ" sz="4000" b="1" i="0" baseline="30000" dirty="0">
                <a:effectLst/>
                <a:latin typeface="system-ui"/>
              </a:rPr>
              <a:t>13</a:t>
            </a:r>
            <a:r>
              <a:rPr lang="en-NZ" sz="4000" b="0" i="0" dirty="0">
                <a:effectLst/>
                <a:latin typeface="system-ui"/>
              </a:rPr>
              <a:t>Therefore, </a:t>
            </a:r>
            <a:r>
              <a:rPr lang="en-NZ" sz="4000" b="0" i="0" baseline="30000" dirty="0">
                <a:effectLst/>
                <a:latin typeface="system-ui"/>
              </a:rPr>
              <a:t>[</a:t>
            </a:r>
            <a:r>
              <a:rPr lang="en-NZ" sz="4000" b="0" i="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NZ" sz="4000" b="0" i="0" baseline="30000" dirty="0">
                <a:effectLst/>
                <a:latin typeface="system-ui"/>
              </a:rPr>
              <a:t>]</a:t>
            </a:r>
            <a:r>
              <a:rPr lang="en-NZ" sz="4000" b="0" i="0" dirty="0">
                <a:effectLst/>
                <a:latin typeface="system-ui"/>
              </a:rPr>
              <a:t>prepare your minds for action, </a:t>
            </a:r>
            <a:r>
              <a:rPr lang="en-NZ" sz="4000" b="0" i="0" baseline="30000" dirty="0">
                <a:effectLst/>
                <a:latin typeface="system-ui"/>
              </a:rPr>
              <a:t>[</a:t>
            </a:r>
            <a:r>
              <a:rPr lang="en-NZ" sz="4000" b="0" i="0" baseline="30000" dirty="0">
                <a:effectLst/>
                <a:latin typeface="system-ui"/>
                <a:hlinkClick r:id="rId3" tooltip="See footnote b">
                  <a:extLst>
                    <a:ext uri="{A12FA001-AC4F-418D-AE19-62706E023703}">
                      <ahyp:hlinkClr xmlns:ahyp="http://schemas.microsoft.com/office/drawing/2018/hyperlinkcolor" val="tx"/>
                    </a:ext>
                  </a:extLst>
                </a:hlinkClick>
              </a:rPr>
              <a:t>b</a:t>
            </a:r>
            <a:r>
              <a:rPr lang="en-NZ" sz="4000" b="0" i="0" baseline="30000" dirty="0">
                <a:effectLst/>
                <a:latin typeface="system-ui"/>
              </a:rPr>
              <a:t>]</a:t>
            </a:r>
            <a:r>
              <a:rPr lang="en-NZ" sz="4000" b="0" i="0" dirty="0">
                <a:effectLst/>
                <a:latin typeface="system-ui"/>
              </a:rPr>
              <a:t>keep sober </a:t>
            </a:r>
            <a:r>
              <a:rPr lang="en-NZ" sz="4000" b="0" i="1" dirty="0">
                <a:effectLst/>
                <a:latin typeface="system-ui"/>
              </a:rPr>
              <a:t>in spirit</a:t>
            </a:r>
            <a:r>
              <a:rPr lang="en-NZ" sz="4000" b="0" i="0" dirty="0">
                <a:effectLst/>
                <a:latin typeface="system-ui"/>
              </a:rPr>
              <a:t>, fix your hope completely on the grace </a:t>
            </a:r>
            <a:r>
              <a:rPr lang="en-NZ" sz="4000" b="0" i="0" baseline="30000" dirty="0">
                <a:effectLst/>
                <a:latin typeface="system-ui"/>
              </a:rPr>
              <a:t>[</a:t>
            </a:r>
            <a:r>
              <a:rPr lang="en-NZ" sz="4000" b="0" i="0" baseline="30000" dirty="0">
                <a:effectLst/>
                <a:latin typeface="system-ui"/>
                <a:hlinkClick r:id="rId4" tooltip="See footnote c">
                  <a:extLst>
                    <a:ext uri="{A12FA001-AC4F-418D-AE19-62706E023703}">
                      <ahyp:hlinkClr xmlns:ahyp="http://schemas.microsoft.com/office/drawing/2018/hyperlinkcolor" val="tx"/>
                    </a:ext>
                  </a:extLst>
                </a:hlinkClick>
              </a:rPr>
              <a:t>c</a:t>
            </a:r>
            <a:r>
              <a:rPr lang="en-NZ" sz="4000" b="0" i="0" baseline="30000" dirty="0">
                <a:effectLst/>
                <a:latin typeface="system-ui"/>
              </a:rPr>
              <a:t>]</a:t>
            </a:r>
            <a:r>
              <a:rPr lang="en-NZ" sz="4000" b="0" i="0" dirty="0">
                <a:effectLst/>
                <a:latin typeface="system-ui"/>
              </a:rPr>
              <a:t>to be brought to you at the revelation of Jesus Christ. </a:t>
            </a:r>
            <a:r>
              <a:rPr lang="en-NZ" sz="1700" b="0" i="0" dirty="0">
                <a:solidFill>
                  <a:srgbClr val="000000"/>
                </a:solidFill>
                <a:effectLst/>
                <a:latin typeface="system-ui"/>
              </a:rPr>
              <a:t>(NASB95) [a]Lit </a:t>
            </a:r>
            <a:r>
              <a:rPr lang="en-NZ" sz="1700" b="0" i="1" dirty="0">
                <a:solidFill>
                  <a:srgbClr val="000000"/>
                </a:solidFill>
                <a:effectLst/>
                <a:latin typeface="system-ui"/>
              </a:rPr>
              <a:t>gird the loins of your mind</a:t>
            </a:r>
            <a:r>
              <a:rPr lang="en-NZ" sz="1700" b="0" dirty="0">
                <a:solidFill>
                  <a:srgbClr val="000000"/>
                </a:solidFill>
                <a:effectLst/>
                <a:latin typeface="system-ui"/>
              </a:rPr>
              <a:t> [b]</a:t>
            </a:r>
            <a:r>
              <a:rPr lang="en-NZ" sz="1700" b="0" i="0" dirty="0">
                <a:solidFill>
                  <a:srgbClr val="000000"/>
                </a:solidFill>
                <a:effectLst/>
                <a:latin typeface="system-ui"/>
              </a:rPr>
              <a:t>Lit </a:t>
            </a:r>
            <a:r>
              <a:rPr lang="en-NZ" sz="1700" b="0" i="1" dirty="0">
                <a:solidFill>
                  <a:srgbClr val="000000"/>
                </a:solidFill>
                <a:effectLst/>
                <a:latin typeface="system-ui"/>
              </a:rPr>
              <a:t>be sober </a:t>
            </a:r>
            <a:r>
              <a:rPr lang="en-NZ" sz="1700" b="0" dirty="0">
                <a:solidFill>
                  <a:srgbClr val="000000"/>
                </a:solidFill>
                <a:effectLst/>
                <a:latin typeface="system-ui"/>
              </a:rPr>
              <a:t>[c]</a:t>
            </a:r>
            <a:r>
              <a:rPr lang="en-NZ" sz="1700" b="0" i="0" dirty="0">
                <a:solidFill>
                  <a:srgbClr val="000000"/>
                </a:solidFill>
                <a:effectLst/>
                <a:latin typeface="system-ui"/>
              </a:rPr>
              <a:t>Or </a:t>
            </a:r>
            <a:r>
              <a:rPr lang="en-NZ" sz="1700" b="0" i="1" dirty="0">
                <a:solidFill>
                  <a:srgbClr val="000000"/>
                </a:solidFill>
                <a:effectLst/>
                <a:latin typeface="system-ui"/>
              </a:rPr>
              <a:t>which is announced</a:t>
            </a:r>
            <a:endParaRPr lang="en-NZ" sz="1700" b="0" i="0" dirty="0">
              <a:solidFill>
                <a:srgbClr val="000000"/>
              </a:solidFill>
              <a:effectLst/>
              <a:latin typeface="system-ui"/>
            </a:endParaRPr>
          </a:p>
        </p:txBody>
      </p:sp>
      <p:pic>
        <p:nvPicPr>
          <p:cNvPr id="1026" name="Picture 2" descr="Breaking news.... Jesus Christ is coming soon. Be ready. I was taught this  decades ago! Now it's that much closer. | Jesus is coming, Jesus, Christ">
            <a:extLst>
              <a:ext uri="{FF2B5EF4-FFF2-40B4-BE49-F238E27FC236}">
                <a16:creationId xmlns:a16="http://schemas.microsoft.com/office/drawing/2014/main" id="{AC2051FF-D02E-4E7C-A468-B54E1334887F}"/>
              </a:ext>
            </a:extLst>
          </p:cNvPr>
          <p:cNvPicPr>
            <a:picLocks noGrp="1" noChangeAspect="1" noChangeArrowheads="1"/>
          </p:cNvPicPr>
          <p:nvPr>
            <p:ph sz="half" idx="2"/>
          </p:nvPr>
        </p:nvPicPr>
        <p:blipFill rotWithShape="1">
          <a:blip r:embed="rId5">
            <a:extLst>
              <a:ext uri="{28A0092B-C50C-407E-A947-70E740481C1C}">
                <a14:useLocalDpi xmlns:a14="http://schemas.microsoft.com/office/drawing/2010/main" val="0"/>
              </a:ext>
            </a:extLst>
          </a:blip>
          <a:srcRect b="3255"/>
          <a:stretch/>
        </p:blipFill>
        <p:spPr bwMode="auto">
          <a:xfrm>
            <a:off x="385402" y="194827"/>
            <a:ext cx="3789033" cy="6468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25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3096"/>
            <a:ext cx="7772400" cy="2729947"/>
          </a:xfrm>
        </p:spPr>
        <p:txBody>
          <a:bodyPr>
            <a:normAutofit/>
          </a:bodyPr>
          <a:lstStyle/>
          <a:p>
            <a:r>
              <a:rPr lang="en-NZ" dirty="0">
                <a:latin typeface="Algerian" panose="04020705040A02060702" pitchFamily="82" charset="0"/>
              </a:rPr>
              <a:t>Be </a:t>
            </a:r>
            <a:br>
              <a:rPr lang="en-NZ" dirty="0">
                <a:latin typeface="Algerian" panose="04020705040A02060702" pitchFamily="82" charset="0"/>
              </a:rPr>
            </a:br>
            <a:r>
              <a:rPr lang="en-NZ" dirty="0">
                <a:latin typeface="Algerian" panose="04020705040A02060702" pitchFamily="82" charset="0"/>
              </a:rPr>
              <a:t>Sober-Minded</a:t>
            </a:r>
            <a:endParaRPr lang="en-US" dirty="0">
              <a:latin typeface="Algerian" panose="04020705040A02060702" pitchFamily="82" charset="0"/>
            </a:endParaRPr>
          </a:p>
        </p:txBody>
      </p:sp>
      <p:sp>
        <p:nvSpPr>
          <p:cNvPr id="3" name="Subtitle 2"/>
          <p:cNvSpPr>
            <a:spLocks noGrp="1"/>
          </p:cNvSpPr>
          <p:nvPr>
            <p:ph type="subTitle" idx="1"/>
          </p:nvPr>
        </p:nvSpPr>
        <p:spPr>
          <a:xfrm>
            <a:off x="1143000" y="5168348"/>
            <a:ext cx="6858000" cy="791818"/>
          </a:xfrm>
        </p:spPr>
        <p:txBody>
          <a:bodyPr>
            <a:normAutofit lnSpcReduction="10000"/>
          </a:bodyPr>
          <a:lstStyle/>
          <a:p>
            <a:endParaRPr lang="en-US" sz="5400" dirty="0"/>
          </a:p>
        </p:txBody>
      </p:sp>
    </p:spTree>
    <p:extLst>
      <p:ext uri="{BB962C8B-B14F-4D97-AF65-F5344CB8AC3E}">
        <p14:creationId xmlns:p14="http://schemas.microsoft.com/office/powerpoint/2010/main" val="4073833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A8B-0B17-4389-8ACC-1067236D25FF}"/>
              </a:ext>
            </a:extLst>
          </p:cNvPr>
          <p:cNvSpPr>
            <a:spLocks noGrp="1"/>
          </p:cNvSpPr>
          <p:nvPr>
            <p:ph type="title"/>
          </p:nvPr>
        </p:nvSpPr>
        <p:spPr/>
        <p:txBody>
          <a:bodyPr/>
          <a:lstStyle/>
          <a:p>
            <a:endParaRPr lang="en-NZ"/>
          </a:p>
        </p:txBody>
      </p:sp>
      <p:sp>
        <p:nvSpPr>
          <p:cNvPr id="3" name="Content Placeholder 2">
            <a:extLst>
              <a:ext uri="{FF2B5EF4-FFF2-40B4-BE49-F238E27FC236}">
                <a16:creationId xmlns:a16="http://schemas.microsoft.com/office/drawing/2014/main" id="{73FE05D7-5429-4803-BE19-7AE963F8DB77}"/>
              </a:ext>
            </a:extLst>
          </p:cNvPr>
          <p:cNvSpPr>
            <a:spLocks noGrp="1"/>
          </p:cNvSpPr>
          <p:nvPr>
            <p:ph sz="half" idx="1"/>
          </p:nvPr>
        </p:nvSpPr>
        <p:spPr>
          <a:xfrm>
            <a:off x="4174435" y="1690689"/>
            <a:ext cx="4513194" cy="5032375"/>
          </a:xfrm>
        </p:spPr>
        <p:txBody>
          <a:bodyPr>
            <a:normAutofit/>
          </a:bodyPr>
          <a:lstStyle/>
          <a:p>
            <a:pPr algn="l"/>
            <a:r>
              <a:rPr lang="en-NZ" sz="4000" b="0" i="0" dirty="0">
                <a:effectLst/>
                <a:latin typeface="system-ui"/>
              </a:rPr>
              <a:t>1 Peter 4:7—</a:t>
            </a:r>
          </a:p>
          <a:p>
            <a:pPr algn="l"/>
            <a:r>
              <a:rPr lang="en-NZ" sz="4000" b="1" i="0" baseline="30000" dirty="0">
                <a:effectLst/>
                <a:latin typeface="system-ui"/>
              </a:rPr>
              <a:t>7</a:t>
            </a:r>
            <a:r>
              <a:rPr lang="en-NZ" sz="4000" b="0" i="0" dirty="0">
                <a:effectLst/>
                <a:latin typeface="system-ui"/>
              </a:rPr>
              <a:t>The end of all things </a:t>
            </a:r>
            <a:r>
              <a:rPr lang="en-NZ" sz="4000" b="0" i="0" baseline="30000" dirty="0">
                <a:effectLst/>
                <a:latin typeface="system-ui"/>
              </a:rPr>
              <a:t>[</a:t>
            </a:r>
            <a:r>
              <a:rPr lang="en-NZ" sz="4000" b="0" i="0" baseline="30000" dirty="0">
                <a:effectLst/>
                <a:latin typeface="system-ui"/>
                <a:hlinkClick r:id="rId2" tooltip="See footnote a">
                  <a:extLst>
                    <a:ext uri="{A12FA001-AC4F-418D-AE19-62706E023703}">
                      <ahyp:hlinkClr xmlns:ahyp="http://schemas.microsoft.com/office/drawing/2018/hyperlinkcolor" val="tx"/>
                    </a:ext>
                  </a:extLst>
                </a:hlinkClick>
              </a:rPr>
              <a:t>a</a:t>
            </a:r>
            <a:r>
              <a:rPr lang="en-NZ" sz="4000" b="0" i="0" baseline="30000" dirty="0">
                <a:effectLst/>
                <a:latin typeface="system-ui"/>
              </a:rPr>
              <a:t>]</a:t>
            </a:r>
            <a:r>
              <a:rPr lang="en-NZ" sz="4000" b="0" i="0" dirty="0">
                <a:effectLst/>
                <a:latin typeface="system-ui"/>
              </a:rPr>
              <a:t>is near; therefore, be of sound judgment and sober </a:t>
            </a:r>
            <a:r>
              <a:rPr lang="en-NZ" sz="4000" b="0" i="1" dirty="0">
                <a:effectLst/>
                <a:latin typeface="system-ui"/>
              </a:rPr>
              <a:t>spirit</a:t>
            </a:r>
            <a:r>
              <a:rPr lang="en-NZ" sz="4000" b="0" i="0" dirty="0">
                <a:effectLst/>
                <a:latin typeface="system-ui"/>
              </a:rPr>
              <a:t> for the purpose of </a:t>
            </a:r>
            <a:r>
              <a:rPr lang="en-NZ" sz="4000" b="0" i="0" baseline="30000" dirty="0">
                <a:effectLst/>
                <a:latin typeface="system-ui"/>
              </a:rPr>
              <a:t>[</a:t>
            </a:r>
            <a:r>
              <a:rPr lang="en-NZ" sz="4000" b="0" i="0" baseline="30000" dirty="0">
                <a:effectLst/>
                <a:latin typeface="system-ui"/>
                <a:hlinkClick r:id="rId3" tooltip="See footnote b">
                  <a:extLst>
                    <a:ext uri="{A12FA001-AC4F-418D-AE19-62706E023703}">
                      <ahyp:hlinkClr xmlns:ahyp="http://schemas.microsoft.com/office/drawing/2018/hyperlinkcolor" val="tx"/>
                    </a:ext>
                  </a:extLst>
                </a:hlinkClick>
              </a:rPr>
              <a:t>b</a:t>
            </a:r>
            <a:r>
              <a:rPr lang="en-NZ" sz="4000" b="0" i="0" baseline="30000" dirty="0">
                <a:effectLst/>
                <a:latin typeface="system-ui"/>
              </a:rPr>
              <a:t>]</a:t>
            </a:r>
            <a:r>
              <a:rPr lang="en-NZ" sz="4000" b="0" i="0" dirty="0">
                <a:effectLst/>
                <a:latin typeface="system-ui"/>
              </a:rPr>
              <a:t>prayer. </a:t>
            </a:r>
            <a:r>
              <a:rPr lang="en-NZ" sz="1600" b="0" i="0" dirty="0">
                <a:solidFill>
                  <a:srgbClr val="000000"/>
                </a:solidFill>
                <a:effectLst/>
                <a:latin typeface="system-ui"/>
              </a:rPr>
              <a:t>(NASB95) [a]Lit </a:t>
            </a:r>
            <a:r>
              <a:rPr lang="en-NZ" sz="1600" b="0" i="1" dirty="0">
                <a:solidFill>
                  <a:srgbClr val="000000"/>
                </a:solidFill>
                <a:effectLst/>
                <a:latin typeface="system-ui"/>
              </a:rPr>
              <a:t>has come near </a:t>
            </a:r>
            <a:r>
              <a:rPr lang="en-NZ" sz="1600" b="0" dirty="0">
                <a:solidFill>
                  <a:srgbClr val="000000"/>
                </a:solidFill>
                <a:effectLst/>
                <a:latin typeface="system-ui"/>
              </a:rPr>
              <a:t> [b]</a:t>
            </a:r>
            <a:r>
              <a:rPr lang="en-NZ" sz="1600" b="0" i="0" dirty="0">
                <a:solidFill>
                  <a:srgbClr val="000000"/>
                </a:solidFill>
                <a:effectLst/>
                <a:latin typeface="system-ui"/>
              </a:rPr>
              <a:t>Lit </a:t>
            </a:r>
            <a:r>
              <a:rPr lang="en-NZ" sz="1600" b="0" i="1" dirty="0">
                <a:solidFill>
                  <a:srgbClr val="000000"/>
                </a:solidFill>
                <a:effectLst/>
                <a:latin typeface="system-ui"/>
              </a:rPr>
              <a:t>prayers</a:t>
            </a:r>
            <a:endParaRPr lang="en-NZ" sz="1600" b="0" i="0" dirty="0">
              <a:solidFill>
                <a:srgbClr val="000000"/>
              </a:solidFill>
              <a:effectLst/>
              <a:latin typeface="system-ui"/>
            </a:endParaRPr>
          </a:p>
        </p:txBody>
      </p:sp>
      <p:pic>
        <p:nvPicPr>
          <p:cNvPr id="1026" name="Picture 2" descr="Breaking news.... Jesus Christ is coming soon. Be ready. I was taught this  decades ago! Now it's that much closer. | Jesus is coming, Jesus, Christ">
            <a:extLst>
              <a:ext uri="{FF2B5EF4-FFF2-40B4-BE49-F238E27FC236}">
                <a16:creationId xmlns:a16="http://schemas.microsoft.com/office/drawing/2014/main" id="{AC2051FF-D02E-4E7C-A468-B54E1334887F}"/>
              </a:ext>
            </a:extLst>
          </p:cNvPr>
          <p:cNvPicPr>
            <a:picLocks noGrp="1" noChangeAspect="1" noChangeArrowheads="1"/>
          </p:cNvPicPr>
          <p:nvPr>
            <p:ph sz="half" idx="2"/>
          </p:nvPr>
        </p:nvPicPr>
        <p:blipFill rotWithShape="1">
          <a:blip r:embed="rId4">
            <a:extLst>
              <a:ext uri="{28A0092B-C50C-407E-A947-70E740481C1C}">
                <a14:useLocalDpi xmlns:a14="http://schemas.microsoft.com/office/drawing/2010/main" val="0"/>
              </a:ext>
            </a:extLst>
          </a:blip>
          <a:srcRect b="3255"/>
          <a:stretch/>
        </p:blipFill>
        <p:spPr bwMode="auto">
          <a:xfrm>
            <a:off x="385402" y="194827"/>
            <a:ext cx="3789033" cy="6468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56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A8B-0B17-4389-8ACC-1067236D25FF}"/>
              </a:ext>
            </a:extLst>
          </p:cNvPr>
          <p:cNvSpPr>
            <a:spLocks noGrp="1"/>
          </p:cNvSpPr>
          <p:nvPr>
            <p:ph type="title"/>
          </p:nvPr>
        </p:nvSpPr>
        <p:spPr/>
        <p:txBody>
          <a:bodyPr/>
          <a:lstStyle/>
          <a:p>
            <a:endParaRPr lang="en-NZ"/>
          </a:p>
        </p:txBody>
      </p:sp>
      <p:sp>
        <p:nvSpPr>
          <p:cNvPr id="3" name="Content Placeholder 2">
            <a:extLst>
              <a:ext uri="{FF2B5EF4-FFF2-40B4-BE49-F238E27FC236}">
                <a16:creationId xmlns:a16="http://schemas.microsoft.com/office/drawing/2014/main" id="{73FE05D7-5429-4803-BE19-7AE963F8DB77}"/>
              </a:ext>
            </a:extLst>
          </p:cNvPr>
          <p:cNvSpPr>
            <a:spLocks noGrp="1"/>
          </p:cNvSpPr>
          <p:nvPr>
            <p:ph sz="half" idx="1"/>
          </p:nvPr>
        </p:nvSpPr>
        <p:spPr>
          <a:xfrm>
            <a:off x="628650" y="3723861"/>
            <a:ext cx="8058979" cy="2999203"/>
          </a:xfrm>
        </p:spPr>
        <p:txBody>
          <a:bodyPr>
            <a:normAutofit/>
          </a:bodyPr>
          <a:lstStyle/>
          <a:p>
            <a:pPr algn="l"/>
            <a:r>
              <a:rPr lang="en-NZ" sz="4000" b="0" i="0" dirty="0">
                <a:solidFill>
                  <a:srgbClr val="000000"/>
                </a:solidFill>
                <a:effectLst/>
                <a:latin typeface="system-ui"/>
              </a:rPr>
              <a:t>1 Peter 5:8—</a:t>
            </a:r>
          </a:p>
          <a:p>
            <a:pPr algn="l"/>
            <a:r>
              <a:rPr lang="en-NZ" sz="4000" b="1" i="0" baseline="30000" dirty="0">
                <a:solidFill>
                  <a:srgbClr val="000000"/>
                </a:solidFill>
                <a:effectLst/>
                <a:latin typeface="system-ui"/>
              </a:rPr>
              <a:t>8</a:t>
            </a:r>
            <a:r>
              <a:rPr lang="en-NZ" sz="4000" b="0" i="0" dirty="0">
                <a:solidFill>
                  <a:srgbClr val="000000"/>
                </a:solidFill>
                <a:effectLst/>
                <a:latin typeface="system-ui"/>
              </a:rPr>
              <a:t>Be of sober </a:t>
            </a:r>
            <a:r>
              <a:rPr lang="en-NZ" sz="4000" b="0" i="1" dirty="0">
                <a:solidFill>
                  <a:srgbClr val="000000"/>
                </a:solidFill>
                <a:effectLst/>
                <a:latin typeface="system-ui"/>
              </a:rPr>
              <a:t>spirit</a:t>
            </a:r>
            <a:r>
              <a:rPr lang="en-NZ" sz="4000" b="0" i="0" dirty="0">
                <a:solidFill>
                  <a:srgbClr val="000000"/>
                </a:solidFill>
                <a:effectLst/>
                <a:latin typeface="system-ui"/>
              </a:rPr>
              <a:t>, be on the alert. Your adversary, the devil, prowls around like a roaring lion, seeking someone to devour.</a:t>
            </a:r>
            <a:r>
              <a:rPr lang="en-NZ" sz="2800" b="0" i="0" dirty="0">
                <a:solidFill>
                  <a:srgbClr val="000000"/>
                </a:solidFill>
                <a:effectLst/>
                <a:latin typeface="system-ui"/>
              </a:rPr>
              <a:t> </a:t>
            </a:r>
            <a:r>
              <a:rPr lang="en-NZ" sz="1600" b="0" i="0" dirty="0">
                <a:solidFill>
                  <a:srgbClr val="000000"/>
                </a:solidFill>
                <a:effectLst/>
                <a:latin typeface="system-ui"/>
              </a:rPr>
              <a:t>(NASB95)</a:t>
            </a:r>
          </a:p>
        </p:txBody>
      </p:sp>
      <p:pic>
        <p:nvPicPr>
          <p:cNvPr id="4098" name="Picture 2" descr="Download Wallpaper 1920x1080 bird, snake, danger, grin, stump Full HD 1080p  HD Background">
            <a:extLst>
              <a:ext uri="{FF2B5EF4-FFF2-40B4-BE49-F238E27FC236}">
                <a16:creationId xmlns:a16="http://schemas.microsoft.com/office/drawing/2014/main" id="{CCD3599B-B216-4E23-A47D-5F4BB44EE2CD}"/>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t="17976"/>
          <a:stretch/>
        </p:blipFill>
        <p:spPr bwMode="auto">
          <a:xfrm>
            <a:off x="811281" y="134936"/>
            <a:ext cx="7521438" cy="3470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076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F60748-7C66-4E39-97A6-25454CF45D73}"/>
              </a:ext>
            </a:extLst>
          </p:cNvPr>
          <p:cNvSpPr>
            <a:spLocks noGrp="1"/>
          </p:cNvSpPr>
          <p:nvPr>
            <p:ph idx="1"/>
          </p:nvPr>
        </p:nvSpPr>
        <p:spPr>
          <a:xfrm>
            <a:off x="628650" y="627794"/>
            <a:ext cx="7886700" cy="717771"/>
          </a:xfrm>
        </p:spPr>
        <p:txBody>
          <a:bodyPr>
            <a:normAutofit/>
          </a:bodyPr>
          <a:lstStyle/>
          <a:p>
            <a:pPr marL="0" indent="0" algn="ctr">
              <a:buNone/>
            </a:pPr>
            <a:r>
              <a:rPr lang="en-NZ" sz="4000" dirty="0"/>
              <a:t>.</a:t>
            </a:r>
          </a:p>
        </p:txBody>
      </p:sp>
      <p:pic>
        <p:nvPicPr>
          <p:cNvPr id="25602" name="Picture 2" descr="Image result for baptism">
            <a:extLst>
              <a:ext uri="{FF2B5EF4-FFF2-40B4-BE49-F238E27FC236}">
                <a16:creationId xmlns:a16="http://schemas.microsoft.com/office/drawing/2014/main" id="{2724255C-7B7C-437B-8B39-1120B57339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1437005"/>
            <a:ext cx="4793201" cy="47932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D30BA0F-E76E-4B29-B7A0-8490F2DFCEF8}"/>
              </a:ext>
            </a:extLst>
          </p:cNvPr>
          <p:cNvSpPr/>
          <p:nvPr/>
        </p:nvSpPr>
        <p:spPr>
          <a:xfrm>
            <a:off x="5421851" y="1684468"/>
            <a:ext cx="3245071" cy="4062651"/>
          </a:xfrm>
          <a:prstGeom prst="rect">
            <a:avLst/>
          </a:prstGeom>
        </p:spPr>
        <p:txBody>
          <a:bodyPr wrap="square">
            <a:spAutoFit/>
          </a:bodyPr>
          <a:lstStyle/>
          <a:p>
            <a:r>
              <a:rPr lang="en-NZ" sz="2400" dirty="0">
                <a:solidFill>
                  <a:srgbClr val="000000"/>
                </a:solidFill>
                <a:latin typeface="Helvetica Neue"/>
              </a:rPr>
              <a:t>Romans 6:4—</a:t>
            </a:r>
            <a:r>
              <a:rPr lang="en-NZ" sz="2400" b="1" baseline="30000" dirty="0">
                <a:solidFill>
                  <a:srgbClr val="000000"/>
                </a:solidFill>
                <a:latin typeface="Arial" panose="020B0604020202020204" pitchFamily="34" charset="0"/>
              </a:rPr>
              <a:t>4</a:t>
            </a:r>
            <a:r>
              <a:rPr lang="en-NZ" sz="2400" dirty="0">
                <a:solidFill>
                  <a:srgbClr val="000000"/>
                </a:solidFill>
                <a:latin typeface="Helvetica Neue"/>
              </a:rPr>
              <a:t>Therefore we have been buried with Him through baptism into death, so that as Christ was raised from the dead through the glory of the Father, so we too might walk in newness of life.</a:t>
            </a:r>
            <a:r>
              <a:rPr lang="en-NZ" dirty="0">
                <a:solidFill>
                  <a:srgbClr val="000000"/>
                </a:solidFill>
                <a:latin typeface="Helvetica Neue"/>
              </a:rPr>
              <a:t> (NASB95)</a:t>
            </a:r>
            <a:endParaRPr lang="en-NZ" b="0" i="0" dirty="0">
              <a:solidFill>
                <a:srgbClr val="000000"/>
              </a:solidFill>
              <a:effectLst/>
              <a:latin typeface="Helvetica Neue"/>
            </a:endParaRPr>
          </a:p>
        </p:txBody>
      </p:sp>
      <p:sp>
        <p:nvSpPr>
          <p:cNvPr id="7" name="Title 1">
            <a:extLst>
              <a:ext uri="{FF2B5EF4-FFF2-40B4-BE49-F238E27FC236}">
                <a16:creationId xmlns:a16="http://schemas.microsoft.com/office/drawing/2014/main" id="{50C31FE5-07A8-4C08-882E-590C0E072DD8}"/>
              </a:ext>
            </a:extLst>
          </p:cNvPr>
          <p:cNvSpPr>
            <a:spLocks noGrp="1"/>
          </p:cNvSpPr>
          <p:nvPr>
            <p:ph type="title"/>
          </p:nvPr>
        </p:nvSpPr>
        <p:spPr>
          <a:xfrm>
            <a:off x="628650" y="365126"/>
            <a:ext cx="7886700" cy="1325563"/>
          </a:xfrm>
        </p:spPr>
        <p:txBody>
          <a:bodyPr>
            <a:normAutofit/>
          </a:bodyPr>
          <a:lstStyle/>
          <a:p>
            <a:r>
              <a:rPr lang="en-NZ" sz="5400" b="1" dirty="0"/>
              <a:t>Get Ready!</a:t>
            </a:r>
          </a:p>
        </p:txBody>
      </p:sp>
    </p:spTree>
    <p:extLst>
      <p:ext uri="{BB962C8B-B14F-4D97-AF65-F5344CB8AC3E}">
        <p14:creationId xmlns:p14="http://schemas.microsoft.com/office/powerpoint/2010/main" val="54493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E197-6414-4E82-AB18-671B830BB437}"/>
              </a:ext>
            </a:extLst>
          </p:cNvPr>
          <p:cNvSpPr>
            <a:spLocks noGrp="1"/>
          </p:cNvSpPr>
          <p:nvPr>
            <p:ph type="title"/>
          </p:nvPr>
        </p:nvSpPr>
        <p:spPr/>
        <p:txBody>
          <a:bodyPr>
            <a:normAutofit/>
          </a:bodyPr>
          <a:lstStyle/>
          <a:p>
            <a:r>
              <a:rPr lang="en-NZ" sz="5400" b="1" dirty="0"/>
              <a:t>Be Sober—First thoughts…</a:t>
            </a:r>
          </a:p>
        </p:txBody>
      </p:sp>
      <p:sp>
        <p:nvSpPr>
          <p:cNvPr id="3" name="Content Placeholder 2">
            <a:extLst>
              <a:ext uri="{FF2B5EF4-FFF2-40B4-BE49-F238E27FC236}">
                <a16:creationId xmlns:a16="http://schemas.microsoft.com/office/drawing/2014/main" id="{9DC40FA3-43AE-4253-A324-AF0B898F31ED}"/>
              </a:ext>
            </a:extLst>
          </p:cNvPr>
          <p:cNvSpPr>
            <a:spLocks noGrp="1"/>
          </p:cNvSpPr>
          <p:nvPr>
            <p:ph sz="half" idx="1"/>
          </p:nvPr>
        </p:nvSpPr>
        <p:spPr>
          <a:xfrm>
            <a:off x="628650" y="1825624"/>
            <a:ext cx="3886200" cy="5032375"/>
          </a:xfrm>
        </p:spPr>
        <p:txBody>
          <a:bodyPr>
            <a:normAutofit/>
          </a:bodyPr>
          <a:lstStyle/>
          <a:p>
            <a:endParaRPr lang="en-NZ" sz="4000" dirty="0"/>
          </a:p>
          <a:p>
            <a:endParaRPr lang="en-NZ" sz="4000" dirty="0"/>
          </a:p>
        </p:txBody>
      </p:sp>
      <p:sp>
        <p:nvSpPr>
          <p:cNvPr id="4" name="Content Placeholder 3">
            <a:extLst>
              <a:ext uri="{FF2B5EF4-FFF2-40B4-BE49-F238E27FC236}">
                <a16:creationId xmlns:a16="http://schemas.microsoft.com/office/drawing/2014/main" id="{DDF58EAF-6F03-4E7E-AB68-FDD314496D84}"/>
              </a:ext>
            </a:extLst>
          </p:cNvPr>
          <p:cNvSpPr>
            <a:spLocks noGrp="1"/>
          </p:cNvSpPr>
          <p:nvPr>
            <p:ph sz="half" idx="2"/>
          </p:nvPr>
        </p:nvSpPr>
        <p:spPr/>
        <p:txBody>
          <a:bodyPr/>
          <a:lstStyle/>
          <a:p>
            <a:endParaRPr lang="en-NZ"/>
          </a:p>
        </p:txBody>
      </p:sp>
    </p:spTree>
    <p:extLst>
      <p:ext uri="{BB962C8B-B14F-4D97-AF65-F5344CB8AC3E}">
        <p14:creationId xmlns:p14="http://schemas.microsoft.com/office/powerpoint/2010/main" val="159143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E197-6414-4E82-AB18-671B830BB437}"/>
              </a:ext>
            </a:extLst>
          </p:cNvPr>
          <p:cNvSpPr>
            <a:spLocks noGrp="1"/>
          </p:cNvSpPr>
          <p:nvPr>
            <p:ph type="title"/>
          </p:nvPr>
        </p:nvSpPr>
        <p:spPr/>
        <p:txBody>
          <a:bodyPr>
            <a:normAutofit/>
          </a:bodyPr>
          <a:lstStyle/>
          <a:p>
            <a:r>
              <a:rPr lang="en-NZ" sz="5400" b="1" dirty="0"/>
              <a:t>Be Sober—First thoughts…</a:t>
            </a:r>
          </a:p>
        </p:txBody>
      </p:sp>
      <p:sp>
        <p:nvSpPr>
          <p:cNvPr id="3" name="Content Placeholder 2">
            <a:extLst>
              <a:ext uri="{FF2B5EF4-FFF2-40B4-BE49-F238E27FC236}">
                <a16:creationId xmlns:a16="http://schemas.microsoft.com/office/drawing/2014/main" id="{9DC40FA3-43AE-4253-A324-AF0B898F31ED}"/>
              </a:ext>
            </a:extLst>
          </p:cNvPr>
          <p:cNvSpPr>
            <a:spLocks noGrp="1"/>
          </p:cNvSpPr>
          <p:nvPr>
            <p:ph sz="half" idx="1"/>
          </p:nvPr>
        </p:nvSpPr>
        <p:spPr>
          <a:xfrm>
            <a:off x="628650" y="1825624"/>
            <a:ext cx="3886200" cy="5032375"/>
          </a:xfrm>
        </p:spPr>
        <p:txBody>
          <a:bodyPr>
            <a:normAutofit/>
          </a:bodyPr>
          <a:lstStyle/>
          <a:p>
            <a:r>
              <a:rPr lang="en-NZ" sz="4000" dirty="0"/>
              <a:t>Not Drunk?</a:t>
            </a:r>
          </a:p>
          <a:p>
            <a:endParaRPr lang="en-NZ" sz="4000" dirty="0"/>
          </a:p>
          <a:p>
            <a:endParaRPr lang="en-NZ" sz="4000" dirty="0"/>
          </a:p>
          <a:p>
            <a:endParaRPr lang="en-NZ" sz="4000" dirty="0"/>
          </a:p>
        </p:txBody>
      </p:sp>
      <p:sp>
        <p:nvSpPr>
          <p:cNvPr id="4" name="Content Placeholder 3">
            <a:extLst>
              <a:ext uri="{FF2B5EF4-FFF2-40B4-BE49-F238E27FC236}">
                <a16:creationId xmlns:a16="http://schemas.microsoft.com/office/drawing/2014/main" id="{DDF58EAF-6F03-4E7E-AB68-FDD314496D84}"/>
              </a:ext>
            </a:extLst>
          </p:cNvPr>
          <p:cNvSpPr>
            <a:spLocks noGrp="1"/>
          </p:cNvSpPr>
          <p:nvPr>
            <p:ph sz="half" idx="2"/>
          </p:nvPr>
        </p:nvSpPr>
        <p:spPr/>
        <p:txBody>
          <a:bodyPr/>
          <a:lstStyle/>
          <a:p>
            <a:endParaRPr lang="en-NZ"/>
          </a:p>
        </p:txBody>
      </p:sp>
    </p:spTree>
    <p:extLst>
      <p:ext uri="{BB962C8B-B14F-4D97-AF65-F5344CB8AC3E}">
        <p14:creationId xmlns:p14="http://schemas.microsoft.com/office/powerpoint/2010/main" val="370573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E197-6414-4E82-AB18-671B830BB437}"/>
              </a:ext>
            </a:extLst>
          </p:cNvPr>
          <p:cNvSpPr>
            <a:spLocks noGrp="1"/>
          </p:cNvSpPr>
          <p:nvPr>
            <p:ph type="title"/>
          </p:nvPr>
        </p:nvSpPr>
        <p:spPr/>
        <p:txBody>
          <a:bodyPr>
            <a:normAutofit/>
          </a:bodyPr>
          <a:lstStyle/>
          <a:p>
            <a:r>
              <a:rPr lang="en-NZ" sz="5400" b="1" dirty="0"/>
              <a:t>Be Sober—First thoughts…</a:t>
            </a:r>
          </a:p>
        </p:txBody>
      </p:sp>
      <p:sp>
        <p:nvSpPr>
          <p:cNvPr id="3" name="Content Placeholder 2">
            <a:extLst>
              <a:ext uri="{FF2B5EF4-FFF2-40B4-BE49-F238E27FC236}">
                <a16:creationId xmlns:a16="http://schemas.microsoft.com/office/drawing/2014/main" id="{9DC40FA3-43AE-4253-A324-AF0B898F31ED}"/>
              </a:ext>
            </a:extLst>
          </p:cNvPr>
          <p:cNvSpPr>
            <a:spLocks noGrp="1"/>
          </p:cNvSpPr>
          <p:nvPr>
            <p:ph sz="half" idx="1"/>
          </p:nvPr>
        </p:nvSpPr>
        <p:spPr>
          <a:xfrm>
            <a:off x="628650" y="1825624"/>
            <a:ext cx="3886200" cy="5032375"/>
          </a:xfrm>
        </p:spPr>
        <p:txBody>
          <a:bodyPr>
            <a:normAutofit/>
          </a:bodyPr>
          <a:lstStyle/>
          <a:p>
            <a:r>
              <a:rPr lang="en-NZ" sz="4000" dirty="0"/>
              <a:t>Not Drunk?</a:t>
            </a:r>
          </a:p>
          <a:p>
            <a:endParaRPr lang="en-NZ" sz="4000" dirty="0"/>
          </a:p>
          <a:p>
            <a:r>
              <a:rPr lang="en-NZ" sz="4000" dirty="0"/>
              <a:t>Sombre?</a:t>
            </a:r>
          </a:p>
          <a:p>
            <a:endParaRPr lang="en-NZ" sz="4000" dirty="0"/>
          </a:p>
          <a:p>
            <a:endParaRPr lang="en-NZ" sz="4000" dirty="0"/>
          </a:p>
          <a:p>
            <a:endParaRPr lang="en-NZ" sz="4000" dirty="0"/>
          </a:p>
        </p:txBody>
      </p:sp>
      <p:sp>
        <p:nvSpPr>
          <p:cNvPr id="4" name="Content Placeholder 3">
            <a:extLst>
              <a:ext uri="{FF2B5EF4-FFF2-40B4-BE49-F238E27FC236}">
                <a16:creationId xmlns:a16="http://schemas.microsoft.com/office/drawing/2014/main" id="{DDF58EAF-6F03-4E7E-AB68-FDD314496D84}"/>
              </a:ext>
            </a:extLst>
          </p:cNvPr>
          <p:cNvSpPr>
            <a:spLocks noGrp="1"/>
          </p:cNvSpPr>
          <p:nvPr>
            <p:ph sz="half" idx="2"/>
          </p:nvPr>
        </p:nvSpPr>
        <p:spPr/>
        <p:txBody>
          <a:bodyPr/>
          <a:lstStyle/>
          <a:p>
            <a:endParaRPr lang="en-NZ"/>
          </a:p>
        </p:txBody>
      </p:sp>
    </p:spTree>
    <p:extLst>
      <p:ext uri="{BB962C8B-B14F-4D97-AF65-F5344CB8AC3E}">
        <p14:creationId xmlns:p14="http://schemas.microsoft.com/office/powerpoint/2010/main" val="301378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E197-6414-4E82-AB18-671B830BB437}"/>
              </a:ext>
            </a:extLst>
          </p:cNvPr>
          <p:cNvSpPr>
            <a:spLocks noGrp="1"/>
          </p:cNvSpPr>
          <p:nvPr>
            <p:ph type="title"/>
          </p:nvPr>
        </p:nvSpPr>
        <p:spPr/>
        <p:txBody>
          <a:bodyPr>
            <a:normAutofit/>
          </a:bodyPr>
          <a:lstStyle/>
          <a:p>
            <a:r>
              <a:rPr lang="en-NZ" sz="5400" b="1" dirty="0"/>
              <a:t>Be Sober—First thoughts…</a:t>
            </a:r>
          </a:p>
        </p:txBody>
      </p:sp>
      <p:sp>
        <p:nvSpPr>
          <p:cNvPr id="3" name="Content Placeholder 2">
            <a:extLst>
              <a:ext uri="{FF2B5EF4-FFF2-40B4-BE49-F238E27FC236}">
                <a16:creationId xmlns:a16="http://schemas.microsoft.com/office/drawing/2014/main" id="{9DC40FA3-43AE-4253-A324-AF0B898F31ED}"/>
              </a:ext>
            </a:extLst>
          </p:cNvPr>
          <p:cNvSpPr>
            <a:spLocks noGrp="1"/>
          </p:cNvSpPr>
          <p:nvPr>
            <p:ph sz="half" idx="1"/>
          </p:nvPr>
        </p:nvSpPr>
        <p:spPr>
          <a:xfrm>
            <a:off x="628650" y="1825624"/>
            <a:ext cx="3886200" cy="5032375"/>
          </a:xfrm>
        </p:spPr>
        <p:txBody>
          <a:bodyPr>
            <a:normAutofit/>
          </a:bodyPr>
          <a:lstStyle/>
          <a:p>
            <a:r>
              <a:rPr lang="en-NZ" sz="4000" dirty="0"/>
              <a:t>Not Drunk?</a:t>
            </a:r>
          </a:p>
          <a:p>
            <a:endParaRPr lang="en-NZ" sz="4000" dirty="0"/>
          </a:p>
          <a:p>
            <a:r>
              <a:rPr lang="en-NZ" sz="4000" dirty="0"/>
              <a:t>Sombre?</a:t>
            </a:r>
          </a:p>
          <a:p>
            <a:endParaRPr lang="en-NZ" sz="4000" dirty="0"/>
          </a:p>
          <a:p>
            <a:r>
              <a:rPr lang="en-NZ" sz="4000" dirty="0"/>
              <a:t>Serious?</a:t>
            </a:r>
          </a:p>
          <a:p>
            <a:endParaRPr lang="en-NZ" sz="4000" dirty="0"/>
          </a:p>
          <a:p>
            <a:endParaRPr lang="en-NZ" sz="4000" dirty="0"/>
          </a:p>
          <a:p>
            <a:endParaRPr lang="en-NZ" sz="4000" dirty="0"/>
          </a:p>
        </p:txBody>
      </p:sp>
      <p:sp>
        <p:nvSpPr>
          <p:cNvPr id="4" name="Content Placeholder 3">
            <a:extLst>
              <a:ext uri="{FF2B5EF4-FFF2-40B4-BE49-F238E27FC236}">
                <a16:creationId xmlns:a16="http://schemas.microsoft.com/office/drawing/2014/main" id="{DDF58EAF-6F03-4E7E-AB68-FDD314496D84}"/>
              </a:ext>
            </a:extLst>
          </p:cNvPr>
          <p:cNvSpPr>
            <a:spLocks noGrp="1"/>
          </p:cNvSpPr>
          <p:nvPr>
            <p:ph sz="half" idx="2"/>
          </p:nvPr>
        </p:nvSpPr>
        <p:spPr/>
        <p:txBody>
          <a:bodyPr/>
          <a:lstStyle/>
          <a:p>
            <a:endParaRPr lang="en-NZ"/>
          </a:p>
        </p:txBody>
      </p:sp>
    </p:spTree>
    <p:extLst>
      <p:ext uri="{BB962C8B-B14F-4D97-AF65-F5344CB8AC3E}">
        <p14:creationId xmlns:p14="http://schemas.microsoft.com/office/powerpoint/2010/main" val="121577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E197-6414-4E82-AB18-671B830BB437}"/>
              </a:ext>
            </a:extLst>
          </p:cNvPr>
          <p:cNvSpPr>
            <a:spLocks noGrp="1"/>
          </p:cNvSpPr>
          <p:nvPr>
            <p:ph type="title"/>
          </p:nvPr>
        </p:nvSpPr>
        <p:spPr/>
        <p:txBody>
          <a:bodyPr>
            <a:normAutofit/>
          </a:bodyPr>
          <a:lstStyle/>
          <a:p>
            <a:r>
              <a:rPr lang="en-NZ" sz="5400" b="1" dirty="0"/>
              <a:t>Be Sober—First thoughts…</a:t>
            </a:r>
          </a:p>
        </p:txBody>
      </p:sp>
      <p:sp>
        <p:nvSpPr>
          <p:cNvPr id="3" name="Content Placeholder 2">
            <a:extLst>
              <a:ext uri="{FF2B5EF4-FFF2-40B4-BE49-F238E27FC236}">
                <a16:creationId xmlns:a16="http://schemas.microsoft.com/office/drawing/2014/main" id="{9DC40FA3-43AE-4253-A324-AF0B898F31ED}"/>
              </a:ext>
            </a:extLst>
          </p:cNvPr>
          <p:cNvSpPr>
            <a:spLocks noGrp="1"/>
          </p:cNvSpPr>
          <p:nvPr>
            <p:ph sz="half" idx="1"/>
          </p:nvPr>
        </p:nvSpPr>
        <p:spPr>
          <a:xfrm>
            <a:off x="628650" y="1825624"/>
            <a:ext cx="3886200" cy="5032375"/>
          </a:xfrm>
        </p:spPr>
        <p:txBody>
          <a:bodyPr>
            <a:normAutofit/>
          </a:bodyPr>
          <a:lstStyle/>
          <a:p>
            <a:r>
              <a:rPr lang="en-NZ" sz="4000" dirty="0"/>
              <a:t>Not Drunk?</a:t>
            </a:r>
          </a:p>
          <a:p>
            <a:endParaRPr lang="en-NZ" sz="4000" dirty="0"/>
          </a:p>
          <a:p>
            <a:r>
              <a:rPr lang="en-NZ" sz="4000" dirty="0"/>
              <a:t>Sombre?</a:t>
            </a:r>
          </a:p>
          <a:p>
            <a:endParaRPr lang="en-NZ" sz="4000" dirty="0"/>
          </a:p>
          <a:p>
            <a:r>
              <a:rPr lang="en-NZ" sz="4000" dirty="0"/>
              <a:t>Serious?</a:t>
            </a:r>
          </a:p>
          <a:p>
            <a:endParaRPr lang="en-NZ" sz="4000" dirty="0"/>
          </a:p>
          <a:p>
            <a:r>
              <a:rPr lang="en-NZ" sz="4000" dirty="0"/>
              <a:t>Sensible?</a:t>
            </a:r>
          </a:p>
          <a:p>
            <a:endParaRPr lang="en-NZ" sz="4000" dirty="0"/>
          </a:p>
          <a:p>
            <a:endParaRPr lang="en-NZ" sz="4000" dirty="0"/>
          </a:p>
        </p:txBody>
      </p:sp>
      <p:sp>
        <p:nvSpPr>
          <p:cNvPr id="4" name="Content Placeholder 3">
            <a:extLst>
              <a:ext uri="{FF2B5EF4-FFF2-40B4-BE49-F238E27FC236}">
                <a16:creationId xmlns:a16="http://schemas.microsoft.com/office/drawing/2014/main" id="{DDF58EAF-6F03-4E7E-AB68-FDD314496D84}"/>
              </a:ext>
            </a:extLst>
          </p:cNvPr>
          <p:cNvSpPr>
            <a:spLocks noGrp="1"/>
          </p:cNvSpPr>
          <p:nvPr>
            <p:ph sz="half" idx="2"/>
          </p:nvPr>
        </p:nvSpPr>
        <p:spPr/>
        <p:txBody>
          <a:bodyPr/>
          <a:lstStyle/>
          <a:p>
            <a:endParaRPr lang="en-NZ"/>
          </a:p>
        </p:txBody>
      </p:sp>
    </p:spTree>
    <p:extLst>
      <p:ext uri="{BB962C8B-B14F-4D97-AF65-F5344CB8AC3E}">
        <p14:creationId xmlns:p14="http://schemas.microsoft.com/office/powerpoint/2010/main" val="129238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endParaRPr lang="en-NZ" sz="1600" dirty="0"/>
          </a:p>
        </p:txBody>
      </p:sp>
    </p:spTree>
    <p:extLst>
      <p:ext uri="{BB962C8B-B14F-4D97-AF65-F5344CB8AC3E}">
        <p14:creationId xmlns:p14="http://schemas.microsoft.com/office/powerpoint/2010/main" val="215098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5FD-E708-41E7-BEF7-F855D5B49217}"/>
              </a:ext>
            </a:extLst>
          </p:cNvPr>
          <p:cNvSpPr>
            <a:spLocks noGrp="1"/>
          </p:cNvSpPr>
          <p:nvPr>
            <p:ph type="title"/>
          </p:nvPr>
        </p:nvSpPr>
        <p:spPr/>
        <p:txBody>
          <a:bodyPr>
            <a:normAutofit/>
          </a:bodyPr>
          <a:lstStyle/>
          <a:p>
            <a:r>
              <a:rPr lang="en-NZ" sz="5400" b="1" dirty="0"/>
              <a:t>What am I talking about?</a:t>
            </a:r>
          </a:p>
        </p:txBody>
      </p:sp>
      <p:sp>
        <p:nvSpPr>
          <p:cNvPr id="3" name="Content Placeholder 2">
            <a:extLst>
              <a:ext uri="{FF2B5EF4-FFF2-40B4-BE49-F238E27FC236}">
                <a16:creationId xmlns:a16="http://schemas.microsoft.com/office/drawing/2014/main" id="{86BBCBE9-8B4B-44CC-95A6-291D2BF38E6A}"/>
              </a:ext>
            </a:extLst>
          </p:cNvPr>
          <p:cNvSpPr>
            <a:spLocks noGrp="1"/>
          </p:cNvSpPr>
          <p:nvPr>
            <p:ph sz="half" idx="1"/>
          </p:nvPr>
        </p:nvSpPr>
        <p:spPr>
          <a:xfrm>
            <a:off x="628649" y="1825624"/>
            <a:ext cx="7886699" cy="5032375"/>
          </a:xfrm>
        </p:spPr>
        <p:txBody>
          <a:bodyPr>
            <a:normAutofit/>
          </a:bodyPr>
          <a:lstStyle/>
          <a:p>
            <a:r>
              <a:rPr lang="en-NZ" sz="4000" dirty="0"/>
              <a:t>The Sober-minded Christian</a:t>
            </a:r>
          </a:p>
        </p:txBody>
      </p:sp>
    </p:spTree>
    <p:extLst>
      <p:ext uri="{BB962C8B-B14F-4D97-AF65-F5344CB8AC3E}">
        <p14:creationId xmlns:p14="http://schemas.microsoft.com/office/powerpoint/2010/main" val="1046512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263</Words>
  <Application>Microsoft Office PowerPoint</Application>
  <PresentationFormat>On-screen Show (4:3)</PresentationFormat>
  <Paragraphs>92</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Algerian</vt:lpstr>
      <vt:lpstr>Arial</vt:lpstr>
      <vt:lpstr>Calibri</vt:lpstr>
      <vt:lpstr>Calibri Light</vt:lpstr>
      <vt:lpstr>Helvetica Neue</vt:lpstr>
      <vt:lpstr>system-ui</vt:lpstr>
      <vt:lpstr>Wingdings</vt:lpstr>
      <vt:lpstr>Office Theme</vt:lpstr>
      <vt:lpstr>PowerPoint Presentation</vt:lpstr>
      <vt:lpstr>Be  Sober-Minded</vt:lpstr>
      <vt:lpstr>Be Sober—First thoughts…</vt:lpstr>
      <vt:lpstr>Be Sober—First thoughts…</vt:lpstr>
      <vt:lpstr>Be Sober—First thoughts…</vt:lpstr>
      <vt:lpstr>Be Sober—First thoughts…</vt:lpstr>
      <vt:lpstr>Be Sober—First thoughts…</vt:lpstr>
      <vt:lpstr>What am I talking about?</vt:lpstr>
      <vt:lpstr>What am I talking about?</vt:lpstr>
      <vt:lpstr>What am I talking about?</vt:lpstr>
      <vt:lpstr>What am I talking about?</vt:lpstr>
      <vt:lpstr>What am I talking about?</vt:lpstr>
      <vt:lpstr>What am I talking about?</vt:lpstr>
      <vt:lpstr>What am I talking about?</vt:lpstr>
      <vt:lpstr>What am I talking about?</vt:lpstr>
      <vt:lpstr>Paul, are you mad?</vt:lpstr>
      <vt:lpstr>Paul, are you mad?</vt:lpstr>
      <vt:lpstr>PowerPoint Presentation</vt:lpstr>
      <vt:lpstr>PowerPoint Presentation</vt:lpstr>
      <vt:lpstr>PowerPoint Presentation</vt:lpstr>
      <vt:lpstr>PowerPoint Presentation</vt:lpstr>
      <vt:lpstr>Get Ready!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Sober Minded</dc:title>
  <dc:creator>John</dc:creator>
  <cp:lastModifiedBy>HODGMAN, Geoff (WAITSC)</cp:lastModifiedBy>
  <cp:revision>10</cp:revision>
  <dcterms:created xsi:type="dcterms:W3CDTF">2020-10-17T18:55:57Z</dcterms:created>
  <dcterms:modified xsi:type="dcterms:W3CDTF">2020-12-09T01:37:48Z</dcterms:modified>
</cp:coreProperties>
</file>