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256" r:id="rId3"/>
    <p:sldId id="257" r:id="rId4"/>
    <p:sldId id="392" r:id="rId5"/>
    <p:sldId id="391" r:id="rId6"/>
    <p:sldId id="258" r:id="rId7"/>
    <p:sldId id="378" r:id="rId8"/>
    <p:sldId id="259" r:id="rId9"/>
    <p:sldId id="379" r:id="rId10"/>
    <p:sldId id="380" r:id="rId11"/>
    <p:sldId id="260" r:id="rId12"/>
    <p:sldId id="381" r:id="rId13"/>
    <p:sldId id="261" r:id="rId14"/>
    <p:sldId id="382" r:id="rId15"/>
    <p:sldId id="388" r:id="rId16"/>
    <p:sldId id="262" r:id="rId17"/>
    <p:sldId id="389" r:id="rId18"/>
    <p:sldId id="383" r:id="rId19"/>
    <p:sldId id="263" r:id="rId20"/>
    <p:sldId id="264" r:id="rId21"/>
    <p:sldId id="266" r:id="rId22"/>
    <p:sldId id="267" r:id="rId23"/>
    <p:sldId id="268" r:id="rId24"/>
    <p:sldId id="269" r:id="rId25"/>
    <p:sldId id="265" r:id="rId26"/>
    <p:sldId id="270" r:id="rId27"/>
    <p:sldId id="271" r:id="rId28"/>
    <p:sldId id="272" r:id="rId29"/>
    <p:sldId id="273" r:id="rId30"/>
    <p:sldId id="274" r:id="rId31"/>
    <p:sldId id="275" r:id="rId32"/>
    <p:sldId id="384" r:id="rId33"/>
    <p:sldId id="390" r:id="rId34"/>
    <p:sldId id="385" r:id="rId35"/>
    <p:sldId id="386" r:id="rId36"/>
    <p:sldId id="38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98A4CC-F0B6-4018-8D65-F6901A11F87F}" type="datetimeFigureOut">
              <a:rPr lang="en-NZ" smtClean="0"/>
              <a:t>09/12/2020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83A1DC-1C2C-4085-BFFD-32FDCFDD46D3}" type="slidenum">
              <a:rPr lang="en-NZ" smtClean="0"/>
              <a:t>‹#›</a:t>
            </a:fld>
            <a:endParaRPr lang="en-NZ"/>
          </a:p>
        </p:txBody>
      </p:sp>
    </p:spTree>
    <p:extLst>
      <p:ext uri="{BB962C8B-B14F-4D97-AF65-F5344CB8AC3E}">
        <p14:creationId xmlns:p14="http://schemas.microsoft.com/office/powerpoint/2010/main" val="289683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98A4CC-F0B6-4018-8D65-F6901A11F87F}" type="datetimeFigureOut">
              <a:rPr lang="en-NZ" smtClean="0"/>
              <a:t>09/12/2020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83A1DC-1C2C-4085-BFFD-32FDCFDD46D3}" type="slidenum">
              <a:rPr lang="en-NZ" smtClean="0"/>
              <a:t>‹#›</a:t>
            </a:fld>
            <a:endParaRPr lang="en-NZ"/>
          </a:p>
        </p:txBody>
      </p:sp>
    </p:spTree>
    <p:extLst>
      <p:ext uri="{BB962C8B-B14F-4D97-AF65-F5344CB8AC3E}">
        <p14:creationId xmlns:p14="http://schemas.microsoft.com/office/powerpoint/2010/main" val="278051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98A4CC-F0B6-4018-8D65-F6901A11F87F}" type="datetimeFigureOut">
              <a:rPr lang="en-NZ" smtClean="0"/>
              <a:t>09/12/2020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83A1DC-1C2C-4085-BFFD-32FDCFDD46D3}" type="slidenum">
              <a:rPr lang="en-NZ" smtClean="0"/>
              <a:t>‹#›</a:t>
            </a:fld>
            <a:endParaRPr lang="en-NZ"/>
          </a:p>
        </p:txBody>
      </p:sp>
    </p:spTree>
    <p:extLst>
      <p:ext uri="{BB962C8B-B14F-4D97-AF65-F5344CB8AC3E}">
        <p14:creationId xmlns:p14="http://schemas.microsoft.com/office/powerpoint/2010/main" val="105331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98A4CC-F0B6-4018-8D65-F6901A11F87F}" type="datetimeFigureOut">
              <a:rPr lang="en-NZ" smtClean="0"/>
              <a:t>09/12/2020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83A1DC-1C2C-4085-BFFD-32FDCFDD46D3}" type="slidenum">
              <a:rPr lang="en-NZ" smtClean="0"/>
              <a:t>‹#›</a:t>
            </a:fld>
            <a:endParaRPr lang="en-NZ"/>
          </a:p>
        </p:txBody>
      </p:sp>
    </p:spTree>
    <p:extLst>
      <p:ext uri="{BB962C8B-B14F-4D97-AF65-F5344CB8AC3E}">
        <p14:creationId xmlns:p14="http://schemas.microsoft.com/office/powerpoint/2010/main" val="404132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98A4CC-F0B6-4018-8D65-F6901A11F87F}" type="datetimeFigureOut">
              <a:rPr lang="en-NZ" smtClean="0"/>
              <a:t>09/12/2020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83A1DC-1C2C-4085-BFFD-32FDCFDD46D3}" type="slidenum">
              <a:rPr lang="en-NZ" smtClean="0"/>
              <a:t>‹#›</a:t>
            </a:fld>
            <a:endParaRPr lang="en-NZ"/>
          </a:p>
        </p:txBody>
      </p:sp>
    </p:spTree>
    <p:extLst>
      <p:ext uri="{BB962C8B-B14F-4D97-AF65-F5344CB8AC3E}">
        <p14:creationId xmlns:p14="http://schemas.microsoft.com/office/powerpoint/2010/main" val="329202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98A4CC-F0B6-4018-8D65-F6901A11F87F}" type="datetimeFigureOut">
              <a:rPr lang="en-NZ" smtClean="0"/>
              <a:t>09/12/2020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783A1DC-1C2C-4085-BFFD-32FDCFDD46D3}" type="slidenum">
              <a:rPr lang="en-NZ" smtClean="0"/>
              <a:t>‹#›</a:t>
            </a:fld>
            <a:endParaRPr lang="en-NZ"/>
          </a:p>
        </p:txBody>
      </p:sp>
    </p:spTree>
    <p:extLst>
      <p:ext uri="{BB962C8B-B14F-4D97-AF65-F5344CB8AC3E}">
        <p14:creationId xmlns:p14="http://schemas.microsoft.com/office/powerpoint/2010/main" val="145345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98A4CC-F0B6-4018-8D65-F6901A11F87F}" type="datetimeFigureOut">
              <a:rPr lang="en-NZ" smtClean="0"/>
              <a:t>09/12/2020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783A1DC-1C2C-4085-BFFD-32FDCFDD46D3}" type="slidenum">
              <a:rPr lang="en-NZ" smtClean="0"/>
              <a:t>‹#›</a:t>
            </a:fld>
            <a:endParaRPr lang="en-NZ"/>
          </a:p>
        </p:txBody>
      </p:sp>
    </p:spTree>
    <p:extLst>
      <p:ext uri="{BB962C8B-B14F-4D97-AF65-F5344CB8AC3E}">
        <p14:creationId xmlns:p14="http://schemas.microsoft.com/office/powerpoint/2010/main" val="28354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98A4CC-F0B6-4018-8D65-F6901A11F87F}" type="datetimeFigureOut">
              <a:rPr lang="en-NZ" smtClean="0"/>
              <a:t>09/12/2020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783A1DC-1C2C-4085-BFFD-32FDCFDD46D3}" type="slidenum">
              <a:rPr lang="en-NZ" smtClean="0"/>
              <a:t>‹#›</a:t>
            </a:fld>
            <a:endParaRPr lang="en-NZ"/>
          </a:p>
        </p:txBody>
      </p:sp>
    </p:spTree>
    <p:extLst>
      <p:ext uri="{BB962C8B-B14F-4D97-AF65-F5344CB8AC3E}">
        <p14:creationId xmlns:p14="http://schemas.microsoft.com/office/powerpoint/2010/main" val="201398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8A4CC-F0B6-4018-8D65-F6901A11F87F}" type="datetimeFigureOut">
              <a:rPr lang="en-NZ" smtClean="0"/>
              <a:t>09/12/2020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783A1DC-1C2C-4085-BFFD-32FDCFDD46D3}" type="slidenum">
              <a:rPr lang="en-NZ" smtClean="0"/>
              <a:t>‹#›</a:t>
            </a:fld>
            <a:endParaRPr lang="en-NZ"/>
          </a:p>
        </p:txBody>
      </p:sp>
    </p:spTree>
    <p:extLst>
      <p:ext uri="{BB962C8B-B14F-4D97-AF65-F5344CB8AC3E}">
        <p14:creationId xmlns:p14="http://schemas.microsoft.com/office/powerpoint/2010/main" val="69185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8A4CC-F0B6-4018-8D65-F6901A11F87F}" type="datetimeFigureOut">
              <a:rPr lang="en-NZ" smtClean="0"/>
              <a:t>09/12/2020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783A1DC-1C2C-4085-BFFD-32FDCFDD46D3}" type="slidenum">
              <a:rPr lang="en-NZ" smtClean="0"/>
              <a:t>‹#›</a:t>
            </a:fld>
            <a:endParaRPr lang="en-NZ"/>
          </a:p>
        </p:txBody>
      </p:sp>
    </p:spTree>
    <p:extLst>
      <p:ext uri="{BB962C8B-B14F-4D97-AF65-F5344CB8AC3E}">
        <p14:creationId xmlns:p14="http://schemas.microsoft.com/office/powerpoint/2010/main" val="159601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8A4CC-F0B6-4018-8D65-F6901A11F87F}" type="datetimeFigureOut">
              <a:rPr lang="en-NZ" smtClean="0"/>
              <a:t>09/12/2020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783A1DC-1C2C-4085-BFFD-32FDCFDD46D3}" type="slidenum">
              <a:rPr lang="en-NZ" smtClean="0"/>
              <a:t>‹#›</a:t>
            </a:fld>
            <a:endParaRPr lang="en-NZ"/>
          </a:p>
        </p:txBody>
      </p:sp>
    </p:spTree>
    <p:extLst>
      <p:ext uri="{BB962C8B-B14F-4D97-AF65-F5344CB8AC3E}">
        <p14:creationId xmlns:p14="http://schemas.microsoft.com/office/powerpoint/2010/main" val="199618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8A4CC-F0B6-4018-8D65-F6901A11F87F}" type="datetimeFigureOut">
              <a:rPr lang="en-NZ" smtClean="0"/>
              <a:t>09/12/2020</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3A1DC-1C2C-4085-BFFD-32FDCFDD46D3}" type="slidenum">
              <a:rPr lang="en-NZ" smtClean="0"/>
              <a:t>‹#›</a:t>
            </a:fld>
            <a:endParaRPr lang="en-NZ"/>
          </a:p>
        </p:txBody>
      </p:sp>
    </p:spTree>
    <p:extLst>
      <p:ext uri="{BB962C8B-B14F-4D97-AF65-F5344CB8AC3E}">
        <p14:creationId xmlns:p14="http://schemas.microsoft.com/office/powerpoint/2010/main" val="1049639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“Invisible Good.” </a:t>
            </a:r>
          </a:p>
          <a:p>
            <a:pPr marL="0" indent="0">
              <a:buNone/>
            </a:pPr>
            <a:r>
              <a:rPr lang="en-US" sz="800" dirty="0"/>
              <a:t>	</a:t>
            </a:r>
          </a:p>
          <a:p>
            <a:r>
              <a:rPr lang="en-NZ" sz="4000" dirty="0"/>
              <a:t>John Staiger</a:t>
            </a:r>
          </a:p>
          <a:p>
            <a:endParaRPr lang="en-NZ" sz="800" dirty="0"/>
          </a:p>
          <a:p>
            <a:r>
              <a:rPr lang="en-NZ" sz="4000" dirty="0"/>
              <a:t>Morningside Church of Christ </a:t>
            </a:r>
          </a:p>
          <a:p>
            <a:endParaRPr lang="en-NZ" sz="800" dirty="0"/>
          </a:p>
          <a:p>
            <a:r>
              <a:rPr lang="en-NZ" sz="4000" dirty="0"/>
              <a:t>Sunday 22 November 2020</a:t>
            </a:r>
          </a:p>
          <a:p>
            <a:endParaRPr lang="en-NZ" sz="800" dirty="0"/>
          </a:p>
          <a:p>
            <a:r>
              <a:rPr lang="en-NZ" sz="4000" dirty="0"/>
              <a:t>PM Sermon</a:t>
            </a:r>
          </a:p>
          <a:p>
            <a:endParaRPr lang="en-NZ" sz="800" dirty="0"/>
          </a:p>
          <a:p>
            <a:pPr marL="0" indent="0" algn="ctr">
              <a:buNone/>
            </a:pPr>
            <a:r>
              <a:rPr lang="en-NZ" sz="4000" dirty="0"/>
              <a:t>Broadcast on Facebook Live from </a:t>
            </a:r>
          </a:p>
          <a:p>
            <a:pPr marL="0" indent="0" algn="ctr">
              <a:buNone/>
            </a:pPr>
            <a:r>
              <a:rPr lang="en-NZ" sz="4000" dirty="0"/>
              <a:t>42 Leslie Ave, Sandringham.</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Acts of Righteousness</a:t>
            </a:r>
            <a:endParaRPr lang="en-NZ" sz="5400" dirty="0"/>
          </a:p>
        </p:txBody>
      </p:sp>
      <p:sp>
        <p:nvSpPr>
          <p:cNvPr id="5" name="Content Placeholder 3">
            <a:extLst>
              <a:ext uri="{FF2B5EF4-FFF2-40B4-BE49-F238E27FC236}">
                <a16:creationId xmlns:a16="http://schemas.microsoft.com/office/drawing/2014/main" id="{C6E47177-BB05-4535-A1BA-B401EDF85B2D}"/>
              </a:ext>
            </a:extLst>
          </p:cNvPr>
          <p:cNvSpPr txBox="1">
            <a:spLocks/>
          </p:cNvSpPr>
          <p:nvPr/>
        </p:nvSpPr>
        <p:spPr>
          <a:xfrm>
            <a:off x="4572000" y="1971399"/>
            <a:ext cx="413467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AutoNum type="arabicPeriod" startAt="2"/>
            </a:pPr>
            <a:r>
              <a:rPr lang="en-US" sz="4000" spc="-300" dirty="0"/>
              <a:t>Prayer—v.5-15.</a:t>
            </a:r>
          </a:p>
          <a:p>
            <a:pPr marL="742950" indent="-742950">
              <a:lnSpc>
                <a:spcPct val="70000"/>
              </a:lnSpc>
              <a:buAutoNum type="arabicPeriod" startAt="2"/>
            </a:pPr>
            <a:endParaRPr lang="en-US" sz="4000" spc="-300" dirty="0">
              <a:solidFill>
                <a:schemeClr val="bg1"/>
              </a:solidFill>
            </a:endParaRPr>
          </a:p>
          <a:p>
            <a:pPr marL="742950" indent="-742950">
              <a:lnSpc>
                <a:spcPct val="70000"/>
              </a:lnSpc>
              <a:buAutoNum type="arabicPeriod" startAt="2"/>
            </a:pPr>
            <a:r>
              <a:rPr lang="en-US" sz="4000" spc="-300" dirty="0">
                <a:solidFill>
                  <a:schemeClr val="bg1"/>
                </a:solidFill>
              </a:rPr>
              <a:t>Fasting—v.16-18</a:t>
            </a:r>
          </a:p>
          <a:p>
            <a:pPr marL="742950" indent="-742950">
              <a:lnSpc>
                <a:spcPct val="70000"/>
              </a:lnSpc>
              <a:buAutoNum type="arabicPeriod" startAt="2"/>
            </a:pPr>
            <a:endParaRPr lang="en-US" sz="4000" spc="-300" dirty="0">
              <a:solidFill>
                <a:schemeClr val="bg1"/>
              </a:solidFill>
            </a:endParaRPr>
          </a:p>
          <a:p>
            <a:pPr marL="742950" indent="-742950">
              <a:lnSpc>
                <a:spcPct val="70000"/>
              </a:lnSpc>
              <a:buAutoNum type="arabicPeriod" startAt="2"/>
            </a:pPr>
            <a:r>
              <a:rPr lang="en-US" sz="4000" spc="-300" dirty="0">
                <a:solidFill>
                  <a:schemeClr val="bg1"/>
                </a:solidFill>
              </a:rPr>
              <a:t>Solution—v,19-24</a:t>
            </a:r>
          </a:p>
        </p:txBody>
      </p:sp>
      <p:pic>
        <p:nvPicPr>
          <p:cNvPr id="6" name="Picture 4" descr="Watch out for the WorkReady trap">
            <a:extLst>
              <a:ext uri="{FF2B5EF4-FFF2-40B4-BE49-F238E27FC236}">
                <a16:creationId xmlns:a16="http://schemas.microsoft.com/office/drawing/2014/main" id="{673513E1-B6E8-4EA4-87C3-0DC9C56B79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65" r="25156"/>
          <a:stretch/>
        </p:blipFill>
        <p:spPr bwMode="auto">
          <a:xfrm>
            <a:off x="7063408" y="281886"/>
            <a:ext cx="1451942" cy="16179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ar Room - Online Movie Watch Party - Now Available">
            <a:extLst>
              <a:ext uri="{FF2B5EF4-FFF2-40B4-BE49-F238E27FC236}">
                <a16:creationId xmlns:a16="http://schemas.microsoft.com/office/drawing/2014/main" id="{85215D68-861F-44EC-9960-2DE8274CB027}"/>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697"/>
          <a:stretch/>
        </p:blipFill>
        <p:spPr bwMode="auto">
          <a:xfrm>
            <a:off x="1349597" y="2400055"/>
            <a:ext cx="6496396" cy="34940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9874F07D-14E4-4813-889D-F617BE5E5295}"/>
              </a:ext>
            </a:extLst>
          </p:cNvPr>
          <p:cNvSpPr txBox="1">
            <a:spLocks/>
          </p:cNvSpPr>
          <p:nvPr/>
        </p:nvSpPr>
        <p:spPr>
          <a:xfrm>
            <a:off x="51592" y="5427491"/>
            <a:ext cx="9092407" cy="143050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US" sz="3200" spc="-300" dirty="0"/>
              <a:t>Mt.6:6—</a:t>
            </a:r>
            <a:r>
              <a:rPr lang="en-US" sz="3200" b="1" i="0" baseline="30000" dirty="0">
                <a:solidFill>
                  <a:srgbClr val="000000"/>
                </a:solidFill>
                <a:effectLst/>
                <a:latin typeface="system-ui"/>
              </a:rPr>
              <a:t>6 </a:t>
            </a:r>
            <a:r>
              <a:rPr lang="en-US" sz="3200" b="0" i="0" dirty="0">
                <a:solidFill>
                  <a:srgbClr val="000000"/>
                </a:solidFill>
                <a:effectLst/>
                <a:latin typeface="system-ui"/>
              </a:rPr>
              <a:t>But when you pray, go into your room, close the door and pray to your Father, who is unseen. Then your Father, who sees what is done in secret, will reward you. (NIV)</a:t>
            </a:r>
            <a:endParaRPr lang="en-US" sz="3200" spc="-300" dirty="0"/>
          </a:p>
        </p:txBody>
      </p:sp>
    </p:spTree>
    <p:extLst>
      <p:ext uri="{BB962C8B-B14F-4D97-AF65-F5344CB8AC3E}">
        <p14:creationId xmlns:p14="http://schemas.microsoft.com/office/powerpoint/2010/main" val="3611352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Acts of Righteousness</a:t>
            </a:r>
            <a:endParaRPr lang="en-NZ" sz="5400" dirty="0"/>
          </a:p>
        </p:txBody>
      </p:sp>
      <p:sp>
        <p:nvSpPr>
          <p:cNvPr id="5" name="Content Placeholder 3">
            <a:extLst>
              <a:ext uri="{FF2B5EF4-FFF2-40B4-BE49-F238E27FC236}">
                <a16:creationId xmlns:a16="http://schemas.microsoft.com/office/drawing/2014/main" id="{C6E47177-BB05-4535-A1BA-B401EDF85B2D}"/>
              </a:ext>
            </a:extLst>
          </p:cNvPr>
          <p:cNvSpPr txBox="1">
            <a:spLocks/>
          </p:cNvSpPr>
          <p:nvPr/>
        </p:nvSpPr>
        <p:spPr>
          <a:xfrm>
            <a:off x="4572000" y="1971399"/>
            <a:ext cx="413467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AutoNum type="arabicPeriod" startAt="3"/>
            </a:pPr>
            <a:r>
              <a:rPr lang="en-US" sz="4000" spc="-300" dirty="0"/>
              <a:t>Fasting—v.16-18</a:t>
            </a:r>
          </a:p>
          <a:p>
            <a:pPr marL="742950" indent="-742950">
              <a:lnSpc>
                <a:spcPct val="70000"/>
              </a:lnSpc>
              <a:buAutoNum type="arabicPeriod" startAt="3"/>
            </a:pPr>
            <a:endParaRPr lang="en-US" sz="4000" spc="-300" dirty="0">
              <a:solidFill>
                <a:schemeClr val="bg1"/>
              </a:solidFill>
            </a:endParaRPr>
          </a:p>
          <a:p>
            <a:pPr marL="742950" indent="-742950">
              <a:lnSpc>
                <a:spcPct val="70000"/>
              </a:lnSpc>
              <a:buAutoNum type="arabicPeriod" startAt="3"/>
            </a:pPr>
            <a:r>
              <a:rPr lang="en-US" sz="4000" spc="-300" dirty="0">
                <a:solidFill>
                  <a:schemeClr val="bg1"/>
                </a:solidFill>
              </a:rPr>
              <a:t>Solution—v.19-24</a:t>
            </a:r>
          </a:p>
        </p:txBody>
      </p:sp>
      <p:pic>
        <p:nvPicPr>
          <p:cNvPr id="6" name="Picture 4" descr="Watch out for the WorkReady trap">
            <a:extLst>
              <a:ext uri="{FF2B5EF4-FFF2-40B4-BE49-F238E27FC236}">
                <a16:creationId xmlns:a16="http://schemas.microsoft.com/office/drawing/2014/main" id="{673513E1-B6E8-4EA4-87C3-0DC9C56B79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65" r="25156"/>
          <a:stretch/>
        </p:blipFill>
        <p:spPr bwMode="auto">
          <a:xfrm>
            <a:off x="7063408" y="281886"/>
            <a:ext cx="1451942" cy="161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514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Acts of Righteousness</a:t>
            </a:r>
            <a:endParaRPr lang="en-NZ" sz="5400" dirty="0"/>
          </a:p>
        </p:txBody>
      </p:sp>
      <p:sp>
        <p:nvSpPr>
          <p:cNvPr id="5" name="Content Placeholder 3">
            <a:extLst>
              <a:ext uri="{FF2B5EF4-FFF2-40B4-BE49-F238E27FC236}">
                <a16:creationId xmlns:a16="http://schemas.microsoft.com/office/drawing/2014/main" id="{C6E47177-BB05-4535-A1BA-B401EDF85B2D}"/>
              </a:ext>
            </a:extLst>
          </p:cNvPr>
          <p:cNvSpPr txBox="1">
            <a:spLocks/>
          </p:cNvSpPr>
          <p:nvPr/>
        </p:nvSpPr>
        <p:spPr>
          <a:xfrm>
            <a:off x="4572000" y="1971399"/>
            <a:ext cx="413467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AutoNum type="arabicPeriod" startAt="3"/>
            </a:pPr>
            <a:r>
              <a:rPr lang="en-US" sz="4000" spc="-300" dirty="0"/>
              <a:t>Fasting—v.16-18</a:t>
            </a:r>
          </a:p>
          <a:p>
            <a:pPr marL="742950" indent="-742950">
              <a:lnSpc>
                <a:spcPct val="70000"/>
              </a:lnSpc>
              <a:buAutoNum type="arabicPeriod" startAt="3"/>
            </a:pPr>
            <a:endParaRPr lang="en-US" sz="4000" spc="-300" dirty="0">
              <a:solidFill>
                <a:schemeClr val="bg1"/>
              </a:solidFill>
            </a:endParaRPr>
          </a:p>
          <a:p>
            <a:pPr marL="742950" indent="-742950">
              <a:lnSpc>
                <a:spcPct val="70000"/>
              </a:lnSpc>
              <a:buAutoNum type="arabicPeriod" startAt="3"/>
            </a:pPr>
            <a:r>
              <a:rPr lang="en-US" sz="4000" spc="-300" dirty="0">
                <a:solidFill>
                  <a:schemeClr val="bg1"/>
                </a:solidFill>
              </a:rPr>
              <a:t>Solution—v.19-24</a:t>
            </a:r>
          </a:p>
        </p:txBody>
      </p:sp>
      <p:pic>
        <p:nvPicPr>
          <p:cNvPr id="6" name="Picture 4" descr="Watch out for the WorkReady trap">
            <a:extLst>
              <a:ext uri="{FF2B5EF4-FFF2-40B4-BE49-F238E27FC236}">
                <a16:creationId xmlns:a16="http://schemas.microsoft.com/office/drawing/2014/main" id="{673513E1-B6E8-4EA4-87C3-0DC9C56B79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65" r="25156"/>
          <a:stretch/>
        </p:blipFill>
        <p:spPr bwMode="auto">
          <a:xfrm>
            <a:off x="7063408" y="281886"/>
            <a:ext cx="1451942" cy="161795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ag: Matthew 6:16 | God's Family Church – Cranston RI – You are Welcome Here">
            <a:extLst>
              <a:ext uri="{FF2B5EF4-FFF2-40B4-BE49-F238E27FC236}">
                <a16:creationId xmlns:a16="http://schemas.microsoft.com/office/drawing/2014/main" id="{422ADD8F-F304-4F25-A999-CEE2E3F79CB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293178" y="2891060"/>
            <a:ext cx="6222172" cy="373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314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Acts of Righteousness</a:t>
            </a:r>
            <a:endParaRPr lang="en-NZ" sz="5400" dirty="0"/>
          </a:p>
        </p:txBody>
      </p:sp>
      <p:sp>
        <p:nvSpPr>
          <p:cNvPr id="5" name="Content Placeholder 3">
            <a:extLst>
              <a:ext uri="{FF2B5EF4-FFF2-40B4-BE49-F238E27FC236}">
                <a16:creationId xmlns:a16="http://schemas.microsoft.com/office/drawing/2014/main" id="{C6E47177-BB05-4535-A1BA-B401EDF85B2D}"/>
              </a:ext>
            </a:extLst>
          </p:cNvPr>
          <p:cNvSpPr txBox="1">
            <a:spLocks/>
          </p:cNvSpPr>
          <p:nvPr/>
        </p:nvSpPr>
        <p:spPr>
          <a:xfrm>
            <a:off x="4572000" y="1971399"/>
            <a:ext cx="413467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AutoNum type="arabicPeriod" startAt="4"/>
            </a:pPr>
            <a:r>
              <a:rPr lang="en-US" sz="4000" spc="-300" dirty="0"/>
              <a:t>Solution—v,19-24</a:t>
            </a:r>
          </a:p>
        </p:txBody>
      </p:sp>
      <p:pic>
        <p:nvPicPr>
          <p:cNvPr id="6" name="Picture 4" descr="Watch out for the WorkReady trap">
            <a:extLst>
              <a:ext uri="{FF2B5EF4-FFF2-40B4-BE49-F238E27FC236}">
                <a16:creationId xmlns:a16="http://schemas.microsoft.com/office/drawing/2014/main" id="{673513E1-B6E8-4EA4-87C3-0DC9C56B79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65" r="25156"/>
          <a:stretch/>
        </p:blipFill>
        <p:spPr bwMode="auto">
          <a:xfrm>
            <a:off x="7063408" y="281886"/>
            <a:ext cx="1451942" cy="161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256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Acts of Righteousness</a:t>
            </a:r>
            <a:endParaRPr lang="en-NZ" sz="5400" dirty="0"/>
          </a:p>
        </p:txBody>
      </p:sp>
      <p:sp>
        <p:nvSpPr>
          <p:cNvPr id="5" name="Content Placeholder 3">
            <a:extLst>
              <a:ext uri="{FF2B5EF4-FFF2-40B4-BE49-F238E27FC236}">
                <a16:creationId xmlns:a16="http://schemas.microsoft.com/office/drawing/2014/main" id="{C6E47177-BB05-4535-A1BA-B401EDF85B2D}"/>
              </a:ext>
            </a:extLst>
          </p:cNvPr>
          <p:cNvSpPr txBox="1">
            <a:spLocks/>
          </p:cNvSpPr>
          <p:nvPr/>
        </p:nvSpPr>
        <p:spPr>
          <a:xfrm>
            <a:off x="4572000" y="1971399"/>
            <a:ext cx="413467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AutoNum type="arabicPeriod" startAt="4"/>
            </a:pPr>
            <a:r>
              <a:rPr lang="en-US" sz="4000" spc="-300" dirty="0"/>
              <a:t>Solution—v,19-24</a:t>
            </a:r>
          </a:p>
        </p:txBody>
      </p:sp>
      <p:pic>
        <p:nvPicPr>
          <p:cNvPr id="6" name="Picture 4" descr="Watch out for the WorkReady trap">
            <a:extLst>
              <a:ext uri="{FF2B5EF4-FFF2-40B4-BE49-F238E27FC236}">
                <a16:creationId xmlns:a16="http://schemas.microsoft.com/office/drawing/2014/main" id="{673513E1-B6E8-4EA4-87C3-0DC9C56B79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65" r="25156"/>
          <a:stretch/>
        </p:blipFill>
        <p:spPr bwMode="auto">
          <a:xfrm>
            <a:off x="7063408" y="281886"/>
            <a:ext cx="1451942" cy="16179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ere is your treasure? Matthew 6:19-23 – Alberta Filipino Journal">
            <a:extLst>
              <a:ext uri="{FF2B5EF4-FFF2-40B4-BE49-F238E27FC236}">
                <a16:creationId xmlns:a16="http://schemas.microsoft.com/office/drawing/2014/main" id="{B4AFAA37-1604-48DC-9E2F-E91CC14FEE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49" t="-45" r="-12446" b="45"/>
          <a:stretch/>
        </p:blipFill>
        <p:spPr bwMode="auto">
          <a:xfrm>
            <a:off x="344558" y="2858784"/>
            <a:ext cx="5300868" cy="37655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aily Guidelines: June 22, 2018 - Verbum Dei Philippines">
            <a:extLst>
              <a:ext uri="{FF2B5EF4-FFF2-40B4-BE49-F238E27FC236}">
                <a16:creationId xmlns:a16="http://schemas.microsoft.com/office/drawing/2014/main" id="{758AA389-A175-4D71-B4AF-1376CCAA34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784" y="2860468"/>
            <a:ext cx="3763894" cy="376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3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Acts of Righteousness</a:t>
            </a:r>
            <a:endParaRPr lang="en-NZ" sz="5400" dirty="0"/>
          </a:p>
        </p:txBody>
      </p:sp>
      <p:sp>
        <p:nvSpPr>
          <p:cNvPr id="5" name="Content Placeholder 3">
            <a:extLst>
              <a:ext uri="{FF2B5EF4-FFF2-40B4-BE49-F238E27FC236}">
                <a16:creationId xmlns:a16="http://schemas.microsoft.com/office/drawing/2014/main" id="{C6E47177-BB05-4535-A1BA-B401EDF85B2D}"/>
              </a:ext>
            </a:extLst>
          </p:cNvPr>
          <p:cNvSpPr txBox="1">
            <a:spLocks/>
          </p:cNvSpPr>
          <p:nvPr/>
        </p:nvSpPr>
        <p:spPr>
          <a:xfrm>
            <a:off x="4572000" y="1971399"/>
            <a:ext cx="413467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AutoNum type="arabicPeriod" startAt="4"/>
            </a:pPr>
            <a:r>
              <a:rPr lang="en-US" sz="4000" spc="-300" dirty="0"/>
              <a:t>Solution—v,19-24</a:t>
            </a:r>
          </a:p>
        </p:txBody>
      </p:sp>
      <p:pic>
        <p:nvPicPr>
          <p:cNvPr id="6" name="Picture 4" descr="Watch out for the WorkReady trap">
            <a:extLst>
              <a:ext uri="{FF2B5EF4-FFF2-40B4-BE49-F238E27FC236}">
                <a16:creationId xmlns:a16="http://schemas.microsoft.com/office/drawing/2014/main" id="{673513E1-B6E8-4EA4-87C3-0DC9C56B79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65" r="25156"/>
          <a:stretch/>
        </p:blipFill>
        <p:spPr bwMode="auto">
          <a:xfrm>
            <a:off x="7063408" y="281886"/>
            <a:ext cx="1451942" cy="16179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ere is your treasure? Matthew 6:19-23 – Alberta Filipino Journal">
            <a:extLst>
              <a:ext uri="{FF2B5EF4-FFF2-40B4-BE49-F238E27FC236}">
                <a16:creationId xmlns:a16="http://schemas.microsoft.com/office/drawing/2014/main" id="{B4AFAA37-1604-48DC-9E2F-E91CC14FEE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49" t="-45" r="-12446" b="45"/>
          <a:stretch/>
        </p:blipFill>
        <p:spPr bwMode="auto">
          <a:xfrm>
            <a:off x="344420" y="2558843"/>
            <a:ext cx="3710607" cy="26359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aily Guidelines: June 22, 2018 - Verbum Dei Philippines">
            <a:extLst>
              <a:ext uri="{FF2B5EF4-FFF2-40B4-BE49-F238E27FC236}">
                <a16:creationId xmlns:a16="http://schemas.microsoft.com/office/drawing/2014/main" id="{758AA389-A175-4D71-B4AF-1376CCAA34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054" y="2551057"/>
            <a:ext cx="2634220" cy="263422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0C4735E6-1891-4849-B71B-6F4CA8613434}"/>
              </a:ext>
            </a:extLst>
          </p:cNvPr>
          <p:cNvSpPr txBox="1">
            <a:spLocks/>
          </p:cNvSpPr>
          <p:nvPr/>
        </p:nvSpPr>
        <p:spPr>
          <a:xfrm>
            <a:off x="0" y="5202533"/>
            <a:ext cx="9144000" cy="165546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400" b="0" i="0" dirty="0">
                <a:solidFill>
                  <a:srgbClr val="000000"/>
                </a:solidFill>
                <a:effectLst/>
                <a:latin typeface="system-ui"/>
              </a:rPr>
              <a:t>Matthew 6:20-21—</a:t>
            </a:r>
            <a:r>
              <a:rPr lang="en-US" sz="14400" b="1" i="0" baseline="30000" dirty="0">
                <a:solidFill>
                  <a:srgbClr val="000000"/>
                </a:solidFill>
                <a:effectLst/>
                <a:latin typeface="system-ui"/>
              </a:rPr>
              <a:t>20</a:t>
            </a:r>
            <a:r>
              <a:rPr lang="en-US" sz="14400" b="0" i="0" dirty="0">
                <a:solidFill>
                  <a:srgbClr val="000000"/>
                </a:solidFill>
                <a:effectLst/>
                <a:latin typeface="system-ui"/>
              </a:rPr>
              <a:t>But store up for yourselves treasures in heaven,…</a:t>
            </a:r>
            <a:r>
              <a:rPr lang="en-US" sz="14400" b="1" i="0" baseline="30000" dirty="0">
                <a:solidFill>
                  <a:srgbClr val="000000"/>
                </a:solidFill>
                <a:effectLst/>
                <a:latin typeface="system-ui"/>
              </a:rPr>
              <a:t>21</a:t>
            </a:r>
            <a:r>
              <a:rPr lang="en-US" sz="14400" b="0" i="0" dirty="0">
                <a:solidFill>
                  <a:srgbClr val="000000"/>
                </a:solidFill>
                <a:effectLst/>
                <a:latin typeface="system-ui"/>
              </a:rPr>
              <a:t>For where your treasure is, there your heart will be also.</a:t>
            </a:r>
            <a:r>
              <a:rPr lang="en-US" sz="12300" b="0" i="0" dirty="0">
                <a:solidFill>
                  <a:srgbClr val="000000"/>
                </a:solidFill>
                <a:effectLst/>
                <a:latin typeface="system-ui"/>
              </a:rPr>
              <a:t> </a:t>
            </a:r>
            <a:r>
              <a:rPr lang="en-US" sz="4800" b="0" i="0" dirty="0">
                <a:solidFill>
                  <a:srgbClr val="000000"/>
                </a:solidFill>
                <a:effectLst/>
                <a:latin typeface="system-ui"/>
              </a:rPr>
              <a:t>(NIV)</a:t>
            </a:r>
          </a:p>
        </p:txBody>
      </p:sp>
    </p:spTree>
    <p:extLst>
      <p:ext uri="{BB962C8B-B14F-4D97-AF65-F5344CB8AC3E}">
        <p14:creationId xmlns:p14="http://schemas.microsoft.com/office/powerpoint/2010/main" val="3197179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As secret as possible</a:t>
            </a:r>
            <a:endParaRPr lang="en-NZ" sz="5400" dirty="0"/>
          </a:p>
        </p:txBody>
      </p:sp>
    </p:spTree>
    <p:extLst>
      <p:ext uri="{BB962C8B-B14F-4D97-AF65-F5344CB8AC3E}">
        <p14:creationId xmlns:p14="http://schemas.microsoft.com/office/powerpoint/2010/main" val="279410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As secret as possible</a:t>
            </a:r>
            <a:endParaRPr lang="en-NZ" sz="5400" dirty="0"/>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3819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a:pPr>
            <a:r>
              <a:rPr lang="en-US" sz="4000" spc="-300" dirty="0"/>
              <a:t>1 Tim.5:24-25</a:t>
            </a:r>
            <a:endParaRPr lang="en-NZ" sz="2000" dirty="0"/>
          </a:p>
        </p:txBody>
      </p:sp>
    </p:spTree>
    <p:extLst>
      <p:ext uri="{BB962C8B-B14F-4D97-AF65-F5344CB8AC3E}">
        <p14:creationId xmlns:p14="http://schemas.microsoft.com/office/powerpoint/2010/main" val="288021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As secret as possible</a:t>
            </a:r>
            <a:endParaRPr lang="en-NZ" sz="5400" dirty="0"/>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3819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a:pPr>
            <a:r>
              <a:rPr lang="en-US" sz="4000" spc="-300" dirty="0"/>
              <a:t>1 Tim.5:24-25</a:t>
            </a:r>
            <a:endParaRPr lang="en-NZ" sz="2000" dirty="0"/>
          </a:p>
        </p:txBody>
      </p:sp>
      <p:pic>
        <p:nvPicPr>
          <p:cNvPr id="24578" name="Picture 2" descr="Subhaan Allah : islam">
            <a:extLst>
              <a:ext uri="{FF2B5EF4-FFF2-40B4-BE49-F238E27FC236}">
                <a16:creationId xmlns:a16="http://schemas.microsoft.com/office/drawing/2014/main" id="{04F05FD4-85BB-4C8C-ABF0-C8B3637D15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874"/>
          <a:stretch/>
        </p:blipFill>
        <p:spPr bwMode="auto">
          <a:xfrm>
            <a:off x="770490" y="2451652"/>
            <a:ext cx="7019925" cy="426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80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lnSpcReduction="10000"/>
          </a:bodyPr>
          <a:lstStyle/>
          <a:p>
            <a:r>
              <a:rPr lang="en-US" sz="5400" dirty="0"/>
              <a:t>As secret as possible</a:t>
            </a:r>
            <a:endParaRPr lang="en-NZ" sz="5400" dirty="0"/>
          </a:p>
        </p:txBody>
      </p:sp>
      <p:sp>
        <p:nvSpPr>
          <p:cNvPr id="4" name="Content Placeholder 3">
            <a:extLst>
              <a:ext uri="{FF2B5EF4-FFF2-40B4-BE49-F238E27FC236}">
                <a16:creationId xmlns:a16="http://schemas.microsoft.com/office/drawing/2014/main" id="{2897EBA1-F889-4A88-9BCE-85115363DCF5}"/>
              </a:ext>
            </a:extLst>
          </p:cNvPr>
          <p:cNvSpPr>
            <a:spLocks noGrp="1"/>
          </p:cNvSpPr>
          <p:nvPr>
            <p:ph sz="half" idx="2"/>
          </p:nvPr>
        </p:nvSpPr>
        <p:spPr>
          <a:xfrm>
            <a:off x="615397" y="2637183"/>
            <a:ext cx="7899953" cy="3685553"/>
          </a:xfrm>
        </p:spPr>
        <p:txBody>
          <a:bodyPr>
            <a:normAutofit lnSpcReduction="10000"/>
          </a:bodyPr>
          <a:lstStyle/>
          <a:p>
            <a:pPr algn="l"/>
            <a:r>
              <a:rPr lang="en-US" sz="4000" b="0" i="0" spc="-300" dirty="0">
                <a:solidFill>
                  <a:srgbClr val="000000"/>
                </a:solidFill>
                <a:effectLst/>
                <a:latin typeface="system-ui"/>
              </a:rPr>
              <a:t>1 Timothy 5:24-25—</a:t>
            </a:r>
            <a:r>
              <a:rPr lang="en-US" sz="4000" b="1" i="0" spc="-300" baseline="30000" dirty="0">
                <a:solidFill>
                  <a:srgbClr val="000000"/>
                </a:solidFill>
                <a:effectLst/>
                <a:latin typeface="system-ui"/>
              </a:rPr>
              <a:t>24</a:t>
            </a:r>
            <a:r>
              <a:rPr lang="en-US" sz="4000" b="0" i="0" spc="-300" dirty="0">
                <a:solidFill>
                  <a:srgbClr val="000000"/>
                </a:solidFill>
                <a:effectLst/>
                <a:latin typeface="system-ui"/>
              </a:rPr>
              <a:t>The sins of some are obvious, reaching the place of judgment ahead of them; the sins of others trail behind them. </a:t>
            </a:r>
            <a:r>
              <a:rPr lang="en-US" sz="4000" b="1" i="0" spc="-300" baseline="30000" dirty="0">
                <a:solidFill>
                  <a:srgbClr val="000000"/>
                </a:solidFill>
                <a:effectLst/>
                <a:latin typeface="system-ui"/>
              </a:rPr>
              <a:t>25</a:t>
            </a:r>
            <a:r>
              <a:rPr lang="en-US" sz="4000" b="0" i="0" spc="-300" dirty="0">
                <a:solidFill>
                  <a:srgbClr val="000000"/>
                </a:solidFill>
                <a:effectLst/>
                <a:latin typeface="system-ui"/>
              </a:rPr>
              <a:t>In the same way, good deeds are obvious, and even those that are not obvious cannot remain hidden forever.</a:t>
            </a:r>
            <a:r>
              <a:rPr lang="en-US" sz="2800" b="0" i="0" dirty="0">
                <a:solidFill>
                  <a:srgbClr val="000000"/>
                </a:solidFill>
                <a:effectLst/>
                <a:latin typeface="system-ui"/>
              </a:rPr>
              <a:t> (NIV)</a:t>
            </a:r>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a:pPr>
            <a:r>
              <a:rPr lang="en-US" sz="4000" spc="-300" dirty="0"/>
              <a:t>1 Tim.5:24-25</a:t>
            </a:r>
            <a:endParaRPr lang="en-NZ" sz="2000" dirty="0"/>
          </a:p>
        </p:txBody>
      </p:sp>
      <p:pic>
        <p:nvPicPr>
          <p:cNvPr id="5" name="Picture 2" descr="Subhaan Allah : islam">
            <a:extLst>
              <a:ext uri="{FF2B5EF4-FFF2-40B4-BE49-F238E27FC236}">
                <a16:creationId xmlns:a16="http://schemas.microsoft.com/office/drawing/2014/main" id="{3D316D50-4732-49A3-A9FF-093383DE6E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874"/>
          <a:stretch/>
        </p:blipFill>
        <p:spPr bwMode="auto">
          <a:xfrm>
            <a:off x="6684977" y="-8202"/>
            <a:ext cx="2459023" cy="1492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29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38AC-486C-4018-AD16-4FCE0D589FE5}"/>
              </a:ext>
            </a:extLst>
          </p:cNvPr>
          <p:cNvSpPr>
            <a:spLocks noGrp="1"/>
          </p:cNvSpPr>
          <p:nvPr>
            <p:ph type="ctrTitle"/>
          </p:nvPr>
        </p:nvSpPr>
        <p:spPr/>
        <p:txBody>
          <a:bodyPr/>
          <a:lstStyle/>
          <a:p>
            <a:r>
              <a:rPr lang="en-US" dirty="0"/>
              <a:t>Invisible Good</a:t>
            </a:r>
            <a:endParaRPr lang="en-NZ" dirty="0"/>
          </a:p>
        </p:txBody>
      </p:sp>
      <p:sp>
        <p:nvSpPr>
          <p:cNvPr id="3" name="Subtitle 2">
            <a:extLst>
              <a:ext uri="{FF2B5EF4-FFF2-40B4-BE49-F238E27FC236}">
                <a16:creationId xmlns:a16="http://schemas.microsoft.com/office/drawing/2014/main" id="{3673AF27-179D-425B-BDD4-7F22A877DD13}"/>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405013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As secret as possible</a:t>
            </a:r>
            <a:endParaRPr lang="en-NZ" sz="5400" dirty="0"/>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071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startAt="2"/>
            </a:pPr>
            <a:r>
              <a:rPr lang="en-US" sz="4000" b="0" i="0" spc="-300" dirty="0">
                <a:solidFill>
                  <a:srgbClr val="000000"/>
                </a:solidFill>
                <a:effectLst/>
                <a:latin typeface="system-ui"/>
              </a:rPr>
              <a:t>Acts 10:38</a:t>
            </a:r>
            <a:endParaRPr lang="en-NZ" sz="1600" dirty="0"/>
          </a:p>
        </p:txBody>
      </p:sp>
      <p:pic>
        <p:nvPicPr>
          <p:cNvPr id="22530" name="Picture 2" descr="Modern-Day Cornelius | &quot;. . . let God be found true, though every man be  found a liar.&quot;">
            <a:extLst>
              <a:ext uri="{FF2B5EF4-FFF2-40B4-BE49-F238E27FC236}">
                <a16:creationId xmlns:a16="http://schemas.microsoft.com/office/drawing/2014/main" id="{0AE7DF56-91E0-4AB6-8239-A61BA085F6B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632144" y="2796486"/>
            <a:ext cx="5643299" cy="36882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0D6423-A035-476E-A331-8918DCCADFDA}"/>
              </a:ext>
            </a:extLst>
          </p:cNvPr>
          <p:cNvSpPr txBox="1"/>
          <p:nvPr/>
        </p:nvSpPr>
        <p:spPr>
          <a:xfrm>
            <a:off x="497189" y="2014611"/>
            <a:ext cx="3956603" cy="369332"/>
          </a:xfrm>
          <a:prstGeom prst="rect">
            <a:avLst/>
          </a:prstGeom>
          <a:noFill/>
        </p:spPr>
        <p:txBody>
          <a:bodyPr wrap="square">
            <a:spAutoFit/>
          </a:bodyPr>
          <a:lstStyle/>
          <a:p>
            <a:pPr algn="ctr" fontAlgn="base"/>
            <a:r>
              <a:rPr lang="en-NZ" b="1" i="0" cap="all" dirty="0">
                <a:solidFill>
                  <a:srgbClr val="111111"/>
                </a:solidFill>
                <a:effectLst/>
                <a:latin typeface="Century Schoolbook" panose="02040604050505020304" pitchFamily="18" charset="0"/>
              </a:rPr>
              <a:t>Peter at CORNELIUS’ home</a:t>
            </a:r>
          </a:p>
        </p:txBody>
      </p:sp>
    </p:spTree>
    <p:extLst>
      <p:ext uri="{BB962C8B-B14F-4D97-AF65-F5344CB8AC3E}">
        <p14:creationId xmlns:p14="http://schemas.microsoft.com/office/powerpoint/2010/main" val="1824684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As secret as possible</a:t>
            </a:r>
            <a:endParaRPr lang="en-NZ" sz="5400" dirty="0"/>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071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startAt="2"/>
            </a:pPr>
            <a:r>
              <a:rPr lang="en-US" sz="4000" b="0" i="0" spc="-300" dirty="0">
                <a:solidFill>
                  <a:srgbClr val="000000"/>
                </a:solidFill>
                <a:effectLst/>
                <a:latin typeface="system-ui"/>
              </a:rPr>
              <a:t>Acts 10:38     </a:t>
            </a:r>
            <a:r>
              <a:rPr lang="en-US" sz="4000" spc="-300" dirty="0">
                <a:solidFill>
                  <a:schemeClr val="bg1"/>
                </a:solidFill>
              </a:rPr>
              <a:t>Jesus miracles were obvious</a:t>
            </a:r>
          </a:p>
          <a:p>
            <a:pPr marL="1200150" lvl="1" indent="-742950">
              <a:lnSpc>
                <a:spcPct val="70000"/>
              </a:lnSpc>
              <a:buFont typeface="+mj-lt"/>
              <a:buAutoNum type="alphaLcParenR"/>
            </a:pPr>
            <a:r>
              <a:rPr lang="en-US" sz="3600" spc="-300" dirty="0">
                <a:solidFill>
                  <a:schemeClr val="bg1"/>
                </a:solidFill>
              </a:rPr>
              <a:t>Witnesses</a:t>
            </a:r>
          </a:p>
          <a:p>
            <a:pPr marL="1200150" lvl="1" indent="-742950">
              <a:lnSpc>
                <a:spcPct val="70000"/>
              </a:lnSpc>
              <a:buFont typeface="+mj-lt"/>
              <a:buAutoNum type="alphaLcParenR"/>
            </a:pPr>
            <a:r>
              <a:rPr lang="en-US" sz="3600" spc="-300" dirty="0">
                <a:solidFill>
                  <a:schemeClr val="bg1"/>
                </a:solidFill>
              </a:rPr>
              <a:t>To bring glory to God</a:t>
            </a:r>
            <a:endParaRPr lang="en-NZ" sz="1600" dirty="0">
              <a:solidFill>
                <a:schemeClr val="bg1"/>
              </a:solidFill>
            </a:endParaRPr>
          </a:p>
        </p:txBody>
      </p:sp>
      <p:sp>
        <p:nvSpPr>
          <p:cNvPr id="8" name="Content Placeholder 3">
            <a:extLst>
              <a:ext uri="{FF2B5EF4-FFF2-40B4-BE49-F238E27FC236}">
                <a16:creationId xmlns:a16="http://schemas.microsoft.com/office/drawing/2014/main" id="{3B2F3CAE-4405-4289-8A66-6B62002A82EA}"/>
              </a:ext>
            </a:extLst>
          </p:cNvPr>
          <p:cNvSpPr>
            <a:spLocks noGrp="1"/>
          </p:cNvSpPr>
          <p:nvPr>
            <p:ph sz="half" idx="2"/>
          </p:nvPr>
        </p:nvSpPr>
        <p:spPr>
          <a:xfrm>
            <a:off x="602144" y="4611757"/>
            <a:ext cx="7913206" cy="2551042"/>
          </a:xfrm>
        </p:spPr>
        <p:txBody>
          <a:bodyPr>
            <a:normAutofit/>
          </a:bodyPr>
          <a:lstStyle/>
          <a:p>
            <a:pPr algn="l">
              <a:lnSpc>
                <a:spcPct val="70000"/>
              </a:lnSpc>
            </a:pPr>
            <a:r>
              <a:rPr lang="en-US" sz="4000" b="0" i="0" spc="-300" dirty="0">
                <a:solidFill>
                  <a:srgbClr val="000000"/>
                </a:solidFill>
                <a:effectLst/>
                <a:latin typeface="system-ui"/>
              </a:rPr>
              <a:t>Acts 10:38—</a:t>
            </a:r>
            <a:r>
              <a:rPr lang="en-US" sz="4000" b="1" i="0" spc="-300" baseline="30000" dirty="0">
                <a:solidFill>
                  <a:srgbClr val="000000"/>
                </a:solidFill>
                <a:effectLst/>
                <a:latin typeface="system-ui"/>
              </a:rPr>
              <a:t>38</a:t>
            </a:r>
            <a:r>
              <a:rPr lang="en-US" sz="4000" b="0" i="1" spc="-300" dirty="0">
                <a:solidFill>
                  <a:srgbClr val="000000"/>
                </a:solidFill>
                <a:effectLst/>
                <a:latin typeface="system-ui"/>
              </a:rPr>
              <a:t>You know of</a:t>
            </a:r>
            <a:r>
              <a:rPr lang="en-US" sz="4000" b="0" i="0" spc="-300" dirty="0">
                <a:solidFill>
                  <a:srgbClr val="000000"/>
                </a:solidFill>
                <a:effectLst/>
                <a:latin typeface="system-ui"/>
              </a:rPr>
              <a:t> Jesus of Nazareth, how God anointed Him with the Holy Spirit and with power, and </a:t>
            </a:r>
            <a:r>
              <a:rPr lang="en-US" sz="4000" b="0" i="1" spc="-300" dirty="0">
                <a:solidFill>
                  <a:srgbClr val="000000"/>
                </a:solidFill>
                <a:effectLst/>
                <a:latin typeface="system-ui"/>
              </a:rPr>
              <a:t>how</a:t>
            </a:r>
            <a:r>
              <a:rPr lang="en-US" sz="4000" b="0" i="0" spc="-300" dirty="0">
                <a:solidFill>
                  <a:srgbClr val="000000"/>
                </a:solidFill>
                <a:effectLst/>
                <a:latin typeface="system-ui"/>
              </a:rPr>
              <a:t> He went about doing good and healing all who were oppressed by the devil,</a:t>
            </a:r>
            <a:r>
              <a:rPr lang="en-US" sz="2800" b="0" i="0" spc="-300" dirty="0">
                <a:solidFill>
                  <a:srgbClr val="000000"/>
                </a:solidFill>
                <a:effectLst/>
                <a:latin typeface="system-ui"/>
              </a:rPr>
              <a:t> </a:t>
            </a:r>
            <a:r>
              <a:rPr lang="en-US" sz="2000" b="0" i="0" dirty="0">
                <a:solidFill>
                  <a:srgbClr val="000000"/>
                </a:solidFill>
                <a:effectLst/>
                <a:latin typeface="system-ui"/>
              </a:rPr>
              <a:t>(NASB95)</a:t>
            </a:r>
            <a:endParaRPr lang="en-NZ" sz="2000" dirty="0"/>
          </a:p>
        </p:txBody>
      </p:sp>
      <p:sp>
        <p:nvSpPr>
          <p:cNvPr id="9" name="TextBox 8">
            <a:extLst>
              <a:ext uri="{FF2B5EF4-FFF2-40B4-BE49-F238E27FC236}">
                <a16:creationId xmlns:a16="http://schemas.microsoft.com/office/drawing/2014/main" id="{7D950E2E-6C9B-453C-8E63-9C9021043686}"/>
              </a:ext>
            </a:extLst>
          </p:cNvPr>
          <p:cNvSpPr txBox="1"/>
          <p:nvPr/>
        </p:nvSpPr>
        <p:spPr>
          <a:xfrm>
            <a:off x="0" y="2047599"/>
            <a:ext cx="4572000" cy="369332"/>
          </a:xfrm>
          <a:prstGeom prst="rect">
            <a:avLst/>
          </a:prstGeom>
          <a:noFill/>
        </p:spPr>
        <p:txBody>
          <a:bodyPr wrap="square">
            <a:spAutoFit/>
          </a:bodyPr>
          <a:lstStyle/>
          <a:p>
            <a:pPr algn="ctr" fontAlgn="base"/>
            <a:r>
              <a:rPr lang="en-NZ" b="1" i="0" cap="all" dirty="0">
                <a:solidFill>
                  <a:srgbClr val="111111"/>
                </a:solidFill>
                <a:effectLst/>
                <a:latin typeface="Century Schoolbook" panose="02040604050505020304" pitchFamily="18" charset="0"/>
              </a:rPr>
              <a:t>Peter at CORNELIUS’ home</a:t>
            </a:r>
          </a:p>
        </p:txBody>
      </p:sp>
      <p:pic>
        <p:nvPicPr>
          <p:cNvPr id="10" name="Picture 2" descr="Modern-Day Cornelius | &quot;. . . let God be found true, though every man be  found a liar.&quot;">
            <a:extLst>
              <a:ext uri="{FF2B5EF4-FFF2-40B4-BE49-F238E27FC236}">
                <a16:creationId xmlns:a16="http://schemas.microsoft.com/office/drawing/2014/main" id="{B69DEE41-91EA-48EA-934A-BC517ABD8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57" y="2493131"/>
            <a:ext cx="2980453" cy="194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42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As secret as possible</a:t>
            </a:r>
            <a:endParaRPr lang="en-NZ" sz="5400" dirty="0"/>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071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startAt="2"/>
            </a:pPr>
            <a:r>
              <a:rPr lang="en-US" sz="4000" b="0" i="0" spc="-300" dirty="0">
                <a:solidFill>
                  <a:srgbClr val="000000"/>
                </a:solidFill>
                <a:effectLst/>
                <a:latin typeface="system-ui"/>
              </a:rPr>
              <a:t>Acts 10:38     </a:t>
            </a:r>
            <a:r>
              <a:rPr lang="en-US" sz="4000" spc="-300" dirty="0"/>
              <a:t>Jesus miracles were obvious</a:t>
            </a:r>
          </a:p>
        </p:txBody>
      </p:sp>
      <p:sp>
        <p:nvSpPr>
          <p:cNvPr id="8" name="Content Placeholder 3">
            <a:extLst>
              <a:ext uri="{FF2B5EF4-FFF2-40B4-BE49-F238E27FC236}">
                <a16:creationId xmlns:a16="http://schemas.microsoft.com/office/drawing/2014/main" id="{3B2F3CAE-4405-4289-8A66-6B62002A82EA}"/>
              </a:ext>
            </a:extLst>
          </p:cNvPr>
          <p:cNvSpPr>
            <a:spLocks noGrp="1"/>
          </p:cNvSpPr>
          <p:nvPr>
            <p:ph sz="half" idx="2"/>
          </p:nvPr>
        </p:nvSpPr>
        <p:spPr>
          <a:xfrm>
            <a:off x="602144" y="4611757"/>
            <a:ext cx="7913206" cy="2551042"/>
          </a:xfrm>
        </p:spPr>
        <p:txBody>
          <a:bodyPr>
            <a:normAutofit/>
          </a:bodyPr>
          <a:lstStyle/>
          <a:p>
            <a:pPr algn="l">
              <a:lnSpc>
                <a:spcPct val="70000"/>
              </a:lnSpc>
            </a:pPr>
            <a:r>
              <a:rPr lang="en-US" sz="4000" b="0" i="0" spc="-300" dirty="0">
                <a:solidFill>
                  <a:srgbClr val="000000"/>
                </a:solidFill>
                <a:effectLst/>
                <a:latin typeface="system-ui"/>
              </a:rPr>
              <a:t>Acts 10:38—</a:t>
            </a:r>
            <a:r>
              <a:rPr lang="en-US" sz="4000" b="1" i="0" spc="-300" baseline="30000" dirty="0">
                <a:solidFill>
                  <a:srgbClr val="000000"/>
                </a:solidFill>
                <a:effectLst/>
                <a:latin typeface="system-ui"/>
              </a:rPr>
              <a:t>38</a:t>
            </a:r>
            <a:r>
              <a:rPr lang="en-US" sz="4000" b="0" i="1" spc="-300" dirty="0">
                <a:solidFill>
                  <a:srgbClr val="000000"/>
                </a:solidFill>
                <a:effectLst/>
                <a:latin typeface="system-ui"/>
              </a:rPr>
              <a:t>You know of</a:t>
            </a:r>
            <a:r>
              <a:rPr lang="en-US" sz="4000" b="0" i="0" spc="-300" dirty="0">
                <a:solidFill>
                  <a:srgbClr val="000000"/>
                </a:solidFill>
                <a:effectLst/>
                <a:latin typeface="system-ui"/>
              </a:rPr>
              <a:t> Jesus of Nazareth, how God anointed Him with the Holy Spirit and with power, and </a:t>
            </a:r>
            <a:r>
              <a:rPr lang="en-US" sz="4000" b="0" i="1" spc="-300" dirty="0">
                <a:solidFill>
                  <a:srgbClr val="000000"/>
                </a:solidFill>
                <a:effectLst/>
                <a:latin typeface="system-ui"/>
              </a:rPr>
              <a:t>how</a:t>
            </a:r>
            <a:r>
              <a:rPr lang="en-US" sz="4000" b="0" i="0" spc="-300" dirty="0">
                <a:solidFill>
                  <a:srgbClr val="000000"/>
                </a:solidFill>
                <a:effectLst/>
                <a:latin typeface="system-ui"/>
              </a:rPr>
              <a:t> He went about doing good and healing all who were oppressed by the devil,</a:t>
            </a:r>
            <a:r>
              <a:rPr lang="en-US" sz="2800" b="0" i="0" spc="-300" dirty="0">
                <a:solidFill>
                  <a:srgbClr val="000000"/>
                </a:solidFill>
                <a:effectLst/>
                <a:latin typeface="system-ui"/>
              </a:rPr>
              <a:t> </a:t>
            </a:r>
            <a:r>
              <a:rPr lang="en-US" sz="2000" b="0" i="0" dirty="0">
                <a:solidFill>
                  <a:srgbClr val="000000"/>
                </a:solidFill>
                <a:effectLst/>
                <a:latin typeface="system-ui"/>
              </a:rPr>
              <a:t>(NASB95)</a:t>
            </a:r>
            <a:endParaRPr lang="en-NZ" sz="2000" dirty="0"/>
          </a:p>
        </p:txBody>
      </p:sp>
      <p:sp>
        <p:nvSpPr>
          <p:cNvPr id="6" name="Arrow: Right 5">
            <a:extLst>
              <a:ext uri="{FF2B5EF4-FFF2-40B4-BE49-F238E27FC236}">
                <a16:creationId xmlns:a16="http://schemas.microsoft.com/office/drawing/2014/main" id="{0B0A2088-28CE-4611-96A9-74C53CB29723}"/>
              </a:ext>
            </a:extLst>
          </p:cNvPr>
          <p:cNvSpPr/>
          <p:nvPr/>
        </p:nvSpPr>
        <p:spPr>
          <a:xfrm>
            <a:off x="4002157" y="2262878"/>
            <a:ext cx="834887"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2" descr="Modern-Day Cornelius | &quot;. . . let God be found true, though every man be  found a liar.&quot;">
            <a:extLst>
              <a:ext uri="{FF2B5EF4-FFF2-40B4-BE49-F238E27FC236}">
                <a16:creationId xmlns:a16="http://schemas.microsoft.com/office/drawing/2014/main" id="{68509F58-E1C1-4E17-BC49-37624A70B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57" y="2493131"/>
            <a:ext cx="2980453" cy="19479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5DD622F-B423-4466-92F9-7886EBDE4885}"/>
              </a:ext>
            </a:extLst>
          </p:cNvPr>
          <p:cNvSpPr txBox="1"/>
          <p:nvPr/>
        </p:nvSpPr>
        <p:spPr>
          <a:xfrm>
            <a:off x="0" y="2047599"/>
            <a:ext cx="4572000" cy="369332"/>
          </a:xfrm>
          <a:prstGeom prst="rect">
            <a:avLst/>
          </a:prstGeom>
          <a:noFill/>
        </p:spPr>
        <p:txBody>
          <a:bodyPr wrap="square">
            <a:spAutoFit/>
          </a:bodyPr>
          <a:lstStyle/>
          <a:p>
            <a:pPr algn="ctr" fontAlgn="base"/>
            <a:r>
              <a:rPr lang="en-NZ" b="1" i="0" cap="all" dirty="0">
                <a:solidFill>
                  <a:srgbClr val="111111"/>
                </a:solidFill>
                <a:effectLst/>
                <a:latin typeface="Century Schoolbook" panose="02040604050505020304" pitchFamily="18" charset="0"/>
              </a:rPr>
              <a:t>Peter at CORNELIUS’ home</a:t>
            </a:r>
          </a:p>
        </p:txBody>
      </p:sp>
    </p:spTree>
    <p:extLst>
      <p:ext uri="{BB962C8B-B14F-4D97-AF65-F5344CB8AC3E}">
        <p14:creationId xmlns:p14="http://schemas.microsoft.com/office/powerpoint/2010/main" val="416518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As secret as possible</a:t>
            </a:r>
            <a:endParaRPr lang="en-NZ" sz="5400" dirty="0"/>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071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startAt="2"/>
            </a:pPr>
            <a:r>
              <a:rPr lang="en-US" sz="4000" b="0" i="0" spc="-300" dirty="0">
                <a:solidFill>
                  <a:srgbClr val="000000"/>
                </a:solidFill>
                <a:effectLst/>
                <a:latin typeface="system-ui"/>
              </a:rPr>
              <a:t>Acts 10:38     </a:t>
            </a:r>
            <a:r>
              <a:rPr lang="en-US" sz="4000" spc="-300" dirty="0"/>
              <a:t>Jesus miracles were obvious</a:t>
            </a:r>
          </a:p>
          <a:p>
            <a:pPr marL="1200150" lvl="1" indent="-742950">
              <a:lnSpc>
                <a:spcPct val="70000"/>
              </a:lnSpc>
              <a:buFont typeface="+mj-lt"/>
              <a:buAutoNum type="alphaLcParenR"/>
            </a:pPr>
            <a:r>
              <a:rPr lang="en-US" sz="3600" spc="-300" dirty="0"/>
              <a:t>Witnesses</a:t>
            </a:r>
          </a:p>
          <a:p>
            <a:pPr marL="1200150" lvl="1" indent="-742950">
              <a:lnSpc>
                <a:spcPct val="70000"/>
              </a:lnSpc>
              <a:buFont typeface="+mj-lt"/>
              <a:buAutoNum type="alphaLcParenR"/>
            </a:pPr>
            <a:r>
              <a:rPr lang="en-US" sz="3600" spc="-300" dirty="0">
                <a:solidFill>
                  <a:schemeClr val="bg1"/>
                </a:solidFill>
              </a:rPr>
              <a:t>To bring glory to God</a:t>
            </a:r>
            <a:endParaRPr lang="en-NZ" sz="1600" dirty="0">
              <a:solidFill>
                <a:schemeClr val="bg1"/>
              </a:solidFill>
            </a:endParaRPr>
          </a:p>
        </p:txBody>
      </p:sp>
      <p:sp>
        <p:nvSpPr>
          <p:cNvPr id="8" name="Content Placeholder 3">
            <a:extLst>
              <a:ext uri="{FF2B5EF4-FFF2-40B4-BE49-F238E27FC236}">
                <a16:creationId xmlns:a16="http://schemas.microsoft.com/office/drawing/2014/main" id="{3B2F3CAE-4405-4289-8A66-6B62002A82EA}"/>
              </a:ext>
            </a:extLst>
          </p:cNvPr>
          <p:cNvSpPr>
            <a:spLocks noGrp="1"/>
          </p:cNvSpPr>
          <p:nvPr>
            <p:ph sz="half" idx="2"/>
          </p:nvPr>
        </p:nvSpPr>
        <p:spPr>
          <a:xfrm>
            <a:off x="602144" y="4611757"/>
            <a:ext cx="7913206" cy="2551042"/>
          </a:xfrm>
        </p:spPr>
        <p:txBody>
          <a:bodyPr>
            <a:normAutofit/>
          </a:bodyPr>
          <a:lstStyle/>
          <a:p>
            <a:pPr algn="l">
              <a:lnSpc>
                <a:spcPct val="70000"/>
              </a:lnSpc>
            </a:pPr>
            <a:r>
              <a:rPr lang="en-US" sz="4000" b="0" i="0" spc="-300" dirty="0">
                <a:solidFill>
                  <a:srgbClr val="000000"/>
                </a:solidFill>
                <a:effectLst/>
                <a:latin typeface="system-ui"/>
              </a:rPr>
              <a:t>Acts 10:38—</a:t>
            </a:r>
            <a:r>
              <a:rPr lang="en-US" sz="4000" b="1" i="0" spc="-300" baseline="30000" dirty="0">
                <a:solidFill>
                  <a:srgbClr val="000000"/>
                </a:solidFill>
                <a:effectLst/>
                <a:latin typeface="system-ui"/>
              </a:rPr>
              <a:t>38</a:t>
            </a:r>
            <a:r>
              <a:rPr lang="en-US" sz="4000" b="0" i="1" spc="-300" dirty="0">
                <a:solidFill>
                  <a:srgbClr val="000000"/>
                </a:solidFill>
                <a:effectLst/>
                <a:latin typeface="system-ui"/>
              </a:rPr>
              <a:t>You know of</a:t>
            </a:r>
            <a:r>
              <a:rPr lang="en-US" sz="4000" b="0" i="0" spc="-300" dirty="0">
                <a:solidFill>
                  <a:srgbClr val="000000"/>
                </a:solidFill>
                <a:effectLst/>
                <a:latin typeface="system-ui"/>
              </a:rPr>
              <a:t> Jesus of Nazareth, how God anointed Him with the Holy Spirit and with power, and </a:t>
            </a:r>
            <a:r>
              <a:rPr lang="en-US" sz="4000" b="0" i="1" spc="-300" dirty="0">
                <a:solidFill>
                  <a:srgbClr val="000000"/>
                </a:solidFill>
                <a:effectLst/>
                <a:latin typeface="system-ui"/>
              </a:rPr>
              <a:t>how</a:t>
            </a:r>
            <a:r>
              <a:rPr lang="en-US" sz="4000" b="0" i="0" spc="-300" dirty="0">
                <a:solidFill>
                  <a:srgbClr val="000000"/>
                </a:solidFill>
                <a:effectLst/>
                <a:latin typeface="system-ui"/>
              </a:rPr>
              <a:t> He went about doing good and healing all who were oppressed by the devil,</a:t>
            </a:r>
            <a:r>
              <a:rPr lang="en-US" sz="2800" b="0" i="0" spc="-300" dirty="0">
                <a:solidFill>
                  <a:srgbClr val="000000"/>
                </a:solidFill>
                <a:effectLst/>
                <a:latin typeface="system-ui"/>
              </a:rPr>
              <a:t> </a:t>
            </a:r>
            <a:r>
              <a:rPr lang="en-US" sz="2000" b="0" i="0" dirty="0">
                <a:solidFill>
                  <a:srgbClr val="000000"/>
                </a:solidFill>
                <a:effectLst/>
                <a:latin typeface="system-ui"/>
              </a:rPr>
              <a:t>(NASB95)</a:t>
            </a:r>
            <a:endParaRPr lang="en-NZ" sz="2000" dirty="0"/>
          </a:p>
        </p:txBody>
      </p:sp>
      <p:sp>
        <p:nvSpPr>
          <p:cNvPr id="5" name="Arrow: Right 4">
            <a:extLst>
              <a:ext uri="{FF2B5EF4-FFF2-40B4-BE49-F238E27FC236}">
                <a16:creationId xmlns:a16="http://schemas.microsoft.com/office/drawing/2014/main" id="{694C3CEA-CAC8-48C2-B943-6CF009DF55F8}"/>
              </a:ext>
            </a:extLst>
          </p:cNvPr>
          <p:cNvSpPr/>
          <p:nvPr/>
        </p:nvSpPr>
        <p:spPr>
          <a:xfrm>
            <a:off x="3988905" y="3149049"/>
            <a:ext cx="834887"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2" descr="Modern-Day Cornelius | &quot;. . . let God be found true, though every man be  found a liar.&quot;">
            <a:extLst>
              <a:ext uri="{FF2B5EF4-FFF2-40B4-BE49-F238E27FC236}">
                <a16:creationId xmlns:a16="http://schemas.microsoft.com/office/drawing/2014/main" id="{8765447E-A4AD-4B4C-9823-699FF9753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57" y="2493131"/>
            <a:ext cx="2980453" cy="19479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F75BBA-3413-493C-844E-1354715398FF}"/>
              </a:ext>
            </a:extLst>
          </p:cNvPr>
          <p:cNvSpPr txBox="1"/>
          <p:nvPr/>
        </p:nvSpPr>
        <p:spPr>
          <a:xfrm>
            <a:off x="0" y="2047599"/>
            <a:ext cx="4572000" cy="369332"/>
          </a:xfrm>
          <a:prstGeom prst="rect">
            <a:avLst/>
          </a:prstGeom>
          <a:noFill/>
        </p:spPr>
        <p:txBody>
          <a:bodyPr wrap="square">
            <a:spAutoFit/>
          </a:bodyPr>
          <a:lstStyle/>
          <a:p>
            <a:pPr algn="ctr" fontAlgn="base"/>
            <a:r>
              <a:rPr lang="en-NZ" b="1" i="0" cap="all" dirty="0">
                <a:solidFill>
                  <a:srgbClr val="111111"/>
                </a:solidFill>
                <a:effectLst/>
                <a:latin typeface="Century Schoolbook" panose="02040604050505020304" pitchFamily="18" charset="0"/>
              </a:rPr>
              <a:t>Peter at CORNELIUS’ home</a:t>
            </a:r>
          </a:p>
        </p:txBody>
      </p:sp>
    </p:spTree>
    <p:extLst>
      <p:ext uri="{BB962C8B-B14F-4D97-AF65-F5344CB8AC3E}">
        <p14:creationId xmlns:p14="http://schemas.microsoft.com/office/powerpoint/2010/main" val="493531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As secret as possible</a:t>
            </a:r>
            <a:endParaRPr lang="en-NZ" sz="5400" dirty="0"/>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071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startAt="2"/>
            </a:pPr>
            <a:r>
              <a:rPr lang="en-US" sz="4000" b="0" i="0" spc="-300" dirty="0">
                <a:solidFill>
                  <a:srgbClr val="000000"/>
                </a:solidFill>
                <a:effectLst/>
                <a:latin typeface="system-ui"/>
              </a:rPr>
              <a:t>Acts 10:38     </a:t>
            </a:r>
            <a:r>
              <a:rPr lang="en-US" sz="4000" spc="-300" dirty="0"/>
              <a:t>Jesus miracles were obvious</a:t>
            </a:r>
          </a:p>
          <a:p>
            <a:pPr marL="1200150" lvl="1" indent="-742950">
              <a:lnSpc>
                <a:spcPct val="70000"/>
              </a:lnSpc>
              <a:buFont typeface="+mj-lt"/>
              <a:buAutoNum type="alphaLcParenR"/>
            </a:pPr>
            <a:r>
              <a:rPr lang="en-US" sz="3600" spc="-300" dirty="0"/>
              <a:t>Witnesses</a:t>
            </a:r>
          </a:p>
          <a:p>
            <a:pPr marL="1200150" lvl="1" indent="-742950">
              <a:lnSpc>
                <a:spcPct val="70000"/>
              </a:lnSpc>
              <a:buFont typeface="+mj-lt"/>
              <a:buAutoNum type="alphaLcParenR"/>
            </a:pPr>
            <a:r>
              <a:rPr lang="en-US" sz="3600" spc="-300" dirty="0"/>
              <a:t>To bring glory to God</a:t>
            </a:r>
            <a:endParaRPr lang="en-NZ" sz="1600" dirty="0"/>
          </a:p>
        </p:txBody>
      </p:sp>
      <p:sp>
        <p:nvSpPr>
          <p:cNvPr id="8" name="Content Placeholder 3">
            <a:extLst>
              <a:ext uri="{FF2B5EF4-FFF2-40B4-BE49-F238E27FC236}">
                <a16:creationId xmlns:a16="http://schemas.microsoft.com/office/drawing/2014/main" id="{3B2F3CAE-4405-4289-8A66-6B62002A82EA}"/>
              </a:ext>
            </a:extLst>
          </p:cNvPr>
          <p:cNvSpPr>
            <a:spLocks noGrp="1"/>
          </p:cNvSpPr>
          <p:nvPr>
            <p:ph sz="half" idx="2"/>
          </p:nvPr>
        </p:nvSpPr>
        <p:spPr>
          <a:xfrm>
            <a:off x="602144" y="4611757"/>
            <a:ext cx="7913206" cy="2551042"/>
          </a:xfrm>
        </p:spPr>
        <p:txBody>
          <a:bodyPr>
            <a:normAutofit/>
          </a:bodyPr>
          <a:lstStyle/>
          <a:p>
            <a:pPr algn="l">
              <a:lnSpc>
                <a:spcPct val="70000"/>
              </a:lnSpc>
            </a:pPr>
            <a:r>
              <a:rPr lang="en-US" sz="4000" b="0" i="0" spc="-300" dirty="0">
                <a:solidFill>
                  <a:srgbClr val="000000"/>
                </a:solidFill>
                <a:effectLst/>
                <a:latin typeface="system-ui"/>
              </a:rPr>
              <a:t>Acts 10:38—</a:t>
            </a:r>
            <a:r>
              <a:rPr lang="en-US" sz="4000" b="1" i="0" spc="-300" baseline="30000" dirty="0">
                <a:solidFill>
                  <a:srgbClr val="000000"/>
                </a:solidFill>
                <a:effectLst/>
                <a:latin typeface="system-ui"/>
              </a:rPr>
              <a:t>38</a:t>
            </a:r>
            <a:r>
              <a:rPr lang="en-US" sz="4000" b="0" i="1" spc="-300" dirty="0">
                <a:solidFill>
                  <a:srgbClr val="000000"/>
                </a:solidFill>
                <a:effectLst/>
                <a:latin typeface="system-ui"/>
              </a:rPr>
              <a:t>You know of</a:t>
            </a:r>
            <a:r>
              <a:rPr lang="en-US" sz="4000" b="0" i="0" spc="-300" dirty="0">
                <a:solidFill>
                  <a:srgbClr val="000000"/>
                </a:solidFill>
                <a:effectLst/>
                <a:latin typeface="system-ui"/>
              </a:rPr>
              <a:t> Jesus of Nazareth, how God anointed Him with the Holy Spirit and with power, and </a:t>
            </a:r>
            <a:r>
              <a:rPr lang="en-US" sz="4000" b="0" i="1" spc="-300" dirty="0">
                <a:solidFill>
                  <a:srgbClr val="000000"/>
                </a:solidFill>
                <a:effectLst/>
                <a:latin typeface="system-ui"/>
              </a:rPr>
              <a:t>how</a:t>
            </a:r>
            <a:r>
              <a:rPr lang="en-US" sz="4000" b="0" i="0" spc="-300" dirty="0">
                <a:solidFill>
                  <a:srgbClr val="000000"/>
                </a:solidFill>
                <a:effectLst/>
                <a:latin typeface="system-ui"/>
              </a:rPr>
              <a:t> He went about doing good and healing all who were oppressed by the devil,</a:t>
            </a:r>
            <a:r>
              <a:rPr lang="en-US" sz="2800" b="0" i="0" spc="-300" dirty="0">
                <a:solidFill>
                  <a:srgbClr val="000000"/>
                </a:solidFill>
                <a:effectLst/>
                <a:latin typeface="system-ui"/>
              </a:rPr>
              <a:t> </a:t>
            </a:r>
            <a:r>
              <a:rPr lang="en-US" sz="2000" b="0" i="0" dirty="0">
                <a:solidFill>
                  <a:srgbClr val="000000"/>
                </a:solidFill>
                <a:effectLst/>
                <a:latin typeface="system-ui"/>
              </a:rPr>
              <a:t>(NASB95)</a:t>
            </a:r>
            <a:endParaRPr lang="en-NZ" sz="2000" dirty="0"/>
          </a:p>
        </p:txBody>
      </p:sp>
      <p:sp>
        <p:nvSpPr>
          <p:cNvPr id="5" name="Arrow: Right 4">
            <a:extLst>
              <a:ext uri="{FF2B5EF4-FFF2-40B4-BE49-F238E27FC236}">
                <a16:creationId xmlns:a16="http://schemas.microsoft.com/office/drawing/2014/main" id="{A6052C6A-6C77-45A8-A366-651E6A0FB7F0}"/>
              </a:ext>
            </a:extLst>
          </p:cNvPr>
          <p:cNvSpPr/>
          <p:nvPr/>
        </p:nvSpPr>
        <p:spPr>
          <a:xfrm>
            <a:off x="4015409" y="3624332"/>
            <a:ext cx="834887"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2" descr="Modern-Day Cornelius | &quot;. . . let God be found true, though every man be  found a liar.&quot;">
            <a:extLst>
              <a:ext uri="{FF2B5EF4-FFF2-40B4-BE49-F238E27FC236}">
                <a16:creationId xmlns:a16="http://schemas.microsoft.com/office/drawing/2014/main" id="{72E7AC62-5FE2-418E-905E-E782E6A12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57" y="2493131"/>
            <a:ext cx="2980453" cy="19479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B4A8BC1-F8D9-4940-8EB3-2FD7F87F0AC7}"/>
              </a:ext>
            </a:extLst>
          </p:cNvPr>
          <p:cNvSpPr txBox="1"/>
          <p:nvPr/>
        </p:nvSpPr>
        <p:spPr>
          <a:xfrm>
            <a:off x="0" y="2047599"/>
            <a:ext cx="4572000" cy="369332"/>
          </a:xfrm>
          <a:prstGeom prst="rect">
            <a:avLst/>
          </a:prstGeom>
          <a:noFill/>
        </p:spPr>
        <p:txBody>
          <a:bodyPr wrap="square">
            <a:spAutoFit/>
          </a:bodyPr>
          <a:lstStyle/>
          <a:p>
            <a:pPr algn="ctr" fontAlgn="base"/>
            <a:r>
              <a:rPr lang="en-NZ" b="1" i="0" cap="all" dirty="0">
                <a:solidFill>
                  <a:srgbClr val="111111"/>
                </a:solidFill>
                <a:effectLst/>
                <a:latin typeface="Century Schoolbook" panose="02040604050505020304" pitchFamily="18" charset="0"/>
              </a:rPr>
              <a:t>Peter at CORNELIUS’ home</a:t>
            </a:r>
          </a:p>
        </p:txBody>
      </p:sp>
    </p:spTree>
    <p:extLst>
      <p:ext uri="{BB962C8B-B14F-4D97-AF65-F5344CB8AC3E}">
        <p14:creationId xmlns:p14="http://schemas.microsoft.com/office/powerpoint/2010/main" val="2783038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As secret as possible</a:t>
            </a:r>
            <a:endParaRPr lang="en-NZ" sz="5400" dirty="0"/>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startAt="3"/>
            </a:pPr>
            <a:r>
              <a:rPr lang="en-US" sz="3600" b="0" i="0" dirty="0">
                <a:solidFill>
                  <a:srgbClr val="000000"/>
                </a:solidFill>
                <a:effectLst/>
                <a:latin typeface="system-ui"/>
              </a:rPr>
              <a:t>Luke 8:56     </a:t>
            </a:r>
            <a:r>
              <a:rPr lang="en-US" sz="3600" spc="-300" dirty="0">
                <a:solidFill>
                  <a:schemeClr val="bg1"/>
                </a:solidFill>
              </a:rPr>
              <a:t>Jesus told some not to tell anyone</a:t>
            </a:r>
          </a:p>
          <a:p>
            <a:pPr marL="1200150" lvl="1" indent="-742950">
              <a:lnSpc>
                <a:spcPct val="70000"/>
              </a:lnSpc>
              <a:buFont typeface="+mj-lt"/>
              <a:buAutoNum type="alphaLcParenR"/>
            </a:pPr>
            <a:r>
              <a:rPr lang="en-US" sz="3600" spc="-300" dirty="0">
                <a:solidFill>
                  <a:schemeClr val="bg1"/>
                </a:solidFill>
              </a:rPr>
              <a:t>Jairus’ daughter</a:t>
            </a:r>
          </a:p>
          <a:p>
            <a:pPr marL="1200150" lvl="1" indent="-742950">
              <a:lnSpc>
                <a:spcPct val="70000"/>
              </a:lnSpc>
              <a:buFont typeface="+mj-lt"/>
              <a:buAutoNum type="alphaLcParenR"/>
            </a:pPr>
            <a:r>
              <a:rPr lang="en-US" sz="3600" spc="-300" dirty="0">
                <a:solidFill>
                  <a:schemeClr val="bg1"/>
                </a:solidFill>
              </a:rPr>
              <a:t>They did anyway</a:t>
            </a:r>
          </a:p>
          <a:p>
            <a:pPr marL="1200150" lvl="1" indent="-742950">
              <a:lnSpc>
                <a:spcPct val="70000"/>
              </a:lnSpc>
              <a:buFont typeface="+mj-lt"/>
              <a:buAutoNum type="alphaLcParenR"/>
            </a:pPr>
            <a:r>
              <a:rPr lang="en-US" sz="3600" spc="-300" dirty="0">
                <a:solidFill>
                  <a:schemeClr val="bg1"/>
                </a:solidFill>
              </a:rPr>
              <a:t>Restricted his movements</a:t>
            </a:r>
          </a:p>
          <a:p>
            <a:pPr marL="1200150" lvl="1" indent="-742950">
              <a:lnSpc>
                <a:spcPct val="70000"/>
              </a:lnSpc>
              <a:buFont typeface="+mj-lt"/>
              <a:buAutoNum type="alphaLcParenR"/>
            </a:pPr>
            <a:r>
              <a:rPr lang="en-NZ" sz="3600" spc="-300" dirty="0">
                <a:solidFill>
                  <a:schemeClr val="bg1"/>
                </a:solidFill>
              </a:rPr>
              <a:t>Always the message over the miracles</a:t>
            </a:r>
          </a:p>
        </p:txBody>
      </p:sp>
      <p:pic>
        <p:nvPicPr>
          <p:cNvPr id="21506" name="Picture 2" descr="Bible Story : Jesus Raises Jairus' Daughter From The Dead | My Religion">
            <a:extLst>
              <a:ext uri="{FF2B5EF4-FFF2-40B4-BE49-F238E27FC236}">
                <a16:creationId xmlns:a16="http://schemas.microsoft.com/office/drawing/2014/main" id="{B33B90C3-8E3B-44A7-9741-7688F4CD768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5950" y="3037520"/>
            <a:ext cx="6420954" cy="36026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5813858-9612-4BA8-9D02-328B7276A905}"/>
              </a:ext>
            </a:extLst>
          </p:cNvPr>
          <p:cNvSpPr txBox="1"/>
          <p:nvPr/>
        </p:nvSpPr>
        <p:spPr>
          <a:xfrm>
            <a:off x="0" y="2047599"/>
            <a:ext cx="4572000" cy="369332"/>
          </a:xfrm>
          <a:prstGeom prst="rect">
            <a:avLst/>
          </a:prstGeom>
          <a:noFill/>
        </p:spPr>
        <p:txBody>
          <a:bodyPr wrap="square">
            <a:spAutoFit/>
          </a:bodyPr>
          <a:lstStyle/>
          <a:p>
            <a:pPr algn="ctr" fontAlgn="base"/>
            <a:r>
              <a:rPr lang="en-NZ" b="1" i="0" cap="all" dirty="0">
                <a:solidFill>
                  <a:srgbClr val="111111"/>
                </a:solidFill>
                <a:effectLst/>
                <a:latin typeface="Century Schoolbook" panose="02040604050505020304" pitchFamily="18" charset="0"/>
              </a:rPr>
              <a:t>Jesus at Jairus’ home</a:t>
            </a:r>
          </a:p>
        </p:txBody>
      </p:sp>
    </p:spTree>
    <p:extLst>
      <p:ext uri="{BB962C8B-B14F-4D97-AF65-F5344CB8AC3E}">
        <p14:creationId xmlns:p14="http://schemas.microsoft.com/office/powerpoint/2010/main" val="3379161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As secret as possible</a:t>
            </a:r>
            <a:endParaRPr lang="en-NZ" sz="5400" dirty="0"/>
          </a:p>
        </p:txBody>
      </p:sp>
      <p:sp>
        <p:nvSpPr>
          <p:cNvPr id="4" name="Content Placeholder 3">
            <a:extLst>
              <a:ext uri="{FF2B5EF4-FFF2-40B4-BE49-F238E27FC236}">
                <a16:creationId xmlns:a16="http://schemas.microsoft.com/office/drawing/2014/main" id="{2897EBA1-F889-4A88-9BCE-85115363DCF5}"/>
              </a:ext>
            </a:extLst>
          </p:cNvPr>
          <p:cNvSpPr>
            <a:spLocks noGrp="1"/>
          </p:cNvSpPr>
          <p:nvPr>
            <p:ph sz="half" idx="2"/>
          </p:nvPr>
        </p:nvSpPr>
        <p:spPr>
          <a:xfrm>
            <a:off x="615397" y="1971399"/>
            <a:ext cx="3956603" cy="4351338"/>
          </a:xfrm>
        </p:spPr>
        <p:txBody>
          <a:bodyPr>
            <a:normAutofit/>
          </a:bodyPr>
          <a:lstStyle/>
          <a:p>
            <a:pPr algn="l"/>
            <a:r>
              <a:rPr lang="en-US" sz="4000" b="0" i="0" dirty="0">
                <a:solidFill>
                  <a:srgbClr val="000000"/>
                </a:solidFill>
                <a:effectLst/>
                <a:latin typeface="system-ui"/>
              </a:rPr>
              <a:t>Luke 8:56—</a:t>
            </a:r>
            <a:r>
              <a:rPr lang="en-US" sz="4000" b="1" i="0" baseline="30000" dirty="0">
                <a:solidFill>
                  <a:srgbClr val="000000"/>
                </a:solidFill>
                <a:effectLst/>
                <a:latin typeface="system-ui"/>
              </a:rPr>
              <a:t>56</a:t>
            </a:r>
            <a:r>
              <a:rPr lang="en-US" sz="4000" b="0" i="0" dirty="0">
                <a:solidFill>
                  <a:srgbClr val="000000"/>
                </a:solidFill>
                <a:effectLst/>
                <a:latin typeface="system-ui"/>
              </a:rPr>
              <a:t>Her parents were astonished, but he ordered them not to tell anyone what had happened.</a:t>
            </a:r>
            <a:r>
              <a:rPr lang="en-US" sz="2800" b="0" i="0" dirty="0">
                <a:solidFill>
                  <a:srgbClr val="000000"/>
                </a:solidFill>
                <a:effectLst/>
                <a:latin typeface="system-ui"/>
              </a:rPr>
              <a:t> (NIV)</a:t>
            </a:r>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startAt="3"/>
            </a:pPr>
            <a:r>
              <a:rPr lang="en-US" sz="3600" b="0" i="0" dirty="0">
                <a:solidFill>
                  <a:srgbClr val="000000"/>
                </a:solidFill>
                <a:effectLst/>
                <a:latin typeface="system-ui"/>
              </a:rPr>
              <a:t>Luke 8:56     </a:t>
            </a:r>
            <a:r>
              <a:rPr lang="en-US" sz="3600" spc="-300" dirty="0">
                <a:solidFill>
                  <a:schemeClr val="bg1"/>
                </a:solidFill>
              </a:rPr>
              <a:t>Jesus told some not to tell anyone</a:t>
            </a:r>
          </a:p>
          <a:p>
            <a:pPr marL="1200150" lvl="1" indent="-742950">
              <a:lnSpc>
                <a:spcPct val="70000"/>
              </a:lnSpc>
              <a:buFont typeface="+mj-lt"/>
              <a:buAutoNum type="alphaLcParenR"/>
            </a:pPr>
            <a:r>
              <a:rPr lang="en-US" sz="3600" spc="-300" dirty="0">
                <a:solidFill>
                  <a:schemeClr val="bg1"/>
                </a:solidFill>
              </a:rPr>
              <a:t>Jairus’ daughter</a:t>
            </a:r>
          </a:p>
          <a:p>
            <a:pPr marL="1200150" lvl="1" indent="-742950">
              <a:lnSpc>
                <a:spcPct val="70000"/>
              </a:lnSpc>
              <a:buFont typeface="+mj-lt"/>
              <a:buAutoNum type="alphaLcParenR"/>
            </a:pPr>
            <a:r>
              <a:rPr lang="en-US" sz="3600" spc="-300" dirty="0">
                <a:solidFill>
                  <a:schemeClr val="bg1"/>
                </a:solidFill>
              </a:rPr>
              <a:t>They did anyway</a:t>
            </a:r>
          </a:p>
          <a:p>
            <a:pPr marL="1200150" lvl="1" indent="-742950">
              <a:lnSpc>
                <a:spcPct val="70000"/>
              </a:lnSpc>
              <a:buFont typeface="+mj-lt"/>
              <a:buAutoNum type="alphaLcParenR"/>
            </a:pPr>
            <a:r>
              <a:rPr lang="en-US" sz="3600" spc="-300" dirty="0">
                <a:solidFill>
                  <a:schemeClr val="bg1"/>
                </a:solidFill>
              </a:rPr>
              <a:t>Restricted his movements</a:t>
            </a:r>
          </a:p>
          <a:p>
            <a:pPr marL="1200150" lvl="1" indent="-742950">
              <a:lnSpc>
                <a:spcPct val="70000"/>
              </a:lnSpc>
              <a:buFont typeface="+mj-lt"/>
              <a:buAutoNum type="alphaLcParenR"/>
            </a:pPr>
            <a:r>
              <a:rPr lang="en-NZ" sz="3600" spc="-300" dirty="0">
                <a:solidFill>
                  <a:schemeClr val="bg1"/>
                </a:solidFill>
              </a:rPr>
              <a:t>Always the message over the miracles</a:t>
            </a:r>
          </a:p>
        </p:txBody>
      </p:sp>
      <p:pic>
        <p:nvPicPr>
          <p:cNvPr id="5" name="Picture 2" descr="Bible Story : Jesus Raises Jairus' Daughter From The Dead | My Religion">
            <a:extLst>
              <a:ext uri="{FF2B5EF4-FFF2-40B4-BE49-F238E27FC236}">
                <a16:creationId xmlns:a16="http://schemas.microsoft.com/office/drawing/2014/main" id="{62BB0E3E-C2CE-48A3-8D6E-119EE10C9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913" y="44070"/>
            <a:ext cx="2425087" cy="136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460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As secret as possible</a:t>
            </a:r>
            <a:endParaRPr lang="en-NZ" sz="5400" dirty="0"/>
          </a:p>
        </p:txBody>
      </p:sp>
      <p:sp>
        <p:nvSpPr>
          <p:cNvPr id="4" name="Content Placeholder 3">
            <a:extLst>
              <a:ext uri="{FF2B5EF4-FFF2-40B4-BE49-F238E27FC236}">
                <a16:creationId xmlns:a16="http://schemas.microsoft.com/office/drawing/2014/main" id="{2897EBA1-F889-4A88-9BCE-85115363DCF5}"/>
              </a:ext>
            </a:extLst>
          </p:cNvPr>
          <p:cNvSpPr>
            <a:spLocks noGrp="1"/>
          </p:cNvSpPr>
          <p:nvPr>
            <p:ph sz="half" idx="2"/>
          </p:nvPr>
        </p:nvSpPr>
        <p:spPr>
          <a:xfrm>
            <a:off x="615397" y="1971399"/>
            <a:ext cx="3956603" cy="4351338"/>
          </a:xfrm>
        </p:spPr>
        <p:txBody>
          <a:bodyPr>
            <a:normAutofit/>
          </a:bodyPr>
          <a:lstStyle/>
          <a:p>
            <a:pPr algn="l"/>
            <a:r>
              <a:rPr lang="en-US" sz="4000" b="0" i="0" dirty="0">
                <a:solidFill>
                  <a:srgbClr val="000000"/>
                </a:solidFill>
                <a:effectLst/>
                <a:latin typeface="system-ui"/>
              </a:rPr>
              <a:t>Luke 8:56—</a:t>
            </a:r>
            <a:r>
              <a:rPr lang="en-US" sz="4000" b="1" i="0" baseline="30000" dirty="0">
                <a:solidFill>
                  <a:srgbClr val="000000"/>
                </a:solidFill>
                <a:effectLst/>
                <a:latin typeface="system-ui"/>
              </a:rPr>
              <a:t>56</a:t>
            </a:r>
            <a:r>
              <a:rPr lang="en-US" sz="4000" b="0" i="0" dirty="0">
                <a:solidFill>
                  <a:srgbClr val="000000"/>
                </a:solidFill>
                <a:effectLst/>
                <a:latin typeface="system-ui"/>
              </a:rPr>
              <a:t>Her parents were astonished, but he ordered them not to tell anyone what had happened.</a:t>
            </a:r>
            <a:r>
              <a:rPr lang="en-US" sz="2800" b="0" i="0" dirty="0">
                <a:solidFill>
                  <a:srgbClr val="000000"/>
                </a:solidFill>
                <a:effectLst/>
                <a:latin typeface="system-ui"/>
              </a:rPr>
              <a:t> (NIV)</a:t>
            </a:r>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startAt="3"/>
            </a:pPr>
            <a:r>
              <a:rPr lang="en-US" sz="3600" b="0" i="0" dirty="0">
                <a:solidFill>
                  <a:srgbClr val="000000"/>
                </a:solidFill>
                <a:effectLst/>
                <a:latin typeface="system-ui"/>
              </a:rPr>
              <a:t>Luke 8:56     </a:t>
            </a:r>
            <a:r>
              <a:rPr lang="en-US" sz="3600" spc="-300" dirty="0"/>
              <a:t>Jesus told some not to tell anyone</a:t>
            </a:r>
          </a:p>
          <a:p>
            <a:pPr marL="1200150" lvl="1" indent="-742950">
              <a:lnSpc>
                <a:spcPct val="70000"/>
              </a:lnSpc>
              <a:buFont typeface="+mj-lt"/>
              <a:buAutoNum type="alphaLcParenR"/>
            </a:pPr>
            <a:r>
              <a:rPr lang="en-US" sz="3600" spc="-300" dirty="0">
                <a:solidFill>
                  <a:schemeClr val="bg1"/>
                </a:solidFill>
              </a:rPr>
              <a:t>Jairus’ daughter</a:t>
            </a:r>
          </a:p>
          <a:p>
            <a:pPr marL="1200150" lvl="1" indent="-742950">
              <a:lnSpc>
                <a:spcPct val="70000"/>
              </a:lnSpc>
              <a:buFont typeface="+mj-lt"/>
              <a:buAutoNum type="alphaLcParenR"/>
            </a:pPr>
            <a:r>
              <a:rPr lang="en-US" sz="3600" spc="-300" dirty="0">
                <a:solidFill>
                  <a:schemeClr val="bg1"/>
                </a:solidFill>
              </a:rPr>
              <a:t>They did anyway</a:t>
            </a:r>
          </a:p>
          <a:p>
            <a:pPr marL="1200150" lvl="1" indent="-742950">
              <a:lnSpc>
                <a:spcPct val="70000"/>
              </a:lnSpc>
              <a:buFont typeface="+mj-lt"/>
              <a:buAutoNum type="alphaLcParenR"/>
            </a:pPr>
            <a:r>
              <a:rPr lang="en-US" sz="3600" spc="-300" dirty="0">
                <a:solidFill>
                  <a:schemeClr val="bg1"/>
                </a:solidFill>
              </a:rPr>
              <a:t>Restricted his movements</a:t>
            </a:r>
          </a:p>
          <a:p>
            <a:pPr marL="1200150" lvl="1" indent="-742950">
              <a:lnSpc>
                <a:spcPct val="70000"/>
              </a:lnSpc>
              <a:buFont typeface="+mj-lt"/>
              <a:buAutoNum type="alphaLcParenR"/>
            </a:pPr>
            <a:r>
              <a:rPr lang="en-NZ" sz="3600" spc="-300" dirty="0">
                <a:solidFill>
                  <a:schemeClr val="bg1"/>
                </a:solidFill>
              </a:rPr>
              <a:t>Always the message over the miracles</a:t>
            </a:r>
          </a:p>
        </p:txBody>
      </p:sp>
      <p:sp>
        <p:nvSpPr>
          <p:cNvPr id="2" name="Arrow: Right 1">
            <a:extLst>
              <a:ext uri="{FF2B5EF4-FFF2-40B4-BE49-F238E27FC236}">
                <a16:creationId xmlns:a16="http://schemas.microsoft.com/office/drawing/2014/main" id="{1C7BF18D-785C-4A09-80A2-A82DE8AE657D}"/>
              </a:ext>
            </a:extLst>
          </p:cNvPr>
          <p:cNvSpPr/>
          <p:nvPr/>
        </p:nvSpPr>
        <p:spPr>
          <a:xfrm>
            <a:off x="4499113" y="2411895"/>
            <a:ext cx="649356" cy="397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2" descr="Bible Story : Jesus Raises Jairus' Daughter From The Dead | My Religion">
            <a:extLst>
              <a:ext uri="{FF2B5EF4-FFF2-40B4-BE49-F238E27FC236}">
                <a16:creationId xmlns:a16="http://schemas.microsoft.com/office/drawing/2014/main" id="{CC7B4C95-A43D-421C-9468-BBD1B44AB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913" y="44070"/>
            <a:ext cx="2425087" cy="136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646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As secret as possible</a:t>
            </a:r>
            <a:endParaRPr lang="en-NZ" sz="5400" dirty="0"/>
          </a:p>
        </p:txBody>
      </p:sp>
      <p:sp>
        <p:nvSpPr>
          <p:cNvPr id="4" name="Content Placeholder 3">
            <a:extLst>
              <a:ext uri="{FF2B5EF4-FFF2-40B4-BE49-F238E27FC236}">
                <a16:creationId xmlns:a16="http://schemas.microsoft.com/office/drawing/2014/main" id="{2897EBA1-F889-4A88-9BCE-85115363DCF5}"/>
              </a:ext>
            </a:extLst>
          </p:cNvPr>
          <p:cNvSpPr>
            <a:spLocks noGrp="1"/>
          </p:cNvSpPr>
          <p:nvPr>
            <p:ph sz="half" idx="2"/>
          </p:nvPr>
        </p:nvSpPr>
        <p:spPr>
          <a:xfrm>
            <a:off x="615397" y="1971399"/>
            <a:ext cx="3956603" cy="4351338"/>
          </a:xfrm>
        </p:spPr>
        <p:txBody>
          <a:bodyPr>
            <a:normAutofit/>
          </a:bodyPr>
          <a:lstStyle/>
          <a:p>
            <a:pPr algn="l"/>
            <a:r>
              <a:rPr lang="en-US" sz="4000" b="0" i="0" dirty="0">
                <a:solidFill>
                  <a:srgbClr val="000000"/>
                </a:solidFill>
                <a:effectLst/>
                <a:latin typeface="system-ui"/>
              </a:rPr>
              <a:t>Luke 8:56—</a:t>
            </a:r>
            <a:r>
              <a:rPr lang="en-US" sz="4000" b="1" i="0" baseline="30000" dirty="0">
                <a:solidFill>
                  <a:srgbClr val="000000"/>
                </a:solidFill>
                <a:effectLst/>
                <a:latin typeface="system-ui"/>
              </a:rPr>
              <a:t>56</a:t>
            </a:r>
            <a:r>
              <a:rPr lang="en-US" sz="4000" b="0" i="0" dirty="0">
                <a:solidFill>
                  <a:srgbClr val="000000"/>
                </a:solidFill>
                <a:effectLst/>
                <a:latin typeface="system-ui"/>
              </a:rPr>
              <a:t>Her parents were astonished, but he ordered them not to tell anyone what had happened.</a:t>
            </a:r>
            <a:r>
              <a:rPr lang="en-US" sz="2800" b="0" i="0" dirty="0">
                <a:solidFill>
                  <a:srgbClr val="000000"/>
                </a:solidFill>
                <a:effectLst/>
                <a:latin typeface="system-ui"/>
              </a:rPr>
              <a:t> (NIV)</a:t>
            </a:r>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startAt="3"/>
            </a:pPr>
            <a:r>
              <a:rPr lang="en-US" sz="3600" b="0" i="0" dirty="0">
                <a:solidFill>
                  <a:srgbClr val="000000"/>
                </a:solidFill>
                <a:effectLst/>
                <a:latin typeface="system-ui"/>
              </a:rPr>
              <a:t>Luke 8:56     </a:t>
            </a:r>
            <a:r>
              <a:rPr lang="en-US" sz="3600" spc="-300" dirty="0"/>
              <a:t>Jesus told some not to tell anyone</a:t>
            </a:r>
          </a:p>
          <a:p>
            <a:pPr marL="1200150" lvl="1" indent="-742950">
              <a:lnSpc>
                <a:spcPct val="70000"/>
              </a:lnSpc>
              <a:buFont typeface="+mj-lt"/>
              <a:buAutoNum type="alphaLcParenR"/>
            </a:pPr>
            <a:r>
              <a:rPr lang="en-US" sz="3600" spc="-300" dirty="0"/>
              <a:t>Jairus’ daughter</a:t>
            </a:r>
          </a:p>
          <a:p>
            <a:pPr marL="1200150" lvl="1" indent="-742950">
              <a:lnSpc>
                <a:spcPct val="70000"/>
              </a:lnSpc>
              <a:buFont typeface="+mj-lt"/>
              <a:buAutoNum type="alphaLcParenR"/>
            </a:pPr>
            <a:r>
              <a:rPr lang="en-US" sz="3600" spc="-300" dirty="0">
                <a:solidFill>
                  <a:schemeClr val="bg1"/>
                </a:solidFill>
              </a:rPr>
              <a:t>They did anyway</a:t>
            </a:r>
          </a:p>
          <a:p>
            <a:pPr marL="1200150" lvl="1" indent="-742950">
              <a:lnSpc>
                <a:spcPct val="70000"/>
              </a:lnSpc>
              <a:buFont typeface="+mj-lt"/>
              <a:buAutoNum type="alphaLcParenR"/>
            </a:pPr>
            <a:r>
              <a:rPr lang="en-US" sz="3600" spc="-300" dirty="0">
                <a:solidFill>
                  <a:schemeClr val="bg1"/>
                </a:solidFill>
              </a:rPr>
              <a:t>Restricted his movements</a:t>
            </a:r>
          </a:p>
          <a:p>
            <a:pPr marL="1200150" lvl="1" indent="-742950">
              <a:lnSpc>
                <a:spcPct val="70000"/>
              </a:lnSpc>
              <a:buFont typeface="+mj-lt"/>
              <a:buAutoNum type="alphaLcParenR"/>
            </a:pPr>
            <a:r>
              <a:rPr lang="en-NZ" sz="3600" spc="-300" dirty="0">
                <a:solidFill>
                  <a:schemeClr val="bg1"/>
                </a:solidFill>
              </a:rPr>
              <a:t>Always the message over the miracles</a:t>
            </a:r>
          </a:p>
        </p:txBody>
      </p:sp>
      <p:sp>
        <p:nvSpPr>
          <p:cNvPr id="5" name="Arrow: Right 4">
            <a:extLst>
              <a:ext uri="{FF2B5EF4-FFF2-40B4-BE49-F238E27FC236}">
                <a16:creationId xmlns:a16="http://schemas.microsoft.com/office/drawing/2014/main" id="{45B9D114-EA8C-448A-BC7F-EA549202EB80}"/>
              </a:ext>
            </a:extLst>
          </p:cNvPr>
          <p:cNvSpPr/>
          <p:nvPr/>
        </p:nvSpPr>
        <p:spPr>
          <a:xfrm>
            <a:off x="4406347" y="3230217"/>
            <a:ext cx="649356" cy="397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2" descr="Bible Story : Jesus Raises Jairus' Daughter From The Dead | My Religion">
            <a:extLst>
              <a:ext uri="{FF2B5EF4-FFF2-40B4-BE49-F238E27FC236}">
                <a16:creationId xmlns:a16="http://schemas.microsoft.com/office/drawing/2014/main" id="{A2D55042-B9BF-48D9-BF3D-FE3D27D0B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913" y="44070"/>
            <a:ext cx="2425087" cy="136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49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As secret as possible</a:t>
            </a:r>
            <a:endParaRPr lang="en-NZ" sz="5400" dirty="0"/>
          </a:p>
        </p:txBody>
      </p:sp>
      <p:sp>
        <p:nvSpPr>
          <p:cNvPr id="4" name="Content Placeholder 3">
            <a:extLst>
              <a:ext uri="{FF2B5EF4-FFF2-40B4-BE49-F238E27FC236}">
                <a16:creationId xmlns:a16="http://schemas.microsoft.com/office/drawing/2014/main" id="{2897EBA1-F889-4A88-9BCE-85115363DCF5}"/>
              </a:ext>
            </a:extLst>
          </p:cNvPr>
          <p:cNvSpPr>
            <a:spLocks noGrp="1"/>
          </p:cNvSpPr>
          <p:nvPr>
            <p:ph sz="half" idx="2"/>
          </p:nvPr>
        </p:nvSpPr>
        <p:spPr>
          <a:xfrm>
            <a:off x="615397" y="1971399"/>
            <a:ext cx="3956603" cy="4351338"/>
          </a:xfrm>
        </p:spPr>
        <p:txBody>
          <a:bodyPr>
            <a:normAutofit/>
          </a:bodyPr>
          <a:lstStyle/>
          <a:p>
            <a:pPr algn="l"/>
            <a:r>
              <a:rPr lang="en-US" sz="4000" b="0" i="0" dirty="0">
                <a:solidFill>
                  <a:srgbClr val="000000"/>
                </a:solidFill>
                <a:effectLst/>
                <a:latin typeface="system-ui"/>
              </a:rPr>
              <a:t>Luke 8:56—</a:t>
            </a:r>
            <a:r>
              <a:rPr lang="en-US" sz="4000" b="1" i="0" baseline="30000" dirty="0">
                <a:solidFill>
                  <a:srgbClr val="000000"/>
                </a:solidFill>
                <a:effectLst/>
                <a:latin typeface="system-ui"/>
              </a:rPr>
              <a:t>56</a:t>
            </a:r>
            <a:r>
              <a:rPr lang="en-US" sz="4000" b="0" i="0" dirty="0">
                <a:solidFill>
                  <a:srgbClr val="000000"/>
                </a:solidFill>
                <a:effectLst/>
                <a:latin typeface="system-ui"/>
              </a:rPr>
              <a:t>Her parents were astonished, but he ordered them not to tell anyone what had happened.</a:t>
            </a:r>
            <a:r>
              <a:rPr lang="en-US" sz="2800" b="0" i="0" dirty="0">
                <a:solidFill>
                  <a:srgbClr val="000000"/>
                </a:solidFill>
                <a:effectLst/>
                <a:latin typeface="system-ui"/>
              </a:rPr>
              <a:t> (NIV)</a:t>
            </a:r>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startAt="3"/>
            </a:pPr>
            <a:r>
              <a:rPr lang="en-US" sz="3600" b="0" i="0" dirty="0">
                <a:solidFill>
                  <a:srgbClr val="000000"/>
                </a:solidFill>
                <a:effectLst/>
                <a:latin typeface="system-ui"/>
              </a:rPr>
              <a:t>Luke 8:56     </a:t>
            </a:r>
            <a:r>
              <a:rPr lang="en-US" sz="3600" spc="-300" dirty="0"/>
              <a:t>Jesus told some not to tell anyone</a:t>
            </a:r>
          </a:p>
          <a:p>
            <a:pPr marL="1200150" lvl="1" indent="-742950">
              <a:lnSpc>
                <a:spcPct val="70000"/>
              </a:lnSpc>
              <a:buFont typeface="+mj-lt"/>
              <a:buAutoNum type="alphaLcParenR"/>
            </a:pPr>
            <a:r>
              <a:rPr lang="en-US" sz="3600" spc="-300" dirty="0"/>
              <a:t>Jairus’ daughter</a:t>
            </a:r>
          </a:p>
          <a:p>
            <a:pPr marL="1200150" lvl="1" indent="-742950">
              <a:lnSpc>
                <a:spcPct val="70000"/>
              </a:lnSpc>
              <a:buFont typeface="+mj-lt"/>
              <a:buAutoNum type="alphaLcParenR"/>
            </a:pPr>
            <a:r>
              <a:rPr lang="en-US" sz="3600" spc="-300" dirty="0"/>
              <a:t>They did anyway</a:t>
            </a:r>
          </a:p>
          <a:p>
            <a:pPr marL="1200150" lvl="1" indent="-742950">
              <a:lnSpc>
                <a:spcPct val="70000"/>
              </a:lnSpc>
              <a:buFont typeface="+mj-lt"/>
              <a:buAutoNum type="alphaLcParenR"/>
            </a:pPr>
            <a:r>
              <a:rPr lang="en-US" sz="3600" spc="-300" dirty="0">
                <a:solidFill>
                  <a:schemeClr val="bg1"/>
                </a:solidFill>
              </a:rPr>
              <a:t>Restricted his movements</a:t>
            </a:r>
          </a:p>
          <a:p>
            <a:pPr marL="1200150" lvl="1" indent="-742950">
              <a:lnSpc>
                <a:spcPct val="70000"/>
              </a:lnSpc>
              <a:buFont typeface="+mj-lt"/>
              <a:buAutoNum type="alphaLcParenR"/>
            </a:pPr>
            <a:r>
              <a:rPr lang="en-NZ" sz="3600" spc="-300" dirty="0">
                <a:solidFill>
                  <a:schemeClr val="bg1"/>
                </a:solidFill>
              </a:rPr>
              <a:t>Always the message over the miracles</a:t>
            </a:r>
          </a:p>
        </p:txBody>
      </p:sp>
      <p:sp>
        <p:nvSpPr>
          <p:cNvPr id="5" name="Arrow: Right 4">
            <a:extLst>
              <a:ext uri="{FF2B5EF4-FFF2-40B4-BE49-F238E27FC236}">
                <a16:creationId xmlns:a16="http://schemas.microsoft.com/office/drawing/2014/main" id="{587C2FD4-11BA-453B-ABD8-19C7EE94F1F6}"/>
              </a:ext>
            </a:extLst>
          </p:cNvPr>
          <p:cNvSpPr/>
          <p:nvPr/>
        </p:nvSpPr>
        <p:spPr>
          <a:xfrm>
            <a:off x="4432853" y="3631095"/>
            <a:ext cx="649356" cy="397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2" descr="Bible Story : Jesus Raises Jairus' Daughter From The Dead | My Religion">
            <a:extLst>
              <a:ext uri="{FF2B5EF4-FFF2-40B4-BE49-F238E27FC236}">
                <a16:creationId xmlns:a16="http://schemas.microsoft.com/office/drawing/2014/main" id="{BA1E4219-90D2-4930-A599-7E590CA42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913" y="44070"/>
            <a:ext cx="2425087" cy="136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31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lnSpcReduction="10000"/>
          </a:bodyPr>
          <a:lstStyle/>
          <a:p>
            <a:r>
              <a:rPr lang="en-US" sz="5400" dirty="0"/>
              <a:t>Acts of Righteousness</a:t>
            </a:r>
            <a:endParaRPr lang="en-NZ" sz="5400" dirty="0"/>
          </a:p>
        </p:txBody>
      </p:sp>
    </p:spTree>
    <p:extLst>
      <p:ext uri="{BB962C8B-B14F-4D97-AF65-F5344CB8AC3E}">
        <p14:creationId xmlns:p14="http://schemas.microsoft.com/office/powerpoint/2010/main" val="4007102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As secret as possible</a:t>
            </a:r>
            <a:endParaRPr lang="en-NZ" sz="5400" dirty="0"/>
          </a:p>
        </p:txBody>
      </p:sp>
      <p:sp>
        <p:nvSpPr>
          <p:cNvPr id="4" name="Content Placeholder 3">
            <a:extLst>
              <a:ext uri="{FF2B5EF4-FFF2-40B4-BE49-F238E27FC236}">
                <a16:creationId xmlns:a16="http://schemas.microsoft.com/office/drawing/2014/main" id="{2897EBA1-F889-4A88-9BCE-85115363DCF5}"/>
              </a:ext>
            </a:extLst>
          </p:cNvPr>
          <p:cNvSpPr>
            <a:spLocks noGrp="1"/>
          </p:cNvSpPr>
          <p:nvPr>
            <p:ph sz="half" idx="2"/>
          </p:nvPr>
        </p:nvSpPr>
        <p:spPr>
          <a:xfrm>
            <a:off x="615397" y="1971399"/>
            <a:ext cx="3956603" cy="4351338"/>
          </a:xfrm>
        </p:spPr>
        <p:txBody>
          <a:bodyPr>
            <a:normAutofit/>
          </a:bodyPr>
          <a:lstStyle/>
          <a:p>
            <a:pPr algn="l"/>
            <a:r>
              <a:rPr lang="en-US" sz="4000" b="0" i="0" dirty="0">
                <a:solidFill>
                  <a:srgbClr val="000000"/>
                </a:solidFill>
                <a:effectLst/>
                <a:latin typeface="system-ui"/>
              </a:rPr>
              <a:t>Luke 8:56—</a:t>
            </a:r>
            <a:r>
              <a:rPr lang="en-US" sz="4000" b="1" i="0" baseline="30000" dirty="0">
                <a:solidFill>
                  <a:srgbClr val="000000"/>
                </a:solidFill>
                <a:effectLst/>
                <a:latin typeface="system-ui"/>
              </a:rPr>
              <a:t>56</a:t>
            </a:r>
            <a:r>
              <a:rPr lang="en-US" sz="4000" b="0" i="0" dirty="0">
                <a:solidFill>
                  <a:srgbClr val="000000"/>
                </a:solidFill>
                <a:effectLst/>
                <a:latin typeface="system-ui"/>
              </a:rPr>
              <a:t>Her parents were astonished, but he ordered them not to tell anyone what had happened.</a:t>
            </a:r>
            <a:r>
              <a:rPr lang="en-US" sz="2800" b="0" i="0" dirty="0">
                <a:solidFill>
                  <a:srgbClr val="000000"/>
                </a:solidFill>
                <a:effectLst/>
                <a:latin typeface="system-ui"/>
              </a:rPr>
              <a:t> (NIV)</a:t>
            </a:r>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startAt="3"/>
            </a:pPr>
            <a:r>
              <a:rPr lang="en-US" sz="3600" b="0" i="0" dirty="0">
                <a:solidFill>
                  <a:srgbClr val="000000"/>
                </a:solidFill>
                <a:effectLst/>
                <a:latin typeface="system-ui"/>
              </a:rPr>
              <a:t>Luke 8:56     </a:t>
            </a:r>
            <a:r>
              <a:rPr lang="en-US" sz="3600" spc="-300" dirty="0"/>
              <a:t>Jesus told some not to tell anyone</a:t>
            </a:r>
          </a:p>
          <a:p>
            <a:pPr marL="1200150" lvl="1" indent="-742950">
              <a:lnSpc>
                <a:spcPct val="70000"/>
              </a:lnSpc>
              <a:buFont typeface="+mj-lt"/>
              <a:buAutoNum type="alphaLcParenR"/>
            </a:pPr>
            <a:r>
              <a:rPr lang="en-US" sz="3600" spc="-300" dirty="0"/>
              <a:t>Jairus’ daughter</a:t>
            </a:r>
          </a:p>
          <a:p>
            <a:pPr marL="1200150" lvl="1" indent="-742950">
              <a:lnSpc>
                <a:spcPct val="70000"/>
              </a:lnSpc>
              <a:buFont typeface="+mj-lt"/>
              <a:buAutoNum type="alphaLcParenR"/>
            </a:pPr>
            <a:r>
              <a:rPr lang="en-US" sz="3600" spc="-300" dirty="0"/>
              <a:t>They did anyway</a:t>
            </a:r>
          </a:p>
          <a:p>
            <a:pPr marL="1200150" lvl="1" indent="-742950">
              <a:lnSpc>
                <a:spcPct val="70000"/>
              </a:lnSpc>
              <a:buFont typeface="+mj-lt"/>
              <a:buAutoNum type="alphaLcParenR"/>
            </a:pPr>
            <a:r>
              <a:rPr lang="en-US" sz="3600" spc="-300" dirty="0"/>
              <a:t>Restricted his movements</a:t>
            </a:r>
          </a:p>
          <a:p>
            <a:pPr marL="1200150" lvl="1" indent="-742950">
              <a:lnSpc>
                <a:spcPct val="70000"/>
              </a:lnSpc>
              <a:buFont typeface="+mj-lt"/>
              <a:buAutoNum type="alphaLcParenR"/>
            </a:pPr>
            <a:r>
              <a:rPr lang="en-NZ" sz="3600" spc="-300" dirty="0">
                <a:solidFill>
                  <a:schemeClr val="bg1"/>
                </a:solidFill>
              </a:rPr>
              <a:t>Always the message over the miracles</a:t>
            </a:r>
          </a:p>
        </p:txBody>
      </p:sp>
      <p:sp>
        <p:nvSpPr>
          <p:cNvPr id="5" name="Arrow: Right 4">
            <a:extLst>
              <a:ext uri="{FF2B5EF4-FFF2-40B4-BE49-F238E27FC236}">
                <a16:creationId xmlns:a16="http://schemas.microsoft.com/office/drawing/2014/main" id="{D9A5651A-59EF-4BE0-AC8D-A23E7CCCD71B}"/>
              </a:ext>
            </a:extLst>
          </p:cNvPr>
          <p:cNvSpPr/>
          <p:nvPr/>
        </p:nvSpPr>
        <p:spPr>
          <a:xfrm>
            <a:off x="4366592" y="4147068"/>
            <a:ext cx="649356" cy="397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2" descr="Bible Story : Jesus Raises Jairus' Daughter From The Dead | My Religion">
            <a:extLst>
              <a:ext uri="{FF2B5EF4-FFF2-40B4-BE49-F238E27FC236}">
                <a16:creationId xmlns:a16="http://schemas.microsoft.com/office/drawing/2014/main" id="{110DC96D-52F7-47E8-90BD-7E277B53C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913" y="44070"/>
            <a:ext cx="2425087" cy="136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885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As secret as possible</a:t>
            </a:r>
            <a:endParaRPr lang="en-NZ" sz="5400" dirty="0"/>
          </a:p>
        </p:txBody>
      </p:sp>
      <p:sp>
        <p:nvSpPr>
          <p:cNvPr id="4" name="Content Placeholder 3">
            <a:extLst>
              <a:ext uri="{FF2B5EF4-FFF2-40B4-BE49-F238E27FC236}">
                <a16:creationId xmlns:a16="http://schemas.microsoft.com/office/drawing/2014/main" id="{2897EBA1-F889-4A88-9BCE-85115363DCF5}"/>
              </a:ext>
            </a:extLst>
          </p:cNvPr>
          <p:cNvSpPr>
            <a:spLocks noGrp="1"/>
          </p:cNvSpPr>
          <p:nvPr>
            <p:ph sz="half" idx="2"/>
          </p:nvPr>
        </p:nvSpPr>
        <p:spPr>
          <a:xfrm>
            <a:off x="615397" y="1971399"/>
            <a:ext cx="3956603" cy="4351338"/>
          </a:xfrm>
        </p:spPr>
        <p:txBody>
          <a:bodyPr>
            <a:normAutofit/>
          </a:bodyPr>
          <a:lstStyle/>
          <a:p>
            <a:pPr algn="l"/>
            <a:r>
              <a:rPr lang="en-US" sz="4000" b="0" i="0" dirty="0">
                <a:solidFill>
                  <a:srgbClr val="000000"/>
                </a:solidFill>
                <a:effectLst/>
                <a:latin typeface="system-ui"/>
              </a:rPr>
              <a:t>Luke 8:56—</a:t>
            </a:r>
            <a:r>
              <a:rPr lang="en-US" sz="4000" b="1" i="0" baseline="30000" dirty="0">
                <a:solidFill>
                  <a:srgbClr val="000000"/>
                </a:solidFill>
                <a:effectLst/>
                <a:latin typeface="system-ui"/>
              </a:rPr>
              <a:t>56</a:t>
            </a:r>
            <a:r>
              <a:rPr lang="en-US" sz="4000" b="0" i="0" dirty="0">
                <a:solidFill>
                  <a:srgbClr val="000000"/>
                </a:solidFill>
                <a:effectLst/>
                <a:latin typeface="system-ui"/>
              </a:rPr>
              <a:t>Her parents were astonished, but he ordered them not to tell anyone what had happened.</a:t>
            </a:r>
            <a:r>
              <a:rPr lang="en-US" sz="2800" b="0" i="0" dirty="0">
                <a:solidFill>
                  <a:srgbClr val="000000"/>
                </a:solidFill>
                <a:effectLst/>
                <a:latin typeface="system-ui"/>
              </a:rPr>
              <a:t> (NIV)</a:t>
            </a:r>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startAt="3"/>
            </a:pPr>
            <a:r>
              <a:rPr lang="en-US" sz="3600" b="0" i="0" dirty="0">
                <a:solidFill>
                  <a:srgbClr val="000000"/>
                </a:solidFill>
                <a:effectLst/>
                <a:latin typeface="system-ui"/>
              </a:rPr>
              <a:t>Luke 8:56     </a:t>
            </a:r>
            <a:r>
              <a:rPr lang="en-US" sz="3600" spc="-300" dirty="0"/>
              <a:t>Jesus told some not to tell anyone</a:t>
            </a:r>
          </a:p>
          <a:p>
            <a:pPr marL="1200150" lvl="1" indent="-742950">
              <a:lnSpc>
                <a:spcPct val="70000"/>
              </a:lnSpc>
              <a:buFont typeface="+mj-lt"/>
              <a:buAutoNum type="alphaLcParenR"/>
            </a:pPr>
            <a:r>
              <a:rPr lang="en-US" sz="3600" spc="-300" dirty="0"/>
              <a:t>Jairus’ daughter</a:t>
            </a:r>
          </a:p>
          <a:p>
            <a:pPr marL="1200150" lvl="1" indent="-742950">
              <a:lnSpc>
                <a:spcPct val="70000"/>
              </a:lnSpc>
              <a:buFont typeface="+mj-lt"/>
              <a:buAutoNum type="alphaLcParenR"/>
            </a:pPr>
            <a:r>
              <a:rPr lang="en-US" sz="3600" spc="-300" dirty="0"/>
              <a:t>They did anyway</a:t>
            </a:r>
          </a:p>
          <a:p>
            <a:pPr marL="1200150" lvl="1" indent="-742950">
              <a:lnSpc>
                <a:spcPct val="70000"/>
              </a:lnSpc>
              <a:buFont typeface="+mj-lt"/>
              <a:buAutoNum type="alphaLcParenR"/>
            </a:pPr>
            <a:r>
              <a:rPr lang="en-US" sz="3600" spc="-300" dirty="0"/>
              <a:t>Restricted his movements</a:t>
            </a:r>
          </a:p>
          <a:p>
            <a:pPr marL="1200150" lvl="1" indent="-742950">
              <a:lnSpc>
                <a:spcPct val="70000"/>
              </a:lnSpc>
              <a:buFont typeface="+mj-lt"/>
              <a:buAutoNum type="alphaLcParenR"/>
            </a:pPr>
            <a:r>
              <a:rPr lang="en-NZ" sz="3600" spc="-300" dirty="0"/>
              <a:t>Always the message over the miracles</a:t>
            </a:r>
          </a:p>
        </p:txBody>
      </p:sp>
      <p:sp>
        <p:nvSpPr>
          <p:cNvPr id="5" name="Arrow: Right 4">
            <a:extLst>
              <a:ext uri="{FF2B5EF4-FFF2-40B4-BE49-F238E27FC236}">
                <a16:creationId xmlns:a16="http://schemas.microsoft.com/office/drawing/2014/main" id="{258C03E9-D993-4104-8624-DA972D106B97}"/>
              </a:ext>
            </a:extLst>
          </p:cNvPr>
          <p:cNvSpPr/>
          <p:nvPr/>
        </p:nvSpPr>
        <p:spPr>
          <a:xfrm>
            <a:off x="4379844" y="4943060"/>
            <a:ext cx="649356" cy="397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2" descr="Bible Story : Jesus Raises Jairus' Daughter From The Dead | My Religion">
            <a:extLst>
              <a:ext uri="{FF2B5EF4-FFF2-40B4-BE49-F238E27FC236}">
                <a16:creationId xmlns:a16="http://schemas.microsoft.com/office/drawing/2014/main" id="{375C8C84-B0D6-43BC-B58D-CC773A677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913" y="44070"/>
            <a:ext cx="2425087" cy="136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880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Checking my Motives</a:t>
            </a:r>
            <a:endParaRPr lang="en-NZ" sz="5400" dirty="0"/>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startAt="3"/>
            </a:pPr>
            <a:endParaRPr lang="en-NZ" sz="3600" spc="-300" dirty="0"/>
          </a:p>
        </p:txBody>
      </p:sp>
    </p:spTree>
    <p:extLst>
      <p:ext uri="{BB962C8B-B14F-4D97-AF65-F5344CB8AC3E}">
        <p14:creationId xmlns:p14="http://schemas.microsoft.com/office/powerpoint/2010/main" val="3817768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Checking my Motives</a:t>
            </a:r>
            <a:endParaRPr lang="en-NZ" sz="5400" dirty="0"/>
          </a:p>
        </p:txBody>
      </p:sp>
      <p:sp>
        <p:nvSpPr>
          <p:cNvPr id="4" name="Content Placeholder 3">
            <a:extLst>
              <a:ext uri="{FF2B5EF4-FFF2-40B4-BE49-F238E27FC236}">
                <a16:creationId xmlns:a16="http://schemas.microsoft.com/office/drawing/2014/main" id="{2897EBA1-F889-4A88-9BCE-85115363DCF5}"/>
              </a:ext>
            </a:extLst>
          </p:cNvPr>
          <p:cNvSpPr>
            <a:spLocks noGrp="1"/>
          </p:cNvSpPr>
          <p:nvPr>
            <p:ph sz="half" idx="2"/>
          </p:nvPr>
        </p:nvSpPr>
        <p:spPr>
          <a:xfrm>
            <a:off x="615397" y="1971399"/>
            <a:ext cx="7913206" cy="4351338"/>
          </a:xfrm>
        </p:spPr>
        <p:txBody>
          <a:bodyPr>
            <a:normAutofit/>
          </a:bodyPr>
          <a:lstStyle/>
          <a:p>
            <a:pPr marL="742950" indent="-742950" algn="l">
              <a:buFont typeface="+mj-lt"/>
              <a:buAutoNum type="arabicPeriod"/>
            </a:pPr>
            <a:r>
              <a:rPr lang="en-US" sz="4000" dirty="0">
                <a:solidFill>
                  <a:srgbClr val="000000"/>
                </a:solidFill>
                <a:latin typeface="system-ui"/>
              </a:rPr>
              <a:t>Who is this for?</a:t>
            </a:r>
          </a:p>
          <a:p>
            <a:pPr marL="742950" indent="-742950" algn="l">
              <a:buFont typeface="+mj-lt"/>
              <a:buAutoNum type="arabicPeriod"/>
            </a:pPr>
            <a:endParaRPr lang="en-US" sz="4000" b="0" i="0" dirty="0">
              <a:solidFill>
                <a:srgbClr val="000000"/>
              </a:solidFill>
              <a:effectLst/>
              <a:latin typeface="system-ui"/>
            </a:endParaRPr>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startAt="3"/>
            </a:pPr>
            <a:endParaRPr lang="en-NZ" sz="3600" spc="-300" dirty="0"/>
          </a:p>
        </p:txBody>
      </p:sp>
    </p:spTree>
    <p:extLst>
      <p:ext uri="{BB962C8B-B14F-4D97-AF65-F5344CB8AC3E}">
        <p14:creationId xmlns:p14="http://schemas.microsoft.com/office/powerpoint/2010/main" val="3400834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Checking my Motives</a:t>
            </a:r>
            <a:endParaRPr lang="en-NZ" sz="5400" dirty="0"/>
          </a:p>
        </p:txBody>
      </p:sp>
      <p:sp>
        <p:nvSpPr>
          <p:cNvPr id="4" name="Content Placeholder 3">
            <a:extLst>
              <a:ext uri="{FF2B5EF4-FFF2-40B4-BE49-F238E27FC236}">
                <a16:creationId xmlns:a16="http://schemas.microsoft.com/office/drawing/2014/main" id="{2897EBA1-F889-4A88-9BCE-85115363DCF5}"/>
              </a:ext>
            </a:extLst>
          </p:cNvPr>
          <p:cNvSpPr>
            <a:spLocks noGrp="1"/>
          </p:cNvSpPr>
          <p:nvPr>
            <p:ph sz="half" idx="2"/>
          </p:nvPr>
        </p:nvSpPr>
        <p:spPr>
          <a:xfrm>
            <a:off x="615397" y="1971399"/>
            <a:ext cx="7913206" cy="4351338"/>
          </a:xfrm>
        </p:spPr>
        <p:txBody>
          <a:bodyPr>
            <a:normAutofit/>
          </a:bodyPr>
          <a:lstStyle/>
          <a:p>
            <a:pPr marL="742950" indent="-742950" algn="l">
              <a:buFont typeface="+mj-lt"/>
              <a:buAutoNum type="arabicPeriod" startAt="2"/>
            </a:pPr>
            <a:r>
              <a:rPr lang="en-US" sz="4000" b="0" i="0" dirty="0">
                <a:solidFill>
                  <a:srgbClr val="000000"/>
                </a:solidFill>
                <a:effectLst/>
                <a:latin typeface="system-ui"/>
              </a:rPr>
              <a:t>If no one knew about this would I do it?</a:t>
            </a:r>
          </a:p>
          <a:p>
            <a:pPr marL="742950" indent="-742950" algn="l">
              <a:buFont typeface="+mj-lt"/>
              <a:buAutoNum type="arabicPeriod" startAt="2"/>
            </a:pPr>
            <a:endParaRPr lang="en-US" sz="4000" b="0" i="0" dirty="0">
              <a:solidFill>
                <a:srgbClr val="000000"/>
              </a:solidFill>
              <a:effectLst/>
              <a:latin typeface="system-ui"/>
            </a:endParaRPr>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startAt="3"/>
            </a:pPr>
            <a:endParaRPr lang="en-NZ" sz="3600" spc="-300" dirty="0"/>
          </a:p>
        </p:txBody>
      </p:sp>
    </p:spTree>
    <p:extLst>
      <p:ext uri="{BB962C8B-B14F-4D97-AF65-F5344CB8AC3E}">
        <p14:creationId xmlns:p14="http://schemas.microsoft.com/office/powerpoint/2010/main" val="1133515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Checking my Motives</a:t>
            </a:r>
            <a:endParaRPr lang="en-NZ" sz="5400" dirty="0"/>
          </a:p>
        </p:txBody>
      </p:sp>
      <p:sp>
        <p:nvSpPr>
          <p:cNvPr id="4" name="Content Placeholder 3">
            <a:extLst>
              <a:ext uri="{FF2B5EF4-FFF2-40B4-BE49-F238E27FC236}">
                <a16:creationId xmlns:a16="http://schemas.microsoft.com/office/drawing/2014/main" id="{2897EBA1-F889-4A88-9BCE-85115363DCF5}"/>
              </a:ext>
            </a:extLst>
          </p:cNvPr>
          <p:cNvSpPr>
            <a:spLocks noGrp="1"/>
          </p:cNvSpPr>
          <p:nvPr>
            <p:ph sz="half" idx="2"/>
          </p:nvPr>
        </p:nvSpPr>
        <p:spPr>
          <a:xfrm>
            <a:off x="615397" y="1971399"/>
            <a:ext cx="7913206" cy="4351338"/>
          </a:xfrm>
        </p:spPr>
        <p:txBody>
          <a:bodyPr>
            <a:normAutofit/>
          </a:bodyPr>
          <a:lstStyle/>
          <a:p>
            <a:pPr marL="742950" indent="-742950" algn="l">
              <a:buFont typeface="+mj-lt"/>
              <a:buAutoNum type="arabicPeriod" startAt="3"/>
            </a:pPr>
            <a:r>
              <a:rPr lang="en-US" sz="4000" b="0" i="0" dirty="0">
                <a:solidFill>
                  <a:srgbClr val="000000"/>
                </a:solidFill>
                <a:effectLst/>
                <a:latin typeface="system-ui"/>
              </a:rPr>
              <a:t>Is this for earthly credit or heavenly credit?</a:t>
            </a:r>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startAt="3"/>
            </a:pPr>
            <a:endParaRPr lang="en-NZ" sz="3600" spc="-300" dirty="0"/>
          </a:p>
        </p:txBody>
      </p:sp>
    </p:spTree>
    <p:extLst>
      <p:ext uri="{BB962C8B-B14F-4D97-AF65-F5344CB8AC3E}">
        <p14:creationId xmlns:p14="http://schemas.microsoft.com/office/powerpoint/2010/main" val="2115907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Checking my Motives</a:t>
            </a:r>
            <a:endParaRPr lang="en-NZ" sz="5400" dirty="0"/>
          </a:p>
        </p:txBody>
      </p:sp>
      <p:sp>
        <p:nvSpPr>
          <p:cNvPr id="4" name="Content Placeholder 3">
            <a:extLst>
              <a:ext uri="{FF2B5EF4-FFF2-40B4-BE49-F238E27FC236}">
                <a16:creationId xmlns:a16="http://schemas.microsoft.com/office/drawing/2014/main" id="{2897EBA1-F889-4A88-9BCE-85115363DCF5}"/>
              </a:ext>
            </a:extLst>
          </p:cNvPr>
          <p:cNvSpPr>
            <a:spLocks noGrp="1"/>
          </p:cNvSpPr>
          <p:nvPr>
            <p:ph sz="half" idx="2"/>
          </p:nvPr>
        </p:nvSpPr>
        <p:spPr>
          <a:xfrm>
            <a:off x="615397" y="1971399"/>
            <a:ext cx="7913206" cy="4351338"/>
          </a:xfrm>
        </p:spPr>
        <p:txBody>
          <a:bodyPr>
            <a:normAutofit/>
          </a:bodyPr>
          <a:lstStyle/>
          <a:p>
            <a:pPr marL="742950" indent="-742950" algn="l">
              <a:buFont typeface="+mj-lt"/>
              <a:buAutoNum type="arabicPeriod" startAt="4"/>
            </a:pPr>
            <a:r>
              <a:rPr lang="en-US" sz="4000" b="0" i="0" dirty="0">
                <a:solidFill>
                  <a:srgbClr val="000000"/>
                </a:solidFill>
                <a:effectLst/>
                <a:latin typeface="system-ui"/>
              </a:rPr>
              <a:t>If I were to ask God for a sorting of my good deeds and which side of the balance would each land—how might I do?</a:t>
            </a:r>
          </a:p>
        </p:txBody>
      </p:sp>
      <p:sp>
        <p:nvSpPr>
          <p:cNvPr id="7" name="Content Placeholder 3">
            <a:extLst>
              <a:ext uri="{FF2B5EF4-FFF2-40B4-BE49-F238E27FC236}">
                <a16:creationId xmlns:a16="http://schemas.microsoft.com/office/drawing/2014/main" id="{C78F6838-24AE-45B2-AA48-0EBFA3EBAD01}"/>
              </a:ext>
            </a:extLst>
          </p:cNvPr>
          <p:cNvSpPr txBox="1">
            <a:spLocks/>
          </p:cNvSpPr>
          <p:nvPr/>
        </p:nvSpPr>
        <p:spPr>
          <a:xfrm>
            <a:off x="4572000" y="1971399"/>
            <a:ext cx="395660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Font typeface="+mj-lt"/>
              <a:buAutoNum type="arabicPeriod" startAt="3"/>
            </a:pPr>
            <a:endParaRPr lang="en-NZ" sz="3600" spc="-300" dirty="0"/>
          </a:p>
        </p:txBody>
      </p:sp>
      <p:pic>
        <p:nvPicPr>
          <p:cNvPr id="26626" name="Picture 2" descr="Good Or Bad Credit Scales Balance Choice Stock Illustration - Illustration  of choose, debt: 29587070">
            <a:extLst>
              <a:ext uri="{FF2B5EF4-FFF2-40B4-BE49-F238E27FC236}">
                <a16:creationId xmlns:a16="http://schemas.microsoft.com/office/drawing/2014/main" id="{71A17645-D6CA-4619-BFA3-67CEFC9137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88"/>
          <a:stretch/>
        </p:blipFill>
        <p:spPr bwMode="auto">
          <a:xfrm>
            <a:off x="3518725" y="4267200"/>
            <a:ext cx="402176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28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Acts of Righteousness</a:t>
            </a:r>
            <a:endParaRPr lang="en-NZ" sz="5400" dirty="0"/>
          </a:p>
        </p:txBody>
      </p:sp>
      <p:pic>
        <p:nvPicPr>
          <p:cNvPr id="1028" name="Picture 4" descr="Watch out for the WorkReady trap">
            <a:extLst>
              <a:ext uri="{FF2B5EF4-FFF2-40B4-BE49-F238E27FC236}">
                <a16:creationId xmlns:a16="http://schemas.microsoft.com/office/drawing/2014/main" id="{266D3D75-175F-44D7-A6EA-70585C6800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65" r="25156"/>
          <a:stretch/>
        </p:blipFill>
        <p:spPr bwMode="auto">
          <a:xfrm>
            <a:off x="5109541" y="1639957"/>
            <a:ext cx="3419062"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965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lnSpcReduction="10000"/>
          </a:bodyPr>
          <a:lstStyle/>
          <a:p>
            <a:r>
              <a:rPr lang="en-US" sz="5400" dirty="0"/>
              <a:t>Acts of Righteousness</a:t>
            </a:r>
            <a:endParaRPr lang="en-NZ" sz="5400" dirty="0"/>
          </a:p>
        </p:txBody>
      </p:sp>
      <p:sp>
        <p:nvSpPr>
          <p:cNvPr id="4" name="Content Placeholder 3">
            <a:extLst>
              <a:ext uri="{FF2B5EF4-FFF2-40B4-BE49-F238E27FC236}">
                <a16:creationId xmlns:a16="http://schemas.microsoft.com/office/drawing/2014/main" id="{2897EBA1-F889-4A88-9BCE-85115363DCF5}"/>
              </a:ext>
            </a:extLst>
          </p:cNvPr>
          <p:cNvSpPr>
            <a:spLocks noGrp="1"/>
          </p:cNvSpPr>
          <p:nvPr>
            <p:ph sz="half" idx="2"/>
          </p:nvPr>
        </p:nvSpPr>
        <p:spPr>
          <a:xfrm>
            <a:off x="615397" y="1971399"/>
            <a:ext cx="3956603" cy="4351338"/>
          </a:xfrm>
        </p:spPr>
        <p:txBody>
          <a:bodyPr>
            <a:normAutofit lnSpcReduction="10000"/>
          </a:bodyPr>
          <a:lstStyle/>
          <a:p>
            <a:pPr>
              <a:lnSpc>
                <a:spcPct val="70000"/>
              </a:lnSpc>
            </a:pPr>
            <a:r>
              <a:rPr lang="en-US" sz="4000" spc="-300" dirty="0"/>
              <a:t>Matthew 6:1—</a:t>
            </a:r>
          </a:p>
          <a:p>
            <a:pPr>
              <a:lnSpc>
                <a:spcPct val="70000"/>
              </a:lnSpc>
            </a:pPr>
            <a:r>
              <a:rPr lang="en-US" sz="4000" b="0" i="0" spc="-300" dirty="0">
                <a:solidFill>
                  <a:srgbClr val="000000"/>
                </a:solidFill>
                <a:effectLst/>
                <a:latin typeface="system-ui"/>
              </a:rPr>
              <a:t>“Beware of practicing your righteousness before men to be noticed by them; otherwise you have no reward with your Father who is in heaven.</a:t>
            </a:r>
            <a:r>
              <a:rPr lang="en-US" b="0" i="0" spc="-300" dirty="0">
                <a:solidFill>
                  <a:srgbClr val="000000"/>
                </a:solidFill>
                <a:effectLst/>
                <a:latin typeface="system-ui"/>
              </a:rPr>
              <a:t> </a:t>
            </a:r>
            <a:r>
              <a:rPr lang="en-US" sz="2000" b="0" i="0" dirty="0">
                <a:solidFill>
                  <a:srgbClr val="000000"/>
                </a:solidFill>
                <a:effectLst/>
                <a:latin typeface="system-ui"/>
              </a:rPr>
              <a:t>(NASB95)</a:t>
            </a:r>
            <a:endParaRPr lang="en-NZ" sz="2000" dirty="0"/>
          </a:p>
        </p:txBody>
      </p:sp>
      <p:pic>
        <p:nvPicPr>
          <p:cNvPr id="1028" name="Picture 4" descr="Watch out for the WorkReady trap">
            <a:extLst>
              <a:ext uri="{FF2B5EF4-FFF2-40B4-BE49-F238E27FC236}">
                <a16:creationId xmlns:a16="http://schemas.microsoft.com/office/drawing/2014/main" id="{266D3D75-175F-44D7-A6EA-70585C6800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65" r="25156"/>
          <a:stretch/>
        </p:blipFill>
        <p:spPr bwMode="auto">
          <a:xfrm>
            <a:off x="5109541" y="1639957"/>
            <a:ext cx="3419062"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726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Acts of Righteousness</a:t>
            </a:r>
            <a:endParaRPr lang="en-NZ" sz="5400" dirty="0"/>
          </a:p>
        </p:txBody>
      </p:sp>
      <p:sp>
        <p:nvSpPr>
          <p:cNvPr id="5" name="Content Placeholder 3">
            <a:extLst>
              <a:ext uri="{FF2B5EF4-FFF2-40B4-BE49-F238E27FC236}">
                <a16:creationId xmlns:a16="http://schemas.microsoft.com/office/drawing/2014/main" id="{C6E47177-BB05-4535-A1BA-B401EDF85B2D}"/>
              </a:ext>
            </a:extLst>
          </p:cNvPr>
          <p:cNvSpPr txBox="1">
            <a:spLocks/>
          </p:cNvSpPr>
          <p:nvPr/>
        </p:nvSpPr>
        <p:spPr>
          <a:xfrm>
            <a:off x="4572000" y="1971399"/>
            <a:ext cx="413467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AutoNum type="arabicPeriod"/>
            </a:pPr>
            <a:r>
              <a:rPr lang="en-US" sz="4000" spc="-300" dirty="0"/>
              <a:t>Charitable acts—v.2-4.</a:t>
            </a:r>
          </a:p>
          <a:p>
            <a:pPr marL="742950" indent="-742950">
              <a:lnSpc>
                <a:spcPct val="70000"/>
              </a:lnSpc>
              <a:buAutoNum type="arabicPeriod"/>
            </a:pPr>
            <a:endParaRPr lang="en-US" sz="4000" spc="-300" dirty="0">
              <a:solidFill>
                <a:schemeClr val="bg1"/>
              </a:solidFill>
            </a:endParaRPr>
          </a:p>
          <a:p>
            <a:pPr marL="742950" indent="-742950">
              <a:lnSpc>
                <a:spcPct val="70000"/>
              </a:lnSpc>
              <a:buAutoNum type="arabicPeriod"/>
            </a:pPr>
            <a:r>
              <a:rPr lang="en-US" sz="4000" spc="-300" dirty="0">
                <a:solidFill>
                  <a:schemeClr val="bg1"/>
                </a:solidFill>
              </a:rPr>
              <a:t> Prayer—v.5-15.</a:t>
            </a:r>
          </a:p>
          <a:p>
            <a:pPr marL="742950" indent="-742950">
              <a:lnSpc>
                <a:spcPct val="70000"/>
              </a:lnSpc>
              <a:buAutoNum type="arabicPeriod"/>
            </a:pPr>
            <a:endParaRPr lang="en-US" sz="4000" spc="-300" dirty="0">
              <a:solidFill>
                <a:schemeClr val="bg1"/>
              </a:solidFill>
            </a:endParaRPr>
          </a:p>
          <a:p>
            <a:pPr marL="742950" indent="-742950">
              <a:lnSpc>
                <a:spcPct val="70000"/>
              </a:lnSpc>
              <a:buAutoNum type="arabicPeriod"/>
            </a:pPr>
            <a:r>
              <a:rPr lang="en-US" sz="4000" spc="-300" dirty="0">
                <a:solidFill>
                  <a:schemeClr val="bg1"/>
                </a:solidFill>
              </a:rPr>
              <a:t>Fasting—v.16-18</a:t>
            </a:r>
          </a:p>
          <a:p>
            <a:pPr marL="742950" indent="-742950">
              <a:lnSpc>
                <a:spcPct val="70000"/>
              </a:lnSpc>
              <a:buAutoNum type="arabicPeriod"/>
            </a:pPr>
            <a:endParaRPr lang="en-US" sz="4000" spc="-300" dirty="0">
              <a:solidFill>
                <a:schemeClr val="bg1"/>
              </a:solidFill>
            </a:endParaRPr>
          </a:p>
          <a:p>
            <a:pPr marL="742950" indent="-742950">
              <a:lnSpc>
                <a:spcPct val="70000"/>
              </a:lnSpc>
              <a:buAutoNum type="arabicPeriod"/>
            </a:pPr>
            <a:r>
              <a:rPr lang="en-US" sz="4000" spc="-300" dirty="0">
                <a:solidFill>
                  <a:schemeClr val="bg1"/>
                </a:solidFill>
              </a:rPr>
              <a:t>Solution—v,19-24</a:t>
            </a:r>
          </a:p>
        </p:txBody>
      </p:sp>
      <p:pic>
        <p:nvPicPr>
          <p:cNvPr id="6" name="Picture 4" descr="Watch out for the WorkReady trap">
            <a:extLst>
              <a:ext uri="{FF2B5EF4-FFF2-40B4-BE49-F238E27FC236}">
                <a16:creationId xmlns:a16="http://schemas.microsoft.com/office/drawing/2014/main" id="{673513E1-B6E8-4EA4-87C3-0DC9C56B79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65" r="25156"/>
          <a:stretch/>
        </p:blipFill>
        <p:spPr bwMode="auto">
          <a:xfrm>
            <a:off x="7063408" y="281886"/>
            <a:ext cx="1451942" cy="161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32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Acts of Righteousness</a:t>
            </a:r>
            <a:endParaRPr lang="en-NZ" sz="5400" dirty="0"/>
          </a:p>
        </p:txBody>
      </p:sp>
      <p:sp>
        <p:nvSpPr>
          <p:cNvPr id="5" name="Content Placeholder 3">
            <a:extLst>
              <a:ext uri="{FF2B5EF4-FFF2-40B4-BE49-F238E27FC236}">
                <a16:creationId xmlns:a16="http://schemas.microsoft.com/office/drawing/2014/main" id="{C6E47177-BB05-4535-A1BA-B401EDF85B2D}"/>
              </a:ext>
            </a:extLst>
          </p:cNvPr>
          <p:cNvSpPr txBox="1">
            <a:spLocks/>
          </p:cNvSpPr>
          <p:nvPr/>
        </p:nvSpPr>
        <p:spPr>
          <a:xfrm>
            <a:off x="4572000" y="1971399"/>
            <a:ext cx="413467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AutoNum type="arabicPeriod"/>
            </a:pPr>
            <a:r>
              <a:rPr lang="en-US" sz="4000" spc="-300" dirty="0"/>
              <a:t>Charitable acts—v.2-4.</a:t>
            </a:r>
          </a:p>
          <a:p>
            <a:pPr marL="742950" indent="-742950">
              <a:lnSpc>
                <a:spcPct val="70000"/>
              </a:lnSpc>
              <a:buAutoNum type="arabicPeriod"/>
            </a:pPr>
            <a:endParaRPr lang="en-US" sz="4000" spc="-300" dirty="0">
              <a:solidFill>
                <a:schemeClr val="bg1"/>
              </a:solidFill>
            </a:endParaRPr>
          </a:p>
          <a:p>
            <a:pPr marL="742950" indent="-742950">
              <a:lnSpc>
                <a:spcPct val="70000"/>
              </a:lnSpc>
              <a:buAutoNum type="arabicPeriod"/>
            </a:pPr>
            <a:r>
              <a:rPr lang="en-US" sz="4000" spc="-300" dirty="0">
                <a:solidFill>
                  <a:schemeClr val="bg1"/>
                </a:solidFill>
              </a:rPr>
              <a:t> Prayer—v.5-15.</a:t>
            </a:r>
          </a:p>
          <a:p>
            <a:pPr marL="742950" indent="-742950">
              <a:lnSpc>
                <a:spcPct val="70000"/>
              </a:lnSpc>
              <a:buAutoNum type="arabicPeriod"/>
            </a:pPr>
            <a:endParaRPr lang="en-US" sz="4000" spc="-300" dirty="0">
              <a:solidFill>
                <a:schemeClr val="bg1"/>
              </a:solidFill>
            </a:endParaRPr>
          </a:p>
          <a:p>
            <a:pPr marL="742950" indent="-742950">
              <a:lnSpc>
                <a:spcPct val="70000"/>
              </a:lnSpc>
              <a:buAutoNum type="arabicPeriod"/>
            </a:pPr>
            <a:r>
              <a:rPr lang="en-US" sz="4000" spc="-300" dirty="0">
                <a:solidFill>
                  <a:schemeClr val="bg1"/>
                </a:solidFill>
              </a:rPr>
              <a:t>Fasting—v.16-18</a:t>
            </a:r>
          </a:p>
          <a:p>
            <a:pPr marL="742950" indent="-742950">
              <a:lnSpc>
                <a:spcPct val="70000"/>
              </a:lnSpc>
              <a:buAutoNum type="arabicPeriod"/>
            </a:pPr>
            <a:endParaRPr lang="en-US" sz="4000" spc="-300" dirty="0">
              <a:solidFill>
                <a:schemeClr val="bg1"/>
              </a:solidFill>
            </a:endParaRPr>
          </a:p>
          <a:p>
            <a:pPr marL="742950" indent="-742950">
              <a:lnSpc>
                <a:spcPct val="70000"/>
              </a:lnSpc>
              <a:buAutoNum type="arabicPeriod"/>
            </a:pPr>
            <a:r>
              <a:rPr lang="en-US" sz="4000" spc="-300" dirty="0">
                <a:solidFill>
                  <a:schemeClr val="bg1"/>
                </a:solidFill>
              </a:rPr>
              <a:t>Solution—v,19-24</a:t>
            </a:r>
          </a:p>
        </p:txBody>
      </p:sp>
      <p:pic>
        <p:nvPicPr>
          <p:cNvPr id="6" name="Picture 4" descr="Watch out for the WorkReady trap">
            <a:extLst>
              <a:ext uri="{FF2B5EF4-FFF2-40B4-BE49-F238E27FC236}">
                <a16:creationId xmlns:a16="http://schemas.microsoft.com/office/drawing/2014/main" id="{673513E1-B6E8-4EA4-87C3-0DC9C56B79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65" r="25156"/>
          <a:stretch/>
        </p:blipFill>
        <p:spPr bwMode="auto">
          <a:xfrm>
            <a:off x="7063408" y="281886"/>
            <a:ext cx="1451942" cy="16179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tthew 6:2 - Bible verse of the day - DailyVerses.net">
            <a:extLst>
              <a:ext uri="{FF2B5EF4-FFF2-40B4-BE49-F238E27FC236}">
                <a16:creationId xmlns:a16="http://schemas.microsoft.com/office/drawing/2014/main" id="{12913B89-1AB2-486E-A5FC-1569523413C0}"/>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8280" r="7234"/>
          <a:stretch/>
        </p:blipFill>
        <p:spPr bwMode="auto">
          <a:xfrm>
            <a:off x="1420938" y="2862470"/>
            <a:ext cx="7723062" cy="399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208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Acts of Righteousness</a:t>
            </a:r>
            <a:endParaRPr lang="en-NZ" sz="5400" dirty="0"/>
          </a:p>
        </p:txBody>
      </p:sp>
      <p:sp>
        <p:nvSpPr>
          <p:cNvPr id="5" name="Content Placeholder 3">
            <a:extLst>
              <a:ext uri="{FF2B5EF4-FFF2-40B4-BE49-F238E27FC236}">
                <a16:creationId xmlns:a16="http://schemas.microsoft.com/office/drawing/2014/main" id="{C6E47177-BB05-4535-A1BA-B401EDF85B2D}"/>
              </a:ext>
            </a:extLst>
          </p:cNvPr>
          <p:cNvSpPr txBox="1">
            <a:spLocks/>
          </p:cNvSpPr>
          <p:nvPr/>
        </p:nvSpPr>
        <p:spPr>
          <a:xfrm>
            <a:off x="4572000" y="1971399"/>
            <a:ext cx="4134678" cy="3978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AutoNum type="arabicPeriod" startAt="2"/>
            </a:pPr>
            <a:r>
              <a:rPr lang="en-US" sz="4000" spc="-300" dirty="0"/>
              <a:t>Prayer—v.5-15.</a:t>
            </a:r>
          </a:p>
          <a:p>
            <a:pPr marL="742950" indent="-742950">
              <a:lnSpc>
                <a:spcPct val="70000"/>
              </a:lnSpc>
              <a:buAutoNum type="arabicPeriod" startAt="2"/>
            </a:pPr>
            <a:endParaRPr lang="en-US" sz="4000" spc="-300" dirty="0">
              <a:solidFill>
                <a:schemeClr val="bg1"/>
              </a:solidFill>
            </a:endParaRPr>
          </a:p>
          <a:p>
            <a:pPr marL="742950" indent="-742950">
              <a:lnSpc>
                <a:spcPct val="70000"/>
              </a:lnSpc>
              <a:buAutoNum type="arabicPeriod" startAt="2"/>
            </a:pPr>
            <a:r>
              <a:rPr lang="en-US" sz="4000" spc="-300" dirty="0">
                <a:solidFill>
                  <a:schemeClr val="bg1"/>
                </a:solidFill>
              </a:rPr>
              <a:t>Fasting—v.16-18</a:t>
            </a:r>
          </a:p>
          <a:p>
            <a:pPr marL="742950" indent="-742950">
              <a:lnSpc>
                <a:spcPct val="70000"/>
              </a:lnSpc>
              <a:buAutoNum type="arabicPeriod" startAt="2"/>
            </a:pPr>
            <a:endParaRPr lang="en-US" sz="4000" spc="-300" dirty="0">
              <a:solidFill>
                <a:schemeClr val="bg1"/>
              </a:solidFill>
            </a:endParaRPr>
          </a:p>
          <a:p>
            <a:pPr marL="742950" indent="-742950">
              <a:lnSpc>
                <a:spcPct val="70000"/>
              </a:lnSpc>
              <a:buAutoNum type="arabicPeriod" startAt="2"/>
            </a:pPr>
            <a:r>
              <a:rPr lang="en-US" sz="4000" spc="-300" dirty="0">
                <a:solidFill>
                  <a:schemeClr val="bg1"/>
                </a:solidFill>
              </a:rPr>
              <a:t>Solution—v,19-24</a:t>
            </a:r>
          </a:p>
        </p:txBody>
      </p:sp>
      <p:pic>
        <p:nvPicPr>
          <p:cNvPr id="6" name="Picture 4" descr="Watch out for the WorkReady trap">
            <a:extLst>
              <a:ext uri="{FF2B5EF4-FFF2-40B4-BE49-F238E27FC236}">
                <a16:creationId xmlns:a16="http://schemas.microsoft.com/office/drawing/2014/main" id="{673513E1-B6E8-4EA4-87C3-0DC9C56B79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65" r="25156"/>
          <a:stretch/>
        </p:blipFill>
        <p:spPr bwMode="auto">
          <a:xfrm>
            <a:off x="7063408" y="281886"/>
            <a:ext cx="1451942" cy="161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4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FA8D4-8ACC-41D6-B39B-1E6DAF9C9395}"/>
              </a:ext>
            </a:extLst>
          </p:cNvPr>
          <p:cNvSpPr>
            <a:spLocks noGrp="1"/>
          </p:cNvSpPr>
          <p:nvPr>
            <p:ph sz="half" idx="1"/>
          </p:nvPr>
        </p:nvSpPr>
        <p:spPr>
          <a:xfrm>
            <a:off x="628650" y="659434"/>
            <a:ext cx="7886700" cy="1010340"/>
          </a:xfrm>
        </p:spPr>
        <p:txBody>
          <a:bodyPr>
            <a:normAutofit/>
          </a:bodyPr>
          <a:lstStyle/>
          <a:p>
            <a:r>
              <a:rPr lang="en-US" sz="5400" dirty="0"/>
              <a:t>Acts of Righteousness</a:t>
            </a:r>
            <a:endParaRPr lang="en-NZ" sz="5400" dirty="0"/>
          </a:p>
        </p:txBody>
      </p:sp>
      <p:sp>
        <p:nvSpPr>
          <p:cNvPr id="5" name="Content Placeholder 3">
            <a:extLst>
              <a:ext uri="{FF2B5EF4-FFF2-40B4-BE49-F238E27FC236}">
                <a16:creationId xmlns:a16="http://schemas.microsoft.com/office/drawing/2014/main" id="{C6E47177-BB05-4535-A1BA-B401EDF85B2D}"/>
              </a:ext>
            </a:extLst>
          </p:cNvPr>
          <p:cNvSpPr txBox="1">
            <a:spLocks/>
          </p:cNvSpPr>
          <p:nvPr/>
        </p:nvSpPr>
        <p:spPr>
          <a:xfrm>
            <a:off x="4572000" y="1971399"/>
            <a:ext cx="413467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70000"/>
              </a:lnSpc>
              <a:buAutoNum type="arabicPeriod" startAt="2"/>
            </a:pPr>
            <a:r>
              <a:rPr lang="en-US" sz="4000" spc="-300" dirty="0"/>
              <a:t>Prayer—v.5-15.</a:t>
            </a:r>
          </a:p>
          <a:p>
            <a:pPr marL="742950" indent="-742950">
              <a:lnSpc>
                <a:spcPct val="70000"/>
              </a:lnSpc>
              <a:buAutoNum type="arabicPeriod" startAt="2"/>
            </a:pPr>
            <a:endParaRPr lang="en-US" sz="4000" spc="-300" dirty="0">
              <a:solidFill>
                <a:schemeClr val="bg1"/>
              </a:solidFill>
            </a:endParaRPr>
          </a:p>
          <a:p>
            <a:pPr marL="742950" indent="-742950">
              <a:lnSpc>
                <a:spcPct val="70000"/>
              </a:lnSpc>
              <a:buAutoNum type="arabicPeriod" startAt="2"/>
            </a:pPr>
            <a:r>
              <a:rPr lang="en-US" sz="4000" spc="-300" dirty="0">
                <a:solidFill>
                  <a:schemeClr val="bg1"/>
                </a:solidFill>
              </a:rPr>
              <a:t>Fasting—v.16-18</a:t>
            </a:r>
          </a:p>
          <a:p>
            <a:pPr marL="742950" indent="-742950">
              <a:lnSpc>
                <a:spcPct val="70000"/>
              </a:lnSpc>
              <a:buAutoNum type="arabicPeriod" startAt="2"/>
            </a:pPr>
            <a:endParaRPr lang="en-US" sz="4000" spc="-300" dirty="0">
              <a:solidFill>
                <a:schemeClr val="bg1"/>
              </a:solidFill>
            </a:endParaRPr>
          </a:p>
          <a:p>
            <a:pPr marL="742950" indent="-742950">
              <a:lnSpc>
                <a:spcPct val="70000"/>
              </a:lnSpc>
              <a:buAutoNum type="arabicPeriod" startAt="2"/>
            </a:pPr>
            <a:r>
              <a:rPr lang="en-US" sz="4000" spc="-300" dirty="0">
                <a:solidFill>
                  <a:schemeClr val="bg1"/>
                </a:solidFill>
              </a:rPr>
              <a:t>Solution—v,19-24</a:t>
            </a:r>
          </a:p>
        </p:txBody>
      </p:sp>
      <p:pic>
        <p:nvPicPr>
          <p:cNvPr id="6" name="Picture 4" descr="Watch out for the WorkReady trap">
            <a:extLst>
              <a:ext uri="{FF2B5EF4-FFF2-40B4-BE49-F238E27FC236}">
                <a16:creationId xmlns:a16="http://schemas.microsoft.com/office/drawing/2014/main" id="{673513E1-B6E8-4EA4-87C3-0DC9C56B79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65" r="25156"/>
          <a:stretch/>
        </p:blipFill>
        <p:spPr bwMode="auto">
          <a:xfrm>
            <a:off x="7063408" y="281886"/>
            <a:ext cx="1451942" cy="16179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phylacteries | Painted Illustration of a Pharisee During the time of Jesus  | Ancient roman clothing, Bible images, Biblical costumes">
            <a:extLst>
              <a:ext uri="{FF2B5EF4-FFF2-40B4-BE49-F238E27FC236}">
                <a16:creationId xmlns:a16="http://schemas.microsoft.com/office/drawing/2014/main" id="{7C11DD04-2D6C-4523-8F76-7C1C173E0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9" y="1550505"/>
            <a:ext cx="2585965" cy="336750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FF3598CC-5CD1-423B-BB3F-A77D127C28C5}"/>
              </a:ext>
            </a:extLst>
          </p:cNvPr>
          <p:cNvSpPr txBox="1">
            <a:spLocks/>
          </p:cNvSpPr>
          <p:nvPr/>
        </p:nvSpPr>
        <p:spPr>
          <a:xfrm>
            <a:off x="2647604" y="3490499"/>
            <a:ext cx="6496395" cy="336750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US" sz="4000" b="0" i="0" spc="-300" dirty="0">
                <a:solidFill>
                  <a:srgbClr val="000000"/>
                </a:solidFill>
                <a:effectLst/>
                <a:latin typeface="system-ui"/>
              </a:rPr>
              <a:t>Mt.6:5—</a:t>
            </a:r>
            <a:r>
              <a:rPr lang="en-US" sz="4000" b="1" i="0" spc="-300" baseline="30000" dirty="0">
                <a:solidFill>
                  <a:srgbClr val="000000"/>
                </a:solidFill>
                <a:effectLst/>
                <a:latin typeface="system-ui"/>
              </a:rPr>
              <a:t>5</a:t>
            </a:r>
            <a:r>
              <a:rPr lang="en-US" sz="4000" b="0" i="0" spc="-300" dirty="0">
                <a:solidFill>
                  <a:srgbClr val="000000"/>
                </a:solidFill>
                <a:effectLst/>
                <a:latin typeface="system-ui"/>
              </a:rPr>
              <a:t>“And when you pray, do not be like the hypocrites, for they love to pray standing in the synagogues and on the street corners to be seen by others. Truly I tell you, they have received their reward in full. </a:t>
            </a:r>
            <a:r>
              <a:rPr lang="en-US" sz="2000" b="0" i="0" dirty="0">
                <a:solidFill>
                  <a:srgbClr val="000000"/>
                </a:solidFill>
                <a:effectLst/>
                <a:latin typeface="system-ui"/>
              </a:rPr>
              <a:t>(NIV)</a:t>
            </a:r>
          </a:p>
        </p:txBody>
      </p:sp>
    </p:spTree>
    <p:extLst>
      <p:ext uri="{BB962C8B-B14F-4D97-AF65-F5344CB8AC3E}">
        <p14:creationId xmlns:p14="http://schemas.microsoft.com/office/powerpoint/2010/main" val="32899929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TotalTime>
  <Words>792</Words>
  <Application>Microsoft Office PowerPoint</Application>
  <PresentationFormat>On-screen Show (4:3)</PresentationFormat>
  <Paragraphs>160</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Century Schoolbook</vt:lpstr>
      <vt:lpstr>system-ui</vt:lpstr>
      <vt:lpstr>Office Theme</vt:lpstr>
      <vt:lpstr>PowerPoint Presentation</vt:lpstr>
      <vt:lpstr>Invisible Good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Staiger</dc:creator>
  <cp:lastModifiedBy>HODGMAN, Geoff (WAITSC)</cp:lastModifiedBy>
  <cp:revision>17</cp:revision>
  <dcterms:created xsi:type="dcterms:W3CDTF">2020-11-22T01:57:26Z</dcterms:created>
  <dcterms:modified xsi:type="dcterms:W3CDTF">2020-12-09T02:39:06Z</dcterms:modified>
</cp:coreProperties>
</file>