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493" r:id="rId2"/>
    <p:sldId id="256" r:id="rId3"/>
    <p:sldId id="259" r:id="rId4"/>
    <p:sldId id="267" r:id="rId5"/>
    <p:sldId id="258" r:id="rId6"/>
    <p:sldId id="284" r:id="rId7"/>
    <p:sldId id="257" r:id="rId8"/>
    <p:sldId id="285" r:id="rId9"/>
    <p:sldId id="286" r:id="rId10"/>
    <p:sldId id="261" r:id="rId11"/>
    <p:sldId id="269" r:id="rId12"/>
    <p:sldId id="270" r:id="rId13"/>
    <p:sldId id="273" r:id="rId14"/>
    <p:sldId id="272" r:id="rId15"/>
    <p:sldId id="271" r:id="rId16"/>
    <p:sldId id="378" r:id="rId17"/>
    <p:sldId id="290" r:id="rId18"/>
    <p:sldId id="275" r:id="rId19"/>
    <p:sldId id="262" r:id="rId20"/>
    <p:sldId id="264" r:id="rId21"/>
    <p:sldId id="278" r:id="rId22"/>
    <p:sldId id="263" r:id="rId23"/>
    <p:sldId id="279" r:id="rId24"/>
    <p:sldId id="280" r:id="rId25"/>
    <p:sldId id="281" r:id="rId26"/>
    <p:sldId id="283" r:id="rId27"/>
    <p:sldId id="293" r:id="rId28"/>
    <p:sldId id="291" r:id="rId29"/>
    <p:sldId id="292" r:id="rId30"/>
    <p:sldId id="294" r:id="rId31"/>
    <p:sldId id="26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79033-3374-4808-ACC7-AA1EBD68E833}" type="datetimeFigureOut">
              <a:rPr lang="en-NZ" smtClean="0"/>
              <a:t>10/12/2020</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CF757-02C9-4712-93F2-735E3542DA80}" type="slidenum">
              <a:rPr lang="en-NZ" smtClean="0"/>
              <a:t>‹#›</a:t>
            </a:fld>
            <a:endParaRPr lang="en-NZ"/>
          </a:p>
        </p:txBody>
      </p:sp>
    </p:spTree>
    <p:extLst>
      <p:ext uri="{BB962C8B-B14F-4D97-AF65-F5344CB8AC3E}">
        <p14:creationId xmlns:p14="http://schemas.microsoft.com/office/powerpoint/2010/main" val="70890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685800" y="4343400"/>
            <a:ext cx="5486400" cy="4114800"/>
          </a:xfrm>
          <a:noFill/>
          <a:ln/>
        </p:spPr>
        <p:txBody>
          <a:bodyPr/>
          <a:lstStyle/>
          <a:p>
            <a:endParaRPr lang="en-GB" altLang="en-US" dirty="0">
              <a:latin typeface="Arial" charset="0"/>
            </a:endParaRPr>
          </a:p>
        </p:txBody>
      </p:sp>
    </p:spTree>
    <p:extLst>
      <p:ext uri="{BB962C8B-B14F-4D97-AF65-F5344CB8AC3E}">
        <p14:creationId xmlns:p14="http://schemas.microsoft.com/office/powerpoint/2010/main" val="74856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D5E1587-777B-4322-8BFC-2A390A6F055A}" type="datetimeFigureOut">
              <a:rPr lang="en-NZ" smtClean="0"/>
              <a:pPr/>
              <a:t>10/12/2020</a:t>
            </a:fld>
            <a:endParaRPr lang="en-NZ"/>
          </a:p>
        </p:txBody>
      </p:sp>
      <p:sp>
        <p:nvSpPr>
          <p:cNvPr id="19" name="Footer Placeholder 18"/>
          <p:cNvSpPr>
            <a:spLocks noGrp="1"/>
          </p:cNvSpPr>
          <p:nvPr>
            <p:ph type="ftr" sz="quarter" idx="11"/>
          </p:nvPr>
        </p:nvSpPr>
        <p:spPr/>
        <p:txBody>
          <a:bodyPr/>
          <a:lstStyle/>
          <a:p>
            <a:endParaRPr lang="en-NZ"/>
          </a:p>
        </p:txBody>
      </p:sp>
      <p:sp>
        <p:nvSpPr>
          <p:cNvPr id="27" name="Slide Number Placeholder 26"/>
          <p:cNvSpPr>
            <a:spLocks noGrp="1"/>
          </p:cNvSpPr>
          <p:nvPr>
            <p:ph type="sldNum" sz="quarter" idx="12"/>
          </p:nvPr>
        </p:nvSpPr>
        <p:spPr/>
        <p:txBody>
          <a:bodyPr/>
          <a:lstStyle/>
          <a:p>
            <a:fld id="{DE1C6F19-F682-460F-9090-65777EBD22A2}" type="slidenum">
              <a:rPr lang="en-NZ" smtClean="0"/>
              <a:pPr/>
              <a:t>‹#›</a:t>
            </a:fld>
            <a:endParaRPr lang="en-NZ"/>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5E1587-777B-4322-8BFC-2A390A6F055A}" type="datetimeFigureOut">
              <a:rPr lang="en-NZ" smtClean="0"/>
              <a:pPr/>
              <a:t>10/12/2020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E1C6F19-F682-460F-9090-65777EBD22A2}" type="slidenum">
              <a:rPr lang="en-NZ" smtClean="0"/>
              <a:pPr/>
              <a:t>‹#›</a:t>
            </a:fld>
            <a:endParaRPr lang="en-NZ"/>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5E1587-777B-4322-8BFC-2A390A6F055A}" type="datetimeFigureOut">
              <a:rPr lang="en-NZ" smtClean="0"/>
              <a:pPr/>
              <a:t>10/12/2020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E1C6F19-F682-460F-9090-65777EBD22A2}" type="slidenum">
              <a:rPr lang="en-NZ" smtClean="0"/>
              <a:pPr/>
              <a:t>‹#›</a:t>
            </a:fld>
            <a:endParaRPr lang="en-NZ"/>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5E1587-777B-4322-8BFC-2A390A6F055A}" type="datetimeFigureOut">
              <a:rPr lang="en-NZ" smtClean="0"/>
              <a:pPr/>
              <a:t>10/12/2020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E1C6F19-F682-460F-9090-65777EBD22A2}" type="slidenum">
              <a:rPr lang="en-NZ" smtClean="0"/>
              <a:pPr/>
              <a:t>‹#›</a:t>
            </a:fld>
            <a:endParaRPr lang="en-NZ"/>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D5E1587-777B-4322-8BFC-2A390A6F055A}" type="datetimeFigureOut">
              <a:rPr lang="en-NZ" smtClean="0"/>
              <a:pPr/>
              <a:t>10/12/2020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E1C6F19-F682-460F-9090-65777EBD22A2}" type="slidenum">
              <a:rPr lang="en-NZ" smtClean="0"/>
              <a:pPr/>
              <a:t>‹#›</a:t>
            </a:fld>
            <a:endParaRPr lang="en-NZ"/>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5E1587-777B-4322-8BFC-2A390A6F055A}" type="datetimeFigureOut">
              <a:rPr lang="en-NZ" smtClean="0"/>
              <a:pPr/>
              <a:t>10/12/2020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E1C6F19-F682-460F-9090-65777EBD22A2}" type="slidenum">
              <a:rPr lang="en-NZ" smtClean="0"/>
              <a:pPr/>
              <a:t>‹#›</a:t>
            </a:fld>
            <a:endParaRPr lang="en-NZ"/>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D5E1587-777B-4322-8BFC-2A390A6F055A}" type="datetimeFigureOut">
              <a:rPr lang="en-NZ" smtClean="0"/>
              <a:pPr/>
              <a:t>10/12/2020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E1C6F19-F682-460F-9090-65777EBD22A2}" type="slidenum">
              <a:rPr lang="en-NZ" smtClean="0"/>
              <a:pPr/>
              <a:t>‹#›</a:t>
            </a:fld>
            <a:endParaRPr lang="en-NZ"/>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BD5E1587-777B-4322-8BFC-2A390A6F055A}" type="datetimeFigureOut">
              <a:rPr lang="en-NZ" smtClean="0"/>
              <a:pPr/>
              <a:t>10/12/2020</a:t>
            </a:fld>
            <a:endParaRPr lang="en-NZ"/>
          </a:p>
        </p:txBody>
      </p:sp>
      <p:sp>
        <p:nvSpPr>
          <p:cNvPr id="8" name="Slide Number Placeholder 7"/>
          <p:cNvSpPr>
            <a:spLocks noGrp="1"/>
          </p:cNvSpPr>
          <p:nvPr>
            <p:ph type="sldNum" sz="quarter" idx="11"/>
          </p:nvPr>
        </p:nvSpPr>
        <p:spPr/>
        <p:txBody>
          <a:bodyPr/>
          <a:lstStyle/>
          <a:p>
            <a:fld id="{DE1C6F19-F682-460F-9090-65777EBD22A2}" type="slidenum">
              <a:rPr lang="en-NZ" smtClean="0"/>
              <a:pPr/>
              <a:t>‹#›</a:t>
            </a:fld>
            <a:endParaRPr lang="en-NZ"/>
          </a:p>
        </p:txBody>
      </p:sp>
      <p:sp>
        <p:nvSpPr>
          <p:cNvPr id="9" name="Footer Placeholder 8"/>
          <p:cNvSpPr>
            <a:spLocks noGrp="1"/>
          </p:cNvSpPr>
          <p:nvPr>
            <p:ph type="ftr" sz="quarter" idx="12"/>
          </p:nvPr>
        </p:nvSpPr>
        <p:spPr/>
        <p:txBody>
          <a:bodyPr/>
          <a:lstStyle/>
          <a:p>
            <a:endParaRPr lang="en-NZ"/>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E1587-777B-4322-8BFC-2A390A6F055A}" type="datetimeFigureOut">
              <a:rPr lang="en-NZ" smtClean="0"/>
              <a:pPr/>
              <a:t>10/12/2020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E1C6F19-F682-460F-9090-65777EBD22A2}" type="slidenum">
              <a:rPr lang="en-NZ" smtClean="0"/>
              <a:pPr/>
              <a:t>‹#›</a:t>
            </a:fld>
            <a:endParaRPr lang="en-NZ"/>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5E1587-777B-4322-8BFC-2A390A6F055A}" type="datetimeFigureOut">
              <a:rPr lang="en-NZ" smtClean="0"/>
              <a:pPr/>
              <a:t>10/12/2020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a:xfrm>
            <a:off x="8156448" y="6422064"/>
            <a:ext cx="762000" cy="365125"/>
          </a:xfrm>
        </p:spPr>
        <p:txBody>
          <a:bodyPr/>
          <a:lstStyle/>
          <a:p>
            <a:fld id="{DE1C6F19-F682-460F-9090-65777EBD22A2}" type="slidenum">
              <a:rPr lang="en-NZ" smtClean="0"/>
              <a:pPr/>
              <a:t>‹#›</a:t>
            </a:fld>
            <a:endParaRPr lang="en-NZ"/>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D5E1587-777B-4322-8BFC-2A390A6F055A}" type="datetimeFigureOut">
              <a:rPr lang="en-NZ" smtClean="0"/>
              <a:pPr/>
              <a:t>10/12/2020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E1C6F19-F682-460F-9090-65777EBD22A2}" type="slidenum">
              <a:rPr lang="en-NZ" smtClean="0"/>
              <a:pPr/>
              <a:t>‹#›</a:t>
            </a:fld>
            <a:endParaRPr lang="en-NZ"/>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D5E1587-777B-4322-8BFC-2A390A6F055A}" type="datetimeFigureOut">
              <a:rPr lang="en-NZ" smtClean="0"/>
              <a:pPr/>
              <a:t>10/12/2020</a:t>
            </a:fld>
            <a:endParaRPr lang="en-NZ"/>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NZ"/>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E1C6F19-F682-460F-9090-65777EBD22A2}" type="slidenum">
              <a:rPr lang="en-NZ" smtClean="0"/>
              <a:pPr/>
              <a:t>‹#›</a:t>
            </a:fld>
            <a:endParaRPr lang="en-NZ"/>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27"/>
          <p:cNvSpPr txBox="1">
            <a:spLocks noChangeArrowheads="1"/>
          </p:cNvSpPr>
          <p:nvPr/>
        </p:nvSpPr>
        <p:spPr bwMode="auto">
          <a:xfrm>
            <a:off x="0" y="3200400"/>
            <a:ext cx="9144000" cy="2524125"/>
          </a:xfrm>
          <a:prstGeom prst="rect">
            <a:avLst/>
          </a:prstGeom>
          <a:noFill/>
          <a:ln w="9525">
            <a:noFill/>
            <a:miter lim="800000"/>
            <a:headEnd/>
            <a:tailEnd/>
          </a:ln>
        </p:spPr>
        <p:txBody>
          <a:bodyPr>
            <a:spAutoFit/>
          </a:bodyPr>
          <a:lstStyle/>
          <a:p>
            <a:pPr algn="ctr"/>
            <a:r>
              <a:rPr lang="en-US" altLang="en-US" sz="4400" b="1" i="1" dirty="0">
                <a:solidFill>
                  <a:srgbClr val="C00000"/>
                </a:solidFill>
              </a:rPr>
              <a:t>To</a:t>
            </a:r>
          </a:p>
          <a:p>
            <a:pPr algn="ctr"/>
            <a:endParaRPr lang="en-US" altLang="en-US" b="1" dirty="0">
              <a:solidFill>
                <a:srgbClr val="C00000"/>
              </a:solidFill>
            </a:endParaRPr>
          </a:p>
          <a:p>
            <a:pPr algn="ctr"/>
            <a:r>
              <a:rPr lang="en-US" altLang="en-US" sz="4800" b="1" i="1" dirty="0">
                <a:solidFill>
                  <a:srgbClr val="C00000"/>
                </a:solidFill>
                <a:latin typeface="Verdana" pitchFamily="34" charset="0"/>
              </a:rPr>
              <a:t>Morningside </a:t>
            </a:r>
          </a:p>
          <a:p>
            <a:pPr algn="ctr"/>
            <a:r>
              <a:rPr lang="en-US" altLang="en-US" sz="4800" b="1" i="1" dirty="0">
                <a:solidFill>
                  <a:srgbClr val="C00000"/>
                </a:solidFill>
                <a:latin typeface="Verdana" pitchFamily="34" charset="0"/>
              </a:rPr>
              <a:t>Church of Christ</a:t>
            </a:r>
          </a:p>
        </p:txBody>
      </p:sp>
      <p:sp>
        <p:nvSpPr>
          <p:cNvPr id="4099" name="Text Box 1028"/>
          <p:cNvSpPr txBox="1">
            <a:spLocks noChangeArrowheads="1"/>
          </p:cNvSpPr>
          <p:nvPr/>
        </p:nvSpPr>
        <p:spPr bwMode="auto">
          <a:xfrm>
            <a:off x="6629400" y="6324600"/>
            <a:ext cx="2286000" cy="366713"/>
          </a:xfrm>
          <a:prstGeom prst="rect">
            <a:avLst/>
          </a:prstGeom>
          <a:noFill/>
          <a:ln w="9525">
            <a:noFill/>
            <a:miter lim="800000"/>
            <a:headEnd/>
            <a:tailEnd/>
          </a:ln>
        </p:spPr>
        <p:txBody>
          <a:bodyPr>
            <a:spAutoFit/>
          </a:bodyPr>
          <a:lstStyle/>
          <a:p>
            <a:pPr algn="ctr"/>
            <a:fld id="{6216E8CC-3C59-4819-BB74-58E0326857AD}" type="datetime3">
              <a:rPr lang="en-US" altLang="en-US">
                <a:solidFill>
                  <a:srgbClr val="C00000"/>
                </a:solidFill>
              </a:rPr>
              <a:pPr algn="ctr"/>
              <a:t>10 December 2020</a:t>
            </a:fld>
            <a:endParaRPr lang="en-US" altLang="en-US" dirty="0">
              <a:solidFill>
                <a:srgbClr val="C00000"/>
              </a:solidFill>
            </a:endParaRPr>
          </a:p>
        </p:txBody>
      </p:sp>
      <p:sp>
        <p:nvSpPr>
          <p:cNvPr id="5" name="Rectangle 4"/>
          <p:cNvSpPr/>
          <p:nvPr/>
        </p:nvSpPr>
        <p:spPr>
          <a:xfrm>
            <a:off x="0" y="914400"/>
            <a:ext cx="9144000" cy="1569660"/>
          </a:xfrm>
          <a:prstGeom prst="rect">
            <a:avLst/>
          </a:prstGeom>
          <a:noFill/>
        </p:spPr>
        <p:txBody>
          <a:bodyPr>
            <a:spAutoFit/>
          </a:bodyPr>
          <a:lstStyle/>
          <a:p>
            <a:pPr algn="ctr">
              <a:defRPr/>
            </a:pPr>
            <a:r>
              <a:rPr lang="en-NZ" sz="9600" b="1" kern="1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Verdana" pitchFamily="34" charset="0"/>
                <a:ea typeface="Verdana" pitchFamily="34" charset="0"/>
                <a:cs typeface="Verdana" pitchFamily="34" charset="0"/>
              </a:rPr>
              <a:t>Welcome</a:t>
            </a:r>
            <a:endParaRPr lang="en-NZ" sz="9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4560953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r>
              <a:rPr lang="en-NZ" sz="5400" dirty="0"/>
              <a:t>That which fills your home</a:t>
            </a:r>
          </a:p>
        </p:txBody>
      </p:sp>
      <p:pic>
        <p:nvPicPr>
          <p:cNvPr id="5" name="Content Placeholder 4" descr="h9.jpg"/>
          <p:cNvPicPr>
            <a:picLocks noGrp="1" noChangeAspect="1"/>
          </p:cNvPicPr>
          <p:nvPr>
            <p:ph sz="half" idx="2"/>
          </p:nvPr>
        </p:nvPicPr>
        <p:blipFill rotWithShape="1">
          <a:blip r:embed="rId2" cstate="print"/>
          <a:srcRect l="5720" r="7343"/>
          <a:stretch/>
        </p:blipFill>
        <p:spPr>
          <a:xfrm>
            <a:off x="1205880" y="1378606"/>
            <a:ext cx="6732240" cy="5479394"/>
          </a:xfr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38338"/>
          </a:xfrm>
        </p:spPr>
        <p:txBody>
          <a:bodyPr>
            <a:normAutofit fontScale="90000"/>
          </a:bodyPr>
          <a:lstStyle/>
          <a:p>
            <a:r>
              <a:rPr lang="en-NZ" sz="4000" dirty="0"/>
              <a:t>Proverbs 24:3-4—</a:t>
            </a:r>
            <a:r>
              <a:rPr lang="en-NZ" sz="4000" baseline="30000" dirty="0"/>
              <a:t>3</a:t>
            </a:r>
            <a:r>
              <a:rPr lang="en-NZ" sz="4000" dirty="0"/>
              <a:t>By wisdom a house is built, and through understanding it is established; </a:t>
            </a:r>
            <a:r>
              <a:rPr lang="en-NZ" sz="4000" baseline="30000" dirty="0"/>
              <a:t>4</a:t>
            </a:r>
            <a:r>
              <a:rPr lang="en-NZ" sz="4000" dirty="0"/>
              <a:t>through knowledge its rooms are filled with rare and beautiful treasures. </a:t>
            </a:r>
            <a:endParaRPr lang="en-NZ" sz="2800" dirty="0"/>
          </a:p>
        </p:txBody>
      </p:sp>
      <p:pic>
        <p:nvPicPr>
          <p:cNvPr id="5" name="Content Placeholder 4" descr="h9.jpg"/>
          <p:cNvPicPr>
            <a:picLocks noGrp="1" noChangeAspect="1"/>
          </p:cNvPicPr>
          <p:nvPr>
            <p:ph sz="half" idx="2"/>
          </p:nvPr>
        </p:nvPicPr>
        <p:blipFill rotWithShape="1">
          <a:blip r:embed="rId2" cstate="print"/>
          <a:srcRect l="5720" r="7343"/>
          <a:stretch/>
        </p:blipFill>
        <p:spPr>
          <a:xfrm>
            <a:off x="4211960" y="2817398"/>
            <a:ext cx="4932040" cy="4014205"/>
          </a:xfrm>
        </p:spPr>
      </p:pic>
    </p:spTree>
    <p:extLst>
      <p:ext uri="{BB962C8B-B14F-4D97-AF65-F5344CB8AC3E}">
        <p14:creationId xmlns:p14="http://schemas.microsoft.com/office/powerpoint/2010/main" val="34864021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a:bodyPr>
          <a:lstStyle/>
          <a:p>
            <a:r>
              <a:rPr lang="en-US" sz="4000" dirty="0"/>
              <a:t>The </a:t>
            </a:r>
            <a:r>
              <a:rPr lang="en-US" sz="4000" b="1" u="sng" dirty="0"/>
              <a:t>physical</a:t>
            </a:r>
            <a:r>
              <a:rPr lang="en-US" sz="4000" dirty="0"/>
              <a:t> contents of your house will say a lot about you</a:t>
            </a:r>
            <a:endParaRPr lang="en-NZ" sz="4000" dirty="0"/>
          </a:p>
        </p:txBody>
      </p:sp>
      <p:pic>
        <p:nvPicPr>
          <p:cNvPr id="5" name="Content Placeholder 4" descr="h9.jpg"/>
          <p:cNvPicPr>
            <a:picLocks noGrp="1" noChangeAspect="1"/>
          </p:cNvPicPr>
          <p:nvPr>
            <p:ph sz="half" idx="2"/>
          </p:nvPr>
        </p:nvPicPr>
        <p:blipFill rotWithShape="1">
          <a:blip r:embed="rId2" cstate="print"/>
          <a:srcRect l="5720" r="7343"/>
          <a:stretch/>
        </p:blipFill>
        <p:spPr>
          <a:xfrm>
            <a:off x="4211960" y="2817398"/>
            <a:ext cx="4932040" cy="4014205"/>
          </a:xfrm>
        </p:spPr>
      </p:pic>
    </p:spTree>
    <p:extLst>
      <p:ext uri="{BB962C8B-B14F-4D97-AF65-F5344CB8AC3E}">
        <p14:creationId xmlns:p14="http://schemas.microsoft.com/office/powerpoint/2010/main" val="33740536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a:bodyPr>
          <a:lstStyle/>
          <a:p>
            <a:r>
              <a:rPr lang="en-US" sz="4000" dirty="0"/>
              <a:t>The </a:t>
            </a:r>
            <a:r>
              <a:rPr lang="en-US" sz="4000" b="1" u="sng" dirty="0"/>
              <a:t>physical</a:t>
            </a:r>
            <a:r>
              <a:rPr lang="en-US" sz="4000" dirty="0"/>
              <a:t> contents of your house will say a lot about you</a:t>
            </a:r>
            <a:endParaRPr lang="en-NZ" sz="4000" dirty="0"/>
          </a:p>
        </p:txBody>
      </p:sp>
      <p:pic>
        <p:nvPicPr>
          <p:cNvPr id="5" name="Content Placeholder 4" descr="h9.jpg"/>
          <p:cNvPicPr>
            <a:picLocks noGrp="1" noChangeAspect="1"/>
          </p:cNvPicPr>
          <p:nvPr>
            <p:ph sz="half" idx="2"/>
          </p:nvPr>
        </p:nvPicPr>
        <p:blipFill rotWithShape="1">
          <a:blip r:embed="rId2" cstate="print"/>
          <a:srcRect l="5720" r="7343"/>
          <a:stretch/>
        </p:blipFill>
        <p:spPr>
          <a:xfrm>
            <a:off x="4211960" y="2817398"/>
            <a:ext cx="4932040" cy="4014205"/>
          </a:xfrm>
        </p:spPr>
      </p:pic>
      <p:sp>
        <p:nvSpPr>
          <p:cNvPr id="4" name="Content Placeholder 3">
            <a:extLst>
              <a:ext uri="{FF2B5EF4-FFF2-40B4-BE49-F238E27FC236}">
                <a16:creationId xmlns:a16="http://schemas.microsoft.com/office/drawing/2014/main" id="{10413635-7148-408C-AA43-D5284FB05E56}"/>
              </a:ext>
            </a:extLst>
          </p:cNvPr>
          <p:cNvSpPr txBox="1">
            <a:spLocks/>
          </p:cNvSpPr>
          <p:nvPr/>
        </p:nvSpPr>
        <p:spPr>
          <a:xfrm>
            <a:off x="457200" y="1844824"/>
            <a:ext cx="3886200" cy="4351338"/>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571500" indent="-571500"/>
            <a:r>
              <a:rPr lang="en-NZ" sz="4000" dirty="0"/>
              <a:t>Ultimately, it is between you and God.</a:t>
            </a:r>
          </a:p>
        </p:txBody>
      </p:sp>
    </p:spTree>
    <p:extLst>
      <p:ext uri="{BB962C8B-B14F-4D97-AF65-F5344CB8AC3E}">
        <p14:creationId xmlns:p14="http://schemas.microsoft.com/office/powerpoint/2010/main" val="359957080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a:bodyPr>
          <a:lstStyle/>
          <a:p>
            <a:r>
              <a:rPr lang="en-US" sz="4000" dirty="0"/>
              <a:t>The </a:t>
            </a:r>
            <a:r>
              <a:rPr lang="en-US" sz="4000" b="1" u="sng" dirty="0"/>
              <a:t>physical</a:t>
            </a:r>
            <a:r>
              <a:rPr lang="en-US" sz="4000" dirty="0"/>
              <a:t> contents of your house will say a lot about you</a:t>
            </a:r>
            <a:endParaRPr lang="en-NZ" sz="4000" dirty="0"/>
          </a:p>
        </p:txBody>
      </p:sp>
      <p:pic>
        <p:nvPicPr>
          <p:cNvPr id="5" name="Content Placeholder 4" descr="h9.jpg"/>
          <p:cNvPicPr>
            <a:picLocks noGrp="1" noChangeAspect="1"/>
          </p:cNvPicPr>
          <p:nvPr>
            <p:ph sz="half" idx="2"/>
          </p:nvPr>
        </p:nvPicPr>
        <p:blipFill rotWithShape="1">
          <a:blip r:embed="rId2" cstate="print"/>
          <a:srcRect l="5720" r="7343"/>
          <a:stretch/>
        </p:blipFill>
        <p:spPr>
          <a:xfrm>
            <a:off x="4211960" y="2817398"/>
            <a:ext cx="4932040" cy="4014205"/>
          </a:xfrm>
        </p:spPr>
      </p:pic>
      <p:sp>
        <p:nvSpPr>
          <p:cNvPr id="4" name="Content Placeholder 3">
            <a:extLst>
              <a:ext uri="{FF2B5EF4-FFF2-40B4-BE49-F238E27FC236}">
                <a16:creationId xmlns:a16="http://schemas.microsoft.com/office/drawing/2014/main" id="{10413635-7148-408C-AA43-D5284FB05E56}"/>
              </a:ext>
            </a:extLst>
          </p:cNvPr>
          <p:cNvSpPr txBox="1">
            <a:spLocks/>
          </p:cNvSpPr>
          <p:nvPr/>
        </p:nvSpPr>
        <p:spPr>
          <a:xfrm>
            <a:off x="457200" y="1844824"/>
            <a:ext cx="3886200" cy="4351338"/>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571500" indent="-571500"/>
            <a:r>
              <a:rPr lang="en-NZ" sz="4000" dirty="0"/>
              <a:t>Ultimately, it is between you and God.</a:t>
            </a:r>
          </a:p>
          <a:p>
            <a:pPr marL="571500" indent="-571500"/>
            <a:r>
              <a:rPr lang="en-NZ" sz="4000" dirty="0"/>
              <a:t>They are tools for your work in the church</a:t>
            </a:r>
          </a:p>
        </p:txBody>
      </p:sp>
    </p:spTree>
    <p:extLst>
      <p:ext uri="{BB962C8B-B14F-4D97-AF65-F5344CB8AC3E}">
        <p14:creationId xmlns:p14="http://schemas.microsoft.com/office/powerpoint/2010/main" val="302441166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70186"/>
          </a:xfrm>
        </p:spPr>
        <p:txBody>
          <a:bodyPr>
            <a:normAutofit/>
          </a:bodyPr>
          <a:lstStyle/>
          <a:p>
            <a:r>
              <a:rPr lang="en-US" sz="4000" dirty="0"/>
              <a:t>The </a:t>
            </a:r>
            <a:r>
              <a:rPr lang="en-US" sz="4000" b="1" u="sng" dirty="0"/>
              <a:t>spiritual</a:t>
            </a:r>
            <a:r>
              <a:rPr lang="en-US" sz="4000" dirty="0"/>
              <a:t> contents of your house will say a lot about you</a:t>
            </a:r>
            <a:endParaRPr lang="en-NZ" sz="4000" dirty="0"/>
          </a:p>
        </p:txBody>
      </p:sp>
      <p:pic>
        <p:nvPicPr>
          <p:cNvPr id="11" name="Picture 2" descr="How to Welcome a Guest in Your Home: 10 Helpful Tips">
            <a:extLst>
              <a:ext uri="{FF2B5EF4-FFF2-40B4-BE49-F238E27FC236}">
                <a16:creationId xmlns:a16="http://schemas.microsoft.com/office/drawing/2014/main" id="{8BB2ABBE-1328-4F7B-8550-4C098E534C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1" r="7483"/>
          <a:stretch/>
        </p:blipFill>
        <p:spPr bwMode="auto">
          <a:xfrm>
            <a:off x="323528" y="1662991"/>
            <a:ext cx="4595071" cy="409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1638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70186"/>
          </a:xfrm>
        </p:spPr>
        <p:txBody>
          <a:bodyPr>
            <a:normAutofit/>
          </a:bodyPr>
          <a:lstStyle/>
          <a:p>
            <a:r>
              <a:rPr lang="en-US" sz="4000" dirty="0"/>
              <a:t>The </a:t>
            </a:r>
            <a:r>
              <a:rPr lang="en-US" sz="4000" b="1" u="sng" dirty="0"/>
              <a:t>spiritual</a:t>
            </a:r>
            <a:r>
              <a:rPr lang="en-US" sz="4000" dirty="0"/>
              <a:t> contents of your house will say a lot about you</a:t>
            </a:r>
            <a:endParaRPr lang="en-NZ" sz="4000" dirty="0"/>
          </a:p>
        </p:txBody>
      </p:sp>
      <p:sp>
        <p:nvSpPr>
          <p:cNvPr id="10" name="TextBox 9">
            <a:extLst>
              <a:ext uri="{FF2B5EF4-FFF2-40B4-BE49-F238E27FC236}">
                <a16:creationId xmlns:a16="http://schemas.microsoft.com/office/drawing/2014/main" id="{59BF1371-5E87-4D25-B1E4-AA0156F8B291}"/>
              </a:ext>
            </a:extLst>
          </p:cNvPr>
          <p:cNvSpPr txBox="1"/>
          <p:nvPr/>
        </p:nvSpPr>
        <p:spPr>
          <a:xfrm>
            <a:off x="5580113" y="994430"/>
            <a:ext cx="3384376" cy="2554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NZ" sz="4000" b="0" i="0" dirty="0">
                <a:effectLst/>
                <a:latin typeface="system-ui"/>
              </a:rPr>
              <a:t>What you put in is what will be available to use:</a:t>
            </a:r>
            <a:endParaRPr lang="en-NZ" sz="4000" b="0" i="0" dirty="0">
              <a:effectLst/>
              <a:latin typeface="Calibri" panose="020F0502020204030204" pitchFamily="34" charset="0"/>
              <a:cs typeface="Calibri" panose="020F0502020204030204" pitchFamily="34" charset="0"/>
            </a:endParaRPr>
          </a:p>
        </p:txBody>
      </p:sp>
      <p:pic>
        <p:nvPicPr>
          <p:cNvPr id="11" name="Picture 2" descr="How to Welcome a Guest in Your Home: 10 Helpful Tips">
            <a:extLst>
              <a:ext uri="{FF2B5EF4-FFF2-40B4-BE49-F238E27FC236}">
                <a16:creationId xmlns:a16="http://schemas.microsoft.com/office/drawing/2014/main" id="{8BB2ABBE-1328-4F7B-8550-4C098E534C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1" r="7483"/>
          <a:stretch/>
        </p:blipFill>
        <p:spPr bwMode="auto">
          <a:xfrm>
            <a:off x="323528" y="1662991"/>
            <a:ext cx="4595071" cy="409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3657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70186"/>
          </a:xfrm>
        </p:spPr>
        <p:txBody>
          <a:bodyPr>
            <a:normAutofit/>
          </a:bodyPr>
          <a:lstStyle/>
          <a:p>
            <a:r>
              <a:rPr lang="en-US" sz="4000" dirty="0"/>
              <a:t>The </a:t>
            </a:r>
            <a:r>
              <a:rPr lang="en-US" sz="4000" b="1" u="sng" dirty="0"/>
              <a:t>spiritual</a:t>
            </a:r>
            <a:r>
              <a:rPr lang="en-US" sz="4000" dirty="0"/>
              <a:t> contents of your house will say a lot about you</a:t>
            </a:r>
            <a:endParaRPr lang="en-NZ" sz="4000" dirty="0"/>
          </a:p>
        </p:txBody>
      </p:sp>
      <p:sp>
        <p:nvSpPr>
          <p:cNvPr id="4" name="TextBox 3">
            <a:extLst>
              <a:ext uri="{FF2B5EF4-FFF2-40B4-BE49-F238E27FC236}">
                <a16:creationId xmlns:a16="http://schemas.microsoft.com/office/drawing/2014/main" id="{B3A3A490-01F5-4A2C-9248-B75D8F2ECEE0}"/>
              </a:ext>
            </a:extLst>
          </p:cNvPr>
          <p:cNvSpPr txBox="1"/>
          <p:nvPr/>
        </p:nvSpPr>
        <p:spPr>
          <a:xfrm>
            <a:off x="5086399" y="1637008"/>
            <a:ext cx="3600401" cy="4031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71500" indent="-571500">
              <a:buFont typeface="Wingdings" panose="05000000000000000000" pitchFamily="2" charset="2"/>
              <a:buChar char="ü"/>
            </a:pPr>
            <a:r>
              <a:rPr lang="en-NZ" sz="3200" dirty="0">
                <a:latin typeface="Calibri" panose="020F0502020204030204" pitchFamily="34" charset="0"/>
                <a:cs typeface="Calibri" panose="020F0502020204030204" pitchFamily="34" charset="0"/>
              </a:rPr>
              <a:t>Family time</a:t>
            </a:r>
          </a:p>
          <a:p>
            <a:pPr marL="571500" indent="-571500">
              <a:buFont typeface="Wingdings" panose="05000000000000000000" pitchFamily="2" charset="2"/>
              <a:buChar char="ü"/>
            </a:pPr>
            <a:r>
              <a:rPr lang="en-NZ" sz="3200" dirty="0">
                <a:latin typeface="Calibri" panose="020F0502020204030204" pitchFamily="34" charset="0"/>
                <a:cs typeface="Calibri" panose="020F0502020204030204" pitchFamily="34" charset="0"/>
              </a:rPr>
              <a:t>Hospitality</a:t>
            </a:r>
          </a:p>
          <a:p>
            <a:pPr marL="571500" indent="-571500">
              <a:buFont typeface="Wingdings" panose="05000000000000000000" pitchFamily="2" charset="2"/>
              <a:buChar char="ü"/>
            </a:pPr>
            <a:r>
              <a:rPr lang="en-NZ" sz="3200" dirty="0">
                <a:latin typeface="Calibri" panose="020F0502020204030204" pitchFamily="34" charset="0"/>
                <a:cs typeface="Calibri" panose="020F0502020204030204" pitchFamily="34" charset="0"/>
              </a:rPr>
              <a:t>Outreach</a:t>
            </a:r>
          </a:p>
          <a:p>
            <a:pPr marL="571500" indent="-571500">
              <a:buFont typeface="Wingdings" panose="05000000000000000000" pitchFamily="2" charset="2"/>
              <a:buChar char="ü"/>
            </a:pPr>
            <a:r>
              <a:rPr lang="en-NZ" sz="3200" dirty="0">
                <a:latin typeface="Calibri" panose="020F0502020204030204" pitchFamily="34" charset="0"/>
                <a:cs typeface="Calibri" panose="020F0502020204030204" pitchFamily="34" charset="0"/>
              </a:rPr>
              <a:t>Encouragement</a:t>
            </a:r>
          </a:p>
          <a:p>
            <a:pPr marL="571500" indent="-571500">
              <a:buFont typeface="Wingdings" panose="05000000000000000000" pitchFamily="2" charset="2"/>
              <a:buChar char="ü"/>
            </a:pPr>
            <a:r>
              <a:rPr lang="en-NZ" sz="3200" dirty="0">
                <a:latin typeface="Calibri" panose="020F0502020204030204" pitchFamily="34" charset="0"/>
                <a:cs typeface="Calibri" panose="020F0502020204030204" pitchFamily="34" charset="0"/>
              </a:rPr>
              <a:t>Benevolence</a:t>
            </a:r>
          </a:p>
          <a:p>
            <a:pPr marL="571500" indent="-571500">
              <a:buFont typeface="Wingdings" panose="05000000000000000000" pitchFamily="2" charset="2"/>
              <a:buChar char="ü"/>
            </a:pPr>
            <a:r>
              <a:rPr lang="en-NZ" sz="3200" dirty="0">
                <a:latin typeface="Calibri" panose="020F0502020204030204" pitchFamily="34" charset="0"/>
                <a:cs typeface="Calibri" panose="020F0502020204030204" pitchFamily="34" charset="0"/>
              </a:rPr>
              <a:t>Bible groups</a:t>
            </a:r>
          </a:p>
          <a:p>
            <a:pPr marL="571500" indent="-571500">
              <a:buFont typeface="Wingdings" panose="05000000000000000000" pitchFamily="2" charset="2"/>
              <a:buChar char="ü"/>
            </a:pPr>
            <a:r>
              <a:rPr lang="en-NZ" sz="3200" dirty="0">
                <a:latin typeface="Calibri" panose="020F0502020204030204" pitchFamily="34" charset="0"/>
                <a:cs typeface="Calibri" panose="020F0502020204030204" pitchFamily="34" charset="0"/>
              </a:rPr>
              <a:t>Birthdays</a:t>
            </a:r>
          </a:p>
          <a:p>
            <a:pPr marL="571500" indent="-571500">
              <a:buFont typeface="Wingdings" panose="05000000000000000000" pitchFamily="2" charset="2"/>
              <a:buChar char="ü"/>
            </a:pPr>
            <a:r>
              <a:rPr lang="en-NZ" sz="3200" dirty="0">
                <a:latin typeface="Calibri" panose="020F0502020204030204" pitchFamily="34" charset="0"/>
                <a:cs typeface="Calibri" panose="020F0502020204030204" pitchFamily="34" charset="0"/>
              </a:rPr>
              <a:t>Counselling</a:t>
            </a:r>
          </a:p>
        </p:txBody>
      </p:sp>
      <p:pic>
        <p:nvPicPr>
          <p:cNvPr id="6146" name="Picture 2" descr="How to Welcome a Guest in Your Home: 10 Helpful Tips">
            <a:extLst>
              <a:ext uri="{FF2B5EF4-FFF2-40B4-BE49-F238E27FC236}">
                <a16:creationId xmlns:a16="http://schemas.microsoft.com/office/drawing/2014/main" id="{5B1A0C45-91B4-472E-803E-2F4D136CF2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1" r="7483"/>
          <a:stretch/>
        </p:blipFill>
        <p:spPr bwMode="auto">
          <a:xfrm>
            <a:off x="323528" y="1662991"/>
            <a:ext cx="4595071" cy="409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3540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11" y="0"/>
            <a:ext cx="8229600" cy="1570186"/>
          </a:xfrm>
        </p:spPr>
        <p:txBody>
          <a:bodyPr>
            <a:normAutofit/>
          </a:bodyPr>
          <a:lstStyle/>
          <a:p>
            <a:r>
              <a:rPr lang="en-US" sz="4000" dirty="0"/>
              <a:t>The </a:t>
            </a:r>
            <a:r>
              <a:rPr lang="en-US" sz="4000" b="1" u="sng" dirty="0"/>
              <a:t>spiritual</a:t>
            </a:r>
            <a:r>
              <a:rPr lang="en-US" sz="4000" dirty="0"/>
              <a:t> contents of your house will say a lot about you</a:t>
            </a:r>
            <a:endParaRPr lang="en-NZ" sz="4000" dirty="0"/>
          </a:p>
        </p:txBody>
      </p:sp>
      <p:sp>
        <p:nvSpPr>
          <p:cNvPr id="6" name="TextBox 5">
            <a:extLst>
              <a:ext uri="{FF2B5EF4-FFF2-40B4-BE49-F238E27FC236}">
                <a16:creationId xmlns:a16="http://schemas.microsoft.com/office/drawing/2014/main" id="{7F553BDB-4D86-4C55-A663-9248D8947A33}"/>
              </a:ext>
            </a:extLst>
          </p:cNvPr>
          <p:cNvSpPr txBox="1"/>
          <p:nvPr/>
        </p:nvSpPr>
        <p:spPr>
          <a:xfrm>
            <a:off x="5580113" y="994430"/>
            <a:ext cx="3384376" cy="5632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71500" indent="-571500">
              <a:buFont typeface="Arial" panose="020B0604020202020204" pitchFamily="34" charset="0"/>
              <a:buChar char="•"/>
            </a:pPr>
            <a:r>
              <a:rPr lang="en-NZ" sz="4000" b="0" i="0" dirty="0">
                <a:effectLst/>
                <a:latin typeface="system-ui"/>
              </a:rPr>
              <a:t>Love, </a:t>
            </a:r>
          </a:p>
          <a:p>
            <a:pPr marL="571500" indent="-571500">
              <a:buFont typeface="Arial" panose="020B0604020202020204" pitchFamily="34" charset="0"/>
              <a:buChar char="•"/>
            </a:pPr>
            <a:r>
              <a:rPr lang="en-US" sz="4000" b="0" i="0" dirty="0">
                <a:effectLst/>
                <a:latin typeface="system-ui"/>
              </a:rPr>
              <a:t>joy, </a:t>
            </a:r>
          </a:p>
          <a:p>
            <a:pPr marL="571500" indent="-571500">
              <a:buFont typeface="Arial" panose="020B0604020202020204" pitchFamily="34" charset="0"/>
              <a:buChar char="•"/>
            </a:pPr>
            <a:r>
              <a:rPr lang="en-US" sz="4000" b="0" i="0" dirty="0">
                <a:effectLst/>
                <a:latin typeface="system-ui"/>
              </a:rPr>
              <a:t>peace, </a:t>
            </a:r>
          </a:p>
          <a:p>
            <a:pPr marL="571500" indent="-571500">
              <a:buFont typeface="Arial" panose="020B0604020202020204" pitchFamily="34" charset="0"/>
              <a:buChar char="•"/>
            </a:pPr>
            <a:r>
              <a:rPr lang="en-US" sz="4000" b="0" i="0" dirty="0">
                <a:effectLst/>
                <a:latin typeface="system-ui"/>
              </a:rPr>
              <a:t>patience,</a:t>
            </a:r>
          </a:p>
          <a:p>
            <a:pPr marL="571500" indent="-571500">
              <a:buFont typeface="Arial" panose="020B0604020202020204" pitchFamily="34" charset="0"/>
              <a:buChar char="•"/>
            </a:pPr>
            <a:r>
              <a:rPr lang="en-US" sz="4000" b="0" i="0" dirty="0">
                <a:effectLst/>
                <a:latin typeface="system-ui"/>
              </a:rPr>
              <a:t>kindness, </a:t>
            </a:r>
          </a:p>
          <a:p>
            <a:pPr marL="571500" indent="-571500">
              <a:buFont typeface="Arial" panose="020B0604020202020204" pitchFamily="34" charset="0"/>
              <a:buChar char="•"/>
            </a:pPr>
            <a:r>
              <a:rPr lang="en-US" sz="4000" dirty="0">
                <a:latin typeface="system-ui"/>
              </a:rPr>
              <a:t>G</a:t>
            </a:r>
            <a:r>
              <a:rPr lang="en-US" sz="4000" b="0" i="0" dirty="0">
                <a:effectLst/>
                <a:latin typeface="system-ui"/>
              </a:rPr>
              <a:t>oodness, </a:t>
            </a:r>
          </a:p>
          <a:p>
            <a:pPr marL="571500" indent="-571500">
              <a:buFont typeface="Arial" panose="020B0604020202020204" pitchFamily="34" charset="0"/>
              <a:buChar char="•"/>
            </a:pPr>
            <a:r>
              <a:rPr lang="en-US" sz="4000" dirty="0">
                <a:latin typeface="system-ui"/>
              </a:rPr>
              <a:t>F</a:t>
            </a:r>
            <a:r>
              <a:rPr lang="en-US" sz="4000" b="0" i="0" dirty="0">
                <a:effectLst/>
                <a:latin typeface="system-ui"/>
              </a:rPr>
              <a:t>aithfulness,</a:t>
            </a:r>
          </a:p>
          <a:p>
            <a:pPr marL="571500" indent="-571500">
              <a:buFont typeface="Arial" panose="020B0604020202020204" pitchFamily="34" charset="0"/>
              <a:buChar char="•"/>
            </a:pPr>
            <a:r>
              <a:rPr lang="en-US" sz="4000" b="0" i="0" dirty="0">
                <a:effectLst/>
                <a:latin typeface="system-ui"/>
              </a:rPr>
              <a:t>Gentleness, </a:t>
            </a:r>
          </a:p>
          <a:p>
            <a:pPr marL="571500" indent="-571500">
              <a:buFont typeface="Arial" panose="020B0604020202020204" pitchFamily="34" charset="0"/>
              <a:buChar char="•"/>
            </a:pPr>
            <a:r>
              <a:rPr lang="en-US" sz="4000" b="0" i="0" dirty="0">
                <a:effectLst/>
                <a:latin typeface="system-ui"/>
              </a:rPr>
              <a:t>self-control;</a:t>
            </a:r>
            <a:endParaRPr lang="en-NZ" sz="4000" dirty="0"/>
          </a:p>
        </p:txBody>
      </p:sp>
      <p:pic>
        <p:nvPicPr>
          <p:cNvPr id="5122" name="Picture 2" descr="Foundations Of A Healthy Happy Family - YEG Fitness">
            <a:extLst>
              <a:ext uri="{FF2B5EF4-FFF2-40B4-BE49-F238E27FC236}">
                <a16:creationId xmlns:a16="http://schemas.microsoft.com/office/drawing/2014/main" id="{2591A59F-3872-47EE-AEFF-C6689A4923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1657" y="1916832"/>
            <a:ext cx="5005636" cy="33345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D25F82C-B9E9-491B-BE60-698EAB35A7A3}"/>
              </a:ext>
            </a:extLst>
          </p:cNvPr>
          <p:cNvSpPr txBox="1"/>
          <p:nvPr/>
        </p:nvSpPr>
        <p:spPr>
          <a:xfrm>
            <a:off x="695927" y="5589240"/>
            <a:ext cx="4628270" cy="707886"/>
          </a:xfrm>
          <a:prstGeom prst="rect">
            <a:avLst/>
          </a:prstGeom>
          <a:noFill/>
        </p:spPr>
        <p:txBody>
          <a:bodyPr wrap="square">
            <a:spAutoFit/>
          </a:bodyPr>
          <a:lstStyle/>
          <a:p>
            <a:r>
              <a:rPr lang="en-US" sz="4000" dirty="0">
                <a:latin typeface="system-ui"/>
              </a:rPr>
              <a:t>Galatians 5:22-23</a:t>
            </a:r>
            <a:endParaRPr lang="en-NZ" sz="4000" dirty="0"/>
          </a:p>
        </p:txBody>
      </p:sp>
    </p:spTree>
    <p:extLst>
      <p:ext uri="{BB962C8B-B14F-4D97-AF65-F5344CB8AC3E}">
        <p14:creationId xmlns:p14="http://schemas.microsoft.com/office/powerpoint/2010/main" val="14976788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498178"/>
          </a:xfrm>
        </p:spPr>
        <p:txBody>
          <a:bodyPr>
            <a:normAutofit fontScale="90000"/>
          </a:bodyPr>
          <a:lstStyle/>
          <a:p>
            <a:r>
              <a:rPr lang="en-NZ" sz="4000" dirty="0"/>
              <a:t>Proverbs 9:1—Wisdom has built her house; she has hewn out its seven pillars. </a:t>
            </a:r>
          </a:p>
        </p:txBody>
      </p:sp>
      <p:pic>
        <p:nvPicPr>
          <p:cNvPr id="6" name="Content Placeholder 5" descr="h8.jpg"/>
          <p:cNvPicPr>
            <a:picLocks noGrp="1" noChangeAspect="1"/>
          </p:cNvPicPr>
          <p:nvPr>
            <p:ph sz="half" idx="1"/>
          </p:nvPr>
        </p:nvPicPr>
        <p:blipFill>
          <a:blip r:embed="rId2" cstate="print"/>
          <a:stretch>
            <a:fillRect/>
          </a:stretch>
        </p:blipFill>
        <p:spPr>
          <a:xfrm>
            <a:off x="179511" y="2060848"/>
            <a:ext cx="6839517" cy="4551387"/>
          </a:xfr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278380"/>
            <a:ext cx="6480048" cy="2301240"/>
          </a:xfrm>
        </p:spPr>
        <p:txBody>
          <a:bodyPr/>
          <a:lstStyle/>
          <a:p>
            <a:r>
              <a:rPr lang="en-NZ" dirty="0">
                <a:solidFill>
                  <a:schemeClr val="tx1"/>
                </a:solidFill>
              </a:rPr>
              <a:t>Wiser Builders</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37"/>
            <a:ext cx="8229600" cy="2434282"/>
          </a:xfrm>
        </p:spPr>
        <p:txBody>
          <a:bodyPr>
            <a:noAutofit/>
          </a:bodyPr>
          <a:lstStyle/>
          <a:p>
            <a:r>
              <a:rPr lang="en-NZ" sz="4000" dirty="0">
                <a:latin typeface="+mn-lt"/>
              </a:rPr>
              <a:t>Proverbs 14:1—</a:t>
            </a:r>
            <a:r>
              <a:rPr lang="en-US" sz="4000" b="0" i="0" dirty="0">
                <a:effectLst/>
                <a:latin typeface="+mn-lt"/>
              </a:rPr>
              <a:t>The wise woman builds her house,</a:t>
            </a:r>
            <a:br>
              <a:rPr lang="en-US" sz="4000" dirty="0">
                <a:latin typeface="+mn-lt"/>
              </a:rPr>
            </a:br>
            <a:r>
              <a:rPr lang="en-US" sz="4000" b="0" i="0" dirty="0">
                <a:solidFill>
                  <a:schemeClr val="bg1"/>
                </a:solidFill>
                <a:effectLst/>
                <a:latin typeface="+mn-lt"/>
              </a:rPr>
              <a:t>But the foolish tears it down with her own hands. </a:t>
            </a:r>
            <a:r>
              <a:rPr lang="en-US" sz="2000" b="0" i="0" dirty="0">
                <a:solidFill>
                  <a:schemeClr val="bg1"/>
                </a:solidFill>
                <a:effectLst/>
                <a:latin typeface="+mn-lt"/>
              </a:rPr>
              <a:t>(NASB95)</a:t>
            </a:r>
            <a:endParaRPr lang="en-NZ" sz="2000" dirty="0">
              <a:solidFill>
                <a:schemeClr val="bg1"/>
              </a:solidFill>
              <a:latin typeface="+mn-lt"/>
            </a:endParaRPr>
          </a:p>
        </p:txBody>
      </p:sp>
      <p:pic>
        <p:nvPicPr>
          <p:cNvPr id="5" name="Content Placeholder 4" descr="h11.jpg"/>
          <p:cNvPicPr>
            <a:picLocks noGrp="1" noChangeAspect="1"/>
          </p:cNvPicPr>
          <p:nvPr>
            <p:ph sz="half" idx="1"/>
          </p:nvPr>
        </p:nvPicPr>
        <p:blipFill>
          <a:blip r:embed="rId2" cstate="print"/>
          <a:stretch>
            <a:fillRect/>
          </a:stretch>
        </p:blipFill>
        <p:spPr>
          <a:xfrm>
            <a:off x="-16695" y="2492896"/>
            <a:ext cx="4366822" cy="3528392"/>
          </a:xfr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37"/>
            <a:ext cx="8229600" cy="2434282"/>
          </a:xfrm>
        </p:spPr>
        <p:txBody>
          <a:bodyPr>
            <a:noAutofit/>
          </a:bodyPr>
          <a:lstStyle/>
          <a:p>
            <a:r>
              <a:rPr lang="en-NZ" sz="4000" dirty="0">
                <a:latin typeface="+mn-lt"/>
              </a:rPr>
              <a:t>Proverbs 14:1—</a:t>
            </a:r>
            <a:r>
              <a:rPr lang="en-US" sz="4000" b="0" i="0" dirty="0">
                <a:effectLst/>
                <a:latin typeface="+mn-lt"/>
              </a:rPr>
              <a:t>The wise woman builds her house,</a:t>
            </a:r>
            <a:br>
              <a:rPr lang="en-US" sz="4000" dirty="0">
                <a:latin typeface="+mn-lt"/>
              </a:rPr>
            </a:br>
            <a:r>
              <a:rPr lang="en-US" sz="4000" b="0" i="0" dirty="0">
                <a:effectLst/>
                <a:latin typeface="+mn-lt"/>
              </a:rPr>
              <a:t>But the foolish tears it down with her own hands. </a:t>
            </a:r>
            <a:r>
              <a:rPr lang="en-US" sz="2000" b="0" i="0" dirty="0">
                <a:effectLst/>
                <a:latin typeface="+mn-lt"/>
              </a:rPr>
              <a:t>(NASB95)</a:t>
            </a:r>
            <a:endParaRPr lang="en-NZ" sz="2000" dirty="0">
              <a:latin typeface="+mn-lt"/>
            </a:endParaRPr>
          </a:p>
        </p:txBody>
      </p:sp>
      <p:pic>
        <p:nvPicPr>
          <p:cNvPr id="5" name="Content Placeholder 4" descr="h11.jpg"/>
          <p:cNvPicPr>
            <a:picLocks noGrp="1" noChangeAspect="1"/>
          </p:cNvPicPr>
          <p:nvPr>
            <p:ph sz="half" idx="1"/>
          </p:nvPr>
        </p:nvPicPr>
        <p:blipFill>
          <a:blip r:embed="rId2" cstate="print"/>
          <a:stretch>
            <a:fillRect/>
          </a:stretch>
        </p:blipFill>
        <p:spPr>
          <a:xfrm>
            <a:off x="-16695" y="2492896"/>
            <a:ext cx="4366822" cy="3528392"/>
          </a:xfrm>
        </p:spPr>
      </p:pic>
      <p:pic>
        <p:nvPicPr>
          <p:cNvPr id="6" name="Content Placeholder 5" descr="h12.jpg"/>
          <p:cNvPicPr>
            <a:picLocks noGrp="1" noChangeAspect="1"/>
          </p:cNvPicPr>
          <p:nvPr>
            <p:ph sz="half" idx="2"/>
          </p:nvPr>
        </p:nvPicPr>
        <p:blipFill>
          <a:blip r:embed="rId3" cstate="print"/>
          <a:stretch>
            <a:fillRect/>
          </a:stretch>
        </p:blipFill>
        <p:spPr>
          <a:xfrm>
            <a:off x="4350126" y="3960060"/>
            <a:ext cx="4793874" cy="2676758"/>
          </a:xfrm>
        </p:spPr>
      </p:pic>
    </p:spTree>
    <p:extLst>
      <p:ext uri="{BB962C8B-B14F-4D97-AF65-F5344CB8AC3E}">
        <p14:creationId xmlns:p14="http://schemas.microsoft.com/office/powerpoint/2010/main" val="280340783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fining Fire | Study With Friends">
            <a:extLst>
              <a:ext uri="{FF2B5EF4-FFF2-40B4-BE49-F238E27FC236}">
                <a16:creationId xmlns:a16="http://schemas.microsoft.com/office/drawing/2014/main" id="{0DB96565-EF53-46CB-B14E-62DFD9D4C945}"/>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b="12653"/>
          <a:stretch/>
        </p:blipFill>
        <p:spPr bwMode="auto">
          <a:xfrm>
            <a:off x="5786712" y="2492896"/>
            <a:ext cx="3162968" cy="27627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60648"/>
            <a:ext cx="5652120" cy="6597352"/>
          </a:xfrm>
        </p:spPr>
        <p:txBody>
          <a:bodyPr>
            <a:noAutofit/>
          </a:bodyPr>
          <a:lstStyle/>
          <a:p>
            <a:pPr>
              <a:buNone/>
            </a:pPr>
            <a:r>
              <a:rPr lang="en-NZ" sz="3200" spc="-300" dirty="0">
                <a:latin typeface="Calibri" panose="020F0502020204030204" pitchFamily="34" charset="0"/>
                <a:cs typeface="Calibri" panose="020F0502020204030204" pitchFamily="34" charset="0"/>
              </a:rPr>
              <a:t>1 Corinthians 3:11-13</a:t>
            </a:r>
          </a:p>
          <a:p>
            <a:r>
              <a:rPr lang="en-NZ" sz="3200" b="1" spc="-300" dirty="0">
                <a:latin typeface="Calibri" panose="020F0502020204030204" pitchFamily="34" charset="0"/>
                <a:cs typeface="Calibri" panose="020F0502020204030204" pitchFamily="34" charset="0"/>
              </a:rPr>
              <a:t>11</a:t>
            </a:r>
            <a:r>
              <a:rPr lang="en-NZ" sz="3200" spc="-300" dirty="0">
                <a:latin typeface="Calibri" panose="020F0502020204030204" pitchFamily="34" charset="0"/>
                <a:cs typeface="Calibri" panose="020F0502020204030204" pitchFamily="34" charset="0"/>
              </a:rPr>
              <a:t> For no one can lay any foundation other than the one already laid, which is Jesus Christ.</a:t>
            </a:r>
          </a:p>
        </p:txBody>
      </p:sp>
      <p:pic>
        <p:nvPicPr>
          <p:cNvPr id="3074" name="Picture 2" descr="Refining Fire | Study With Friends">
            <a:extLst>
              <a:ext uri="{FF2B5EF4-FFF2-40B4-BE49-F238E27FC236}">
                <a16:creationId xmlns:a16="http://schemas.microsoft.com/office/drawing/2014/main" id="{0DB96565-EF53-46CB-B14E-62DFD9D4C945}"/>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b="12653"/>
          <a:stretch/>
        </p:blipFill>
        <p:spPr bwMode="auto">
          <a:xfrm>
            <a:off x="5786712" y="2492896"/>
            <a:ext cx="3162968" cy="276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71333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60648"/>
            <a:ext cx="5652120" cy="6597352"/>
          </a:xfrm>
        </p:spPr>
        <p:txBody>
          <a:bodyPr>
            <a:noAutofit/>
          </a:bodyPr>
          <a:lstStyle/>
          <a:p>
            <a:pPr>
              <a:buNone/>
            </a:pPr>
            <a:r>
              <a:rPr lang="en-NZ" sz="3200" spc="-300" dirty="0">
                <a:latin typeface="Calibri" panose="020F0502020204030204" pitchFamily="34" charset="0"/>
                <a:cs typeface="Calibri" panose="020F0502020204030204" pitchFamily="34" charset="0"/>
              </a:rPr>
              <a:t>1 Corinthians 3:11-13</a:t>
            </a:r>
          </a:p>
          <a:p>
            <a:r>
              <a:rPr lang="en-NZ" sz="3200" b="1" spc="-300" dirty="0">
                <a:latin typeface="Calibri" panose="020F0502020204030204" pitchFamily="34" charset="0"/>
                <a:cs typeface="Calibri" panose="020F0502020204030204" pitchFamily="34" charset="0"/>
              </a:rPr>
              <a:t>11</a:t>
            </a:r>
            <a:r>
              <a:rPr lang="en-NZ" sz="3200" spc="-300" dirty="0">
                <a:latin typeface="Calibri" panose="020F0502020204030204" pitchFamily="34" charset="0"/>
                <a:cs typeface="Calibri" panose="020F0502020204030204" pitchFamily="34" charset="0"/>
              </a:rPr>
              <a:t> For no one can lay any foundation other than the one already laid, which is Jesus Christ.</a:t>
            </a:r>
          </a:p>
          <a:p>
            <a:r>
              <a:rPr lang="en-NZ" sz="3200" b="1" spc="-300" dirty="0">
                <a:latin typeface="Calibri" panose="020F0502020204030204" pitchFamily="34" charset="0"/>
                <a:cs typeface="Calibri" panose="020F0502020204030204" pitchFamily="34" charset="0"/>
              </a:rPr>
              <a:t>12</a:t>
            </a:r>
            <a:r>
              <a:rPr lang="en-NZ" sz="3200" spc="-300" dirty="0">
                <a:latin typeface="Calibri" panose="020F0502020204030204" pitchFamily="34" charset="0"/>
                <a:cs typeface="Calibri" panose="020F0502020204030204" pitchFamily="34" charset="0"/>
              </a:rPr>
              <a:t> If any man builds on this foundation using gold, silver, costly stones, wood, hay or straw, </a:t>
            </a:r>
          </a:p>
        </p:txBody>
      </p:sp>
      <p:pic>
        <p:nvPicPr>
          <p:cNvPr id="3074" name="Picture 2" descr="Refining Fire | Study With Friends">
            <a:extLst>
              <a:ext uri="{FF2B5EF4-FFF2-40B4-BE49-F238E27FC236}">
                <a16:creationId xmlns:a16="http://schemas.microsoft.com/office/drawing/2014/main" id="{0DB96565-EF53-46CB-B14E-62DFD9D4C945}"/>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b="12653"/>
          <a:stretch/>
        </p:blipFill>
        <p:spPr bwMode="auto">
          <a:xfrm>
            <a:off x="5786712" y="2492896"/>
            <a:ext cx="3162968" cy="276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17275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60648"/>
            <a:ext cx="5652120" cy="6597352"/>
          </a:xfrm>
        </p:spPr>
        <p:txBody>
          <a:bodyPr>
            <a:noAutofit/>
          </a:bodyPr>
          <a:lstStyle/>
          <a:p>
            <a:pPr>
              <a:buNone/>
            </a:pPr>
            <a:r>
              <a:rPr lang="en-NZ" sz="3200" spc="-300" dirty="0">
                <a:latin typeface="Calibri" panose="020F0502020204030204" pitchFamily="34" charset="0"/>
                <a:cs typeface="Calibri" panose="020F0502020204030204" pitchFamily="34" charset="0"/>
              </a:rPr>
              <a:t>1 Corinthians 3:11-13</a:t>
            </a:r>
          </a:p>
          <a:p>
            <a:r>
              <a:rPr lang="en-NZ" sz="3200" b="1" spc="-300" dirty="0">
                <a:latin typeface="Calibri" panose="020F0502020204030204" pitchFamily="34" charset="0"/>
                <a:cs typeface="Calibri" panose="020F0502020204030204" pitchFamily="34" charset="0"/>
              </a:rPr>
              <a:t>11</a:t>
            </a:r>
            <a:r>
              <a:rPr lang="en-NZ" sz="3200" spc="-300" dirty="0">
                <a:latin typeface="Calibri" panose="020F0502020204030204" pitchFamily="34" charset="0"/>
                <a:cs typeface="Calibri" panose="020F0502020204030204" pitchFamily="34" charset="0"/>
              </a:rPr>
              <a:t> For no one can lay any foundation other than the one already laid, which is Jesus Christ.</a:t>
            </a:r>
          </a:p>
          <a:p>
            <a:r>
              <a:rPr lang="en-NZ" sz="3200" b="1" spc="-300" dirty="0">
                <a:latin typeface="Calibri" panose="020F0502020204030204" pitchFamily="34" charset="0"/>
                <a:cs typeface="Calibri" panose="020F0502020204030204" pitchFamily="34" charset="0"/>
              </a:rPr>
              <a:t>12</a:t>
            </a:r>
            <a:r>
              <a:rPr lang="en-NZ" sz="3200" spc="-300" dirty="0">
                <a:latin typeface="Calibri" panose="020F0502020204030204" pitchFamily="34" charset="0"/>
                <a:cs typeface="Calibri" panose="020F0502020204030204" pitchFamily="34" charset="0"/>
              </a:rPr>
              <a:t> If any man builds on this foundation using gold, silver, costly stones, wood, hay or straw, </a:t>
            </a:r>
          </a:p>
          <a:p>
            <a:r>
              <a:rPr lang="en-NZ" sz="3200" b="1" spc="-300" dirty="0">
                <a:latin typeface="Calibri" panose="020F0502020204030204" pitchFamily="34" charset="0"/>
                <a:cs typeface="Calibri" panose="020F0502020204030204" pitchFamily="34" charset="0"/>
              </a:rPr>
              <a:t>13</a:t>
            </a:r>
            <a:r>
              <a:rPr lang="en-NZ" sz="3200" spc="-300" dirty="0">
                <a:latin typeface="Calibri" panose="020F0502020204030204" pitchFamily="34" charset="0"/>
                <a:cs typeface="Calibri" panose="020F0502020204030204" pitchFamily="34" charset="0"/>
              </a:rPr>
              <a:t> his work will be shown for what it is, because the Day will bring it to light. It will be revealed with fire, and the fire will test the quality of each man's work.</a:t>
            </a:r>
          </a:p>
        </p:txBody>
      </p:sp>
      <p:pic>
        <p:nvPicPr>
          <p:cNvPr id="3074" name="Picture 2" descr="Refining Fire | Study With Friends">
            <a:extLst>
              <a:ext uri="{FF2B5EF4-FFF2-40B4-BE49-F238E27FC236}">
                <a16:creationId xmlns:a16="http://schemas.microsoft.com/office/drawing/2014/main" id="{0DB96565-EF53-46CB-B14E-62DFD9D4C945}"/>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b="12653"/>
          <a:stretch/>
        </p:blipFill>
        <p:spPr bwMode="auto">
          <a:xfrm>
            <a:off x="5786712" y="2492896"/>
            <a:ext cx="3162968" cy="276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73084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13.png">
            <a:extLst>
              <a:ext uri="{FF2B5EF4-FFF2-40B4-BE49-F238E27FC236}">
                <a16:creationId xmlns:a16="http://schemas.microsoft.com/office/drawing/2014/main" id="{5794A6EF-FD17-4290-B932-31C8CCF41864}"/>
              </a:ext>
            </a:extLst>
          </p:cNvPr>
          <p:cNvPicPr>
            <a:picLocks noChangeAspect="1"/>
          </p:cNvPicPr>
          <p:nvPr/>
        </p:nvPicPr>
        <p:blipFill rotWithShape="1">
          <a:blip r:embed="rId2" cstate="print"/>
          <a:srcRect l="31992"/>
          <a:stretch/>
        </p:blipFill>
        <p:spPr>
          <a:xfrm>
            <a:off x="6084168" y="1743968"/>
            <a:ext cx="3059832" cy="3370064"/>
          </a:xfrm>
          <a:prstGeom prst="rect">
            <a:avLst/>
          </a:prstGeom>
        </p:spPr>
      </p:pic>
      <p:sp>
        <p:nvSpPr>
          <p:cNvPr id="8" name="Content Placeholder 3">
            <a:extLst>
              <a:ext uri="{FF2B5EF4-FFF2-40B4-BE49-F238E27FC236}">
                <a16:creationId xmlns:a16="http://schemas.microsoft.com/office/drawing/2014/main" id="{9AA49D53-138B-48D5-B6E3-A36C5F36C9F1}"/>
              </a:ext>
            </a:extLst>
          </p:cNvPr>
          <p:cNvSpPr>
            <a:spLocks noGrp="1"/>
          </p:cNvSpPr>
          <p:nvPr>
            <p:ph sz="half" idx="2"/>
          </p:nvPr>
        </p:nvSpPr>
        <p:spPr>
          <a:xfrm>
            <a:off x="899592" y="836712"/>
            <a:ext cx="4896544" cy="5472608"/>
          </a:xfrm>
        </p:spPr>
        <p:txBody>
          <a:bodyPr>
            <a:normAutofit fontScale="85000" lnSpcReduction="20000"/>
          </a:bodyPr>
          <a:lstStyle/>
          <a:p>
            <a:r>
              <a:rPr lang="en-NZ" sz="4700" dirty="0"/>
              <a:t>Ephesians 3:10 </a:t>
            </a:r>
          </a:p>
          <a:p>
            <a:pPr>
              <a:buNone/>
            </a:pPr>
            <a:r>
              <a:rPr lang="en-NZ" sz="4700" b="1" dirty="0"/>
              <a:t>10</a:t>
            </a:r>
            <a:r>
              <a:rPr lang="en-NZ" sz="4700" dirty="0"/>
              <a:t> His intent was that now, through the church, the manifold wisdom of God should be made known to the rulers and authorities in the heavenly realms, </a:t>
            </a:r>
          </a:p>
          <a:p>
            <a:pPr>
              <a:buNone/>
            </a:pPr>
            <a:endParaRPr lang="en-NZ" dirty="0"/>
          </a:p>
        </p:txBody>
      </p:sp>
    </p:spTree>
    <p:extLst>
      <p:ext uri="{BB962C8B-B14F-4D97-AF65-F5344CB8AC3E}">
        <p14:creationId xmlns:p14="http://schemas.microsoft.com/office/powerpoint/2010/main" val="208883727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60648"/>
            <a:ext cx="6084168" cy="6597352"/>
          </a:xfrm>
        </p:spPr>
        <p:txBody>
          <a:bodyPr>
            <a:noAutofit/>
          </a:bodyPr>
          <a:lstStyle/>
          <a:p>
            <a:pPr marL="36576" indent="0">
              <a:buNone/>
            </a:pPr>
            <a:r>
              <a:rPr lang="en-NZ" sz="3200" spc="-300" dirty="0">
                <a:latin typeface="Calibri" panose="020F0502020204030204" pitchFamily="34" charset="0"/>
                <a:cs typeface="Calibri" panose="020F0502020204030204" pitchFamily="34" charset="0"/>
              </a:rPr>
              <a:t>1 Corinthians 3:14-17</a:t>
            </a:r>
          </a:p>
          <a:p>
            <a:r>
              <a:rPr lang="en-NZ" sz="3200" spc="-300" dirty="0">
                <a:latin typeface="Calibri" panose="020F0502020204030204" pitchFamily="34" charset="0"/>
                <a:cs typeface="Calibri" panose="020F0502020204030204" pitchFamily="34" charset="0"/>
              </a:rPr>
              <a:t>14 If what he has built survives, he will receive his reward.</a:t>
            </a:r>
          </a:p>
        </p:txBody>
      </p:sp>
      <p:pic>
        <p:nvPicPr>
          <p:cNvPr id="5" name="Content Placeholder 4" descr="h13.png">
            <a:extLst>
              <a:ext uri="{FF2B5EF4-FFF2-40B4-BE49-F238E27FC236}">
                <a16:creationId xmlns:a16="http://schemas.microsoft.com/office/drawing/2014/main" id="{5794A6EF-FD17-4290-B932-31C8CCF41864}"/>
              </a:ext>
            </a:extLst>
          </p:cNvPr>
          <p:cNvPicPr>
            <a:picLocks noChangeAspect="1"/>
          </p:cNvPicPr>
          <p:nvPr/>
        </p:nvPicPr>
        <p:blipFill rotWithShape="1">
          <a:blip r:embed="rId2" cstate="print"/>
          <a:srcRect l="31992"/>
          <a:stretch/>
        </p:blipFill>
        <p:spPr>
          <a:xfrm>
            <a:off x="6084168" y="1743968"/>
            <a:ext cx="3059832" cy="3370064"/>
          </a:xfrm>
          <a:prstGeom prst="rect">
            <a:avLst/>
          </a:prstGeom>
        </p:spPr>
      </p:pic>
    </p:spTree>
    <p:extLst>
      <p:ext uri="{BB962C8B-B14F-4D97-AF65-F5344CB8AC3E}">
        <p14:creationId xmlns:p14="http://schemas.microsoft.com/office/powerpoint/2010/main" val="323296604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60648"/>
            <a:ext cx="6084168" cy="6597352"/>
          </a:xfrm>
        </p:spPr>
        <p:txBody>
          <a:bodyPr>
            <a:noAutofit/>
          </a:bodyPr>
          <a:lstStyle/>
          <a:p>
            <a:pPr marL="36576" indent="0">
              <a:buNone/>
            </a:pPr>
            <a:r>
              <a:rPr lang="en-NZ" sz="3200" spc="-300" dirty="0">
                <a:latin typeface="Calibri" panose="020F0502020204030204" pitchFamily="34" charset="0"/>
                <a:cs typeface="Calibri" panose="020F0502020204030204" pitchFamily="34" charset="0"/>
              </a:rPr>
              <a:t>1 Corinthians 3:14-17</a:t>
            </a:r>
          </a:p>
          <a:p>
            <a:r>
              <a:rPr lang="en-NZ" sz="3200" spc="-300" dirty="0">
                <a:latin typeface="Calibri" panose="020F0502020204030204" pitchFamily="34" charset="0"/>
                <a:cs typeface="Calibri" panose="020F0502020204030204" pitchFamily="34" charset="0"/>
              </a:rPr>
              <a:t>14 If what he has built survives, he will receive his reward.</a:t>
            </a:r>
          </a:p>
          <a:p>
            <a:r>
              <a:rPr lang="en-NZ" sz="3200" spc="-300" dirty="0">
                <a:latin typeface="Calibri" panose="020F0502020204030204" pitchFamily="34" charset="0"/>
                <a:cs typeface="Calibri" panose="020F0502020204030204" pitchFamily="34" charset="0"/>
              </a:rPr>
              <a:t>15 If it is burned up, he will suffer loss; he himself will be saved, but only as one escaping through the flames. </a:t>
            </a:r>
          </a:p>
        </p:txBody>
      </p:sp>
      <p:pic>
        <p:nvPicPr>
          <p:cNvPr id="5" name="Content Placeholder 4" descr="h13.png">
            <a:extLst>
              <a:ext uri="{FF2B5EF4-FFF2-40B4-BE49-F238E27FC236}">
                <a16:creationId xmlns:a16="http://schemas.microsoft.com/office/drawing/2014/main" id="{5794A6EF-FD17-4290-B932-31C8CCF41864}"/>
              </a:ext>
            </a:extLst>
          </p:cNvPr>
          <p:cNvPicPr>
            <a:picLocks noChangeAspect="1"/>
          </p:cNvPicPr>
          <p:nvPr/>
        </p:nvPicPr>
        <p:blipFill rotWithShape="1">
          <a:blip r:embed="rId2" cstate="print"/>
          <a:srcRect l="31992"/>
          <a:stretch/>
        </p:blipFill>
        <p:spPr>
          <a:xfrm>
            <a:off x="6084168" y="1743968"/>
            <a:ext cx="3059832" cy="3370064"/>
          </a:xfrm>
          <a:prstGeom prst="rect">
            <a:avLst/>
          </a:prstGeom>
        </p:spPr>
      </p:pic>
    </p:spTree>
    <p:extLst>
      <p:ext uri="{BB962C8B-B14F-4D97-AF65-F5344CB8AC3E}">
        <p14:creationId xmlns:p14="http://schemas.microsoft.com/office/powerpoint/2010/main" val="129057224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60648"/>
            <a:ext cx="6084168" cy="6597352"/>
          </a:xfrm>
        </p:spPr>
        <p:txBody>
          <a:bodyPr>
            <a:noAutofit/>
          </a:bodyPr>
          <a:lstStyle/>
          <a:p>
            <a:pPr marL="36576" indent="0">
              <a:buNone/>
            </a:pPr>
            <a:r>
              <a:rPr lang="en-NZ" sz="3200" spc="-300" dirty="0">
                <a:latin typeface="Calibri" panose="020F0502020204030204" pitchFamily="34" charset="0"/>
                <a:cs typeface="Calibri" panose="020F0502020204030204" pitchFamily="34" charset="0"/>
              </a:rPr>
              <a:t>1 Corinthians 3:14-17</a:t>
            </a:r>
          </a:p>
          <a:p>
            <a:r>
              <a:rPr lang="en-NZ" sz="3200" spc="-300" dirty="0">
                <a:latin typeface="Calibri" panose="020F0502020204030204" pitchFamily="34" charset="0"/>
                <a:cs typeface="Calibri" panose="020F0502020204030204" pitchFamily="34" charset="0"/>
              </a:rPr>
              <a:t>14 If what he has built survives, he will receive his reward.</a:t>
            </a:r>
          </a:p>
          <a:p>
            <a:r>
              <a:rPr lang="en-NZ" sz="3200" spc="-300" dirty="0">
                <a:latin typeface="Calibri" panose="020F0502020204030204" pitchFamily="34" charset="0"/>
                <a:cs typeface="Calibri" panose="020F0502020204030204" pitchFamily="34" charset="0"/>
              </a:rPr>
              <a:t>15 If it is burned up, he will suffer loss; he himself will be saved, but only as one escaping through the flames. </a:t>
            </a:r>
          </a:p>
          <a:p>
            <a:r>
              <a:rPr lang="en-NZ" sz="3200" spc="-300" dirty="0">
                <a:latin typeface="Calibri" panose="020F0502020204030204" pitchFamily="34" charset="0"/>
                <a:cs typeface="Calibri" panose="020F0502020204030204" pitchFamily="34" charset="0"/>
              </a:rPr>
              <a:t>16 Don't you know that you yourselves are God's temple and that God's Spirit lives in you?</a:t>
            </a:r>
            <a:r>
              <a:rPr lang="en-NZ" sz="3200" spc="-300" baseline="30000" dirty="0">
                <a:latin typeface="Calibri" panose="020F0502020204030204" pitchFamily="34" charset="0"/>
                <a:cs typeface="Calibri" panose="020F0502020204030204" pitchFamily="34" charset="0"/>
              </a:rPr>
              <a:t> </a:t>
            </a:r>
          </a:p>
        </p:txBody>
      </p:sp>
      <p:pic>
        <p:nvPicPr>
          <p:cNvPr id="5" name="Content Placeholder 4" descr="h13.png">
            <a:extLst>
              <a:ext uri="{FF2B5EF4-FFF2-40B4-BE49-F238E27FC236}">
                <a16:creationId xmlns:a16="http://schemas.microsoft.com/office/drawing/2014/main" id="{5794A6EF-FD17-4290-B932-31C8CCF41864}"/>
              </a:ext>
            </a:extLst>
          </p:cNvPr>
          <p:cNvPicPr>
            <a:picLocks noChangeAspect="1"/>
          </p:cNvPicPr>
          <p:nvPr/>
        </p:nvPicPr>
        <p:blipFill rotWithShape="1">
          <a:blip r:embed="rId2" cstate="print"/>
          <a:srcRect l="31992"/>
          <a:stretch/>
        </p:blipFill>
        <p:spPr>
          <a:xfrm>
            <a:off x="6084168" y="1743968"/>
            <a:ext cx="3059832" cy="3370064"/>
          </a:xfrm>
          <a:prstGeom prst="rect">
            <a:avLst/>
          </a:prstGeom>
        </p:spPr>
      </p:pic>
    </p:spTree>
    <p:extLst>
      <p:ext uri="{BB962C8B-B14F-4D97-AF65-F5344CB8AC3E}">
        <p14:creationId xmlns:p14="http://schemas.microsoft.com/office/powerpoint/2010/main" val="21516248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5.jpg"/>
          <p:cNvPicPr>
            <a:picLocks noGrp="1" noChangeAspect="1"/>
          </p:cNvPicPr>
          <p:nvPr>
            <p:ph sz="half" idx="2"/>
          </p:nvPr>
        </p:nvPicPr>
        <p:blipFill>
          <a:blip r:embed="rId2" cstate="print"/>
          <a:stretch>
            <a:fillRect/>
          </a:stretch>
        </p:blipFill>
        <p:spPr>
          <a:xfrm>
            <a:off x="2051720" y="2084851"/>
            <a:ext cx="6624613" cy="4416409"/>
          </a:xfrm>
        </p:spPr>
      </p:pic>
      <p:sp>
        <p:nvSpPr>
          <p:cNvPr id="4" name="Content Placeholder 3">
            <a:extLst>
              <a:ext uri="{FF2B5EF4-FFF2-40B4-BE49-F238E27FC236}">
                <a16:creationId xmlns:a16="http://schemas.microsoft.com/office/drawing/2014/main" id="{BAD58BA9-E627-442F-B464-7F8419C8395D}"/>
              </a:ext>
            </a:extLst>
          </p:cNvPr>
          <p:cNvSpPr>
            <a:spLocks noGrp="1"/>
          </p:cNvSpPr>
          <p:nvPr>
            <p:ph sz="half" idx="1"/>
          </p:nvPr>
        </p:nvSpPr>
        <p:spPr>
          <a:xfrm>
            <a:off x="424767" y="620688"/>
            <a:ext cx="8219133" cy="1656184"/>
          </a:xfrm>
        </p:spPr>
        <p:txBody>
          <a:bodyPr>
            <a:noAutofit/>
          </a:bodyPr>
          <a:lstStyle/>
          <a:p>
            <a:r>
              <a:rPr lang="en-US" sz="4000" dirty="0"/>
              <a:t>Where you live may be decided for you</a:t>
            </a:r>
            <a:endParaRPr lang="en-NZ" sz="4000"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60648"/>
            <a:ext cx="6084168" cy="6597352"/>
          </a:xfrm>
        </p:spPr>
        <p:txBody>
          <a:bodyPr>
            <a:noAutofit/>
          </a:bodyPr>
          <a:lstStyle/>
          <a:p>
            <a:pPr marL="36576" indent="0">
              <a:buNone/>
            </a:pPr>
            <a:r>
              <a:rPr lang="en-NZ" sz="3200" spc="-300" dirty="0">
                <a:latin typeface="Calibri" panose="020F0502020204030204" pitchFamily="34" charset="0"/>
                <a:cs typeface="Calibri" panose="020F0502020204030204" pitchFamily="34" charset="0"/>
              </a:rPr>
              <a:t>1 Corinthians 3:14-17</a:t>
            </a:r>
          </a:p>
          <a:p>
            <a:r>
              <a:rPr lang="en-NZ" sz="3200" spc="-300" dirty="0">
                <a:latin typeface="Calibri" panose="020F0502020204030204" pitchFamily="34" charset="0"/>
                <a:cs typeface="Calibri" panose="020F0502020204030204" pitchFamily="34" charset="0"/>
              </a:rPr>
              <a:t>14 If what he has built survives, he will receive his reward.</a:t>
            </a:r>
          </a:p>
          <a:p>
            <a:r>
              <a:rPr lang="en-NZ" sz="3200" spc="-300" dirty="0">
                <a:latin typeface="Calibri" panose="020F0502020204030204" pitchFamily="34" charset="0"/>
                <a:cs typeface="Calibri" panose="020F0502020204030204" pitchFamily="34" charset="0"/>
              </a:rPr>
              <a:t>15 If it is burned up, he will suffer loss; he himself will be saved, but only as one escaping through the flames. </a:t>
            </a:r>
          </a:p>
          <a:p>
            <a:r>
              <a:rPr lang="en-NZ" sz="3200" spc="-300" dirty="0">
                <a:latin typeface="Calibri" panose="020F0502020204030204" pitchFamily="34" charset="0"/>
                <a:cs typeface="Calibri" panose="020F0502020204030204" pitchFamily="34" charset="0"/>
              </a:rPr>
              <a:t>16 Don't you know that you yourselves are God's temple and that God's Spirit lives in you?</a:t>
            </a:r>
            <a:r>
              <a:rPr lang="en-NZ" sz="3200" spc="-300" baseline="30000" dirty="0">
                <a:latin typeface="Calibri" panose="020F0502020204030204" pitchFamily="34" charset="0"/>
                <a:cs typeface="Calibri" panose="020F0502020204030204" pitchFamily="34" charset="0"/>
              </a:rPr>
              <a:t> </a:t>
            </a:r>
          </a:p>
          <a:p>
            <a:r>
              <a:rPr lang="en-NZ" sz="3200" spc="-300" dirty="0">
                <a:latin typeface="Calibri" panose="020F0502020204030204" pitchFamily="34" charset="0"/>
                <a:cs typeface="Calibri" panose="020F0502020204030204" pitchFamily="34" charset="0"/>
              </a:rPr>
              <a:t>17 If anyone destroys God's temple, God will destroy him; for God's temple is sacred, and you are that temple.</a:t>
            </a:r>
          </a:p>
        </p:txBody>
      </p:sp>
      <p:pic>
        <p:nvPicPr>
          <p:cNvPr id="5" name="Content Placeholder 4" descr="h13.png">
            <a:extLst>
              <a:ext uri="{FF2B5EF4-FFF2-40B4-BE49-F238E27FC236}">
                <a16:creationId xmlns:a16="http://schemas.microsoft.com/office/drawing/2014/main" id="{5794A6EF-FD17-4290-B932-31C8CCF41864}"/>
              </a:ext>
            </a:extLst>
          </p:cNvPr>
          <p:cNvPicPr>
            <a:picLocks noChangeAspect="1"/>
          </p:cNvPicPr>
          <p:nvPr/>
        </p:nvPicPr>
        <p:blipFill rotWithShape="1">
          <a:blip r:embed="rId2" cstate="print"/>
          <a:srcRect l="31992"/>
          <a:stretch/>
        </p:blipFill>
        <p:spPr>
          <a:xfrm>
            <a:off x="6084168" y="1743968"/>
            <a:ext cx="3059832" cy="3370064"/>
          </a:xfrm>
          <a:prstGeom prst="rect">
            <a:avLst/>
          </a:prstGeom>
        </p:spPr>
      </p:pic>
    </p:spTree>
    <p:extLst>
      <p:ext uri="{BB962C8B-B14F-4D97-AF65-F5344CB8AC3E}">
        <p14:creationId xmlns:p14="http://schemas.microsoft.com/office/powerpoint/2010/main" val="90991757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60649"/>
            <a:ext cx="7931224" cy="2592288"/>
          </a:xfrm>
        </p:spPr>
        <p:txBody>
          <a:bodyPr>
            <a:normAutofit/>
          </a:bodyPr>
          <a:lstStyle/>
          <a:p>
            <a:r>
              <a:rPr lang="en-NZ" dirty="0"/>
              <a:t>1 Timothy 3:15 </a:t>
            </a:r>
          </a:p>
          <a:p>
            <a:pPr>
              <a:buNone/>
            </a:pPr>
            <a:r>
              <a:rPr lang="en-NZ" b="1" dirty="0"/>
              <a:t>15</a:t>
            </a:r>
            <a:r>
              <a:rPr lang="en-NZ" dirty="0"/>
              <a:t> if I am delayed, you will know how people ought to conduct themselves in God's household, which is the church of the living God, the pillar and foundation of the truth. </a:t>
            </a:r>
          </a:p>
        </p:txBody>
      </p:sp>
      <p:pic>
        <p:nvPicPr>
          <p:cNvPr id="5" name="Content Placeholder 4" descr="h14.jpg"/>
          <p:cNvPicPr>
            <a:picLocks noGrp="1" noChangeAspect="1"/>
          </p:cNvPicPr>
          <p:nvPr>
            <p:ph sz="half" idx="2"/>
          </p:nvPr>
        </p:nvPicPr>
        <p:blipFill>
          <a:blip r:embed="rId2" cstate="print"/>
          <a:stretch>
            <a:fillRect/>
          </a:stretch>
        </p:blipFill>
        <p:spPr>
          <a:xfrm>
            <a:off x="899592" y="2708920"/>
            <a:ext cx="7272808" cy="3776266"/>
          </a:xfr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4.jpg"/>
          <p:cNvPicPr>
            <a:picLocks noGrp="1" noChangeAspect="1"/>
          </p:cNvPicPr>
          <p:nvPr>
            <p:ph sz="half" idx="1"/>
          </p:nvPr>
        </p:nvPicPr>
        <p:blipFill>
          <a:blip r:embed="rId2" cstate="print"/>
          <a:stretch>
            <a:fillRect/>
          </a:stretch>
        </p:blipFill>
        <p:spPr>
          <a:xfrm>
            <a:off x="2483768" y="2279228"/>
            <a:ext cx="6380774" cy="4246116"/>
          </a:xfrm>
        </p:spPr>
      </p:pic>
      <p:sp>
        <p:nvSpPr>
          <p:cNvPr id="7" name="Content Placeholder 3">
            <a:extLst>
              <a:ext uri="{FF2B5EF4-FFF2-40B4-BE49-F238E27FC236}">
                <a16:creationId xmlns:a16="http://schemas.microsoft.com/office/drawing/2014/main" id="{E1F3C3EB-915C-4250-9180-62734BB3B193}"/>
              </a:ext>
            </a:extLst>
          </p:cNvPr>
          <p:cNvSpPr txBox="1">
            <a:spLocks/>
          </p:cNvSpPr>
          <p:nvPr/>
        </p:nvSpPr>
        <p:spPr>
          <a:xfrm>
            <a:off x="424767" y="620688"/>
            <a:ext cx="8219133" cy="1656184"/>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4000" dirty="0"/>
              <a:t>Do we envy those who find this more than enough?</a:t>
            </a:r>
            <a:endParaRPr lang="en-NZ" sz="4000" dirty="0"/>
          </a:p>
        </p:txBody>
      </p:sp>
    </p:spTree>
    <p:extLst>
      <p:ext uri="{BB962C8B-B14F-4D97-AF65-F5344CB8AC3E}">
        <p14:creationId xmlns:p14="http://schemas.microsoft.com/office/powerpoint/2010/main" val="405095365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3.jpg"/>
          <p:cNvPicPr>
            <a:picLocks noGrp="1" noChangeAspect="1"/>
          </p:cNvPicPr>
          <p:nvPr>
            <p:ph sz="half" idx="1"/>
          </p:nvPr>
        </p:nvPicPr>
        <p:blipFill>
          <a:blip r:embed="rId2" cstate="print"/>
          <a:stretch>
            <a:fillRect/>
          </a:stretch>
        </p:blipFill>
        <p:spPr>
          <a:xfrm>
            <a:off x="1830554" y="2636912"/>
            <a:ext cx="7082712" cy="3966319"/>
          </a:xfrm>
        </p:spPr>
      </p:pic>
      <p:sp>
        <p:nvSpPr>
          <p:cNvPr id="12" name="Content Placeholder 3">
            <a:extLst>
              <a:ext uri="{FF2B5EF4-FFF2-40B4-BE49-F238E27FC236}">
                <a16:creationId xmlns:a16="http://schemas.microsoft.com/office/drawing/2014/main" id="{5F176BA8-08D5-412B-8CB2-AC50ACFD47AD}"/>
              </a:ext>
            </a:extLst>
          </p:cNvPr>
          <p:cNvSpPr txBox="1">
            <a:spLocks/>
          </p:cNvSpPr>
          <p:nvPr/>
        </p:nvSpPr>
        <p:spPr>
          <a:xfrm>
            <a:off x="424767" y="620688"/>
            <a:ext cx="8219133" cy="1656184"/>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4000" dirty="0"/>
              <a:t>Do we envy those who find this more than enough?</a:t>
            </a:r>
            <a:endParaRPr lang="en-NZ" sz="40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A3CABAB-2DDD-4D6B-83C8-47CC79FE9F28}"/>
              </a:ext>
            </a:extLst>
          </p:cNvPr>
          <p:cNvSpPr txBox="1">
            <a:spLocks/>
          </p:cNvSpPr>
          <p:nvPr/>
        </p:nvSpPr>
        <p:spPr>
          <a:xfrm>
            <a:off x="424767" y="620688"/>
            <a:ext cx="8219133" cy="1656184"/>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4000" dirty="0"/>
              <a:t>Don’t forget the inside…</a:t>
            </a:r>
            <a:endParaRPr lang="en-NZ" sz="4000" dirty="0"/>
          </a:p>
        </p:txBody>
      </p:sp>
      <p:pic>
        <p:nvPicPr>
          <p:cNvPr id="16386" name="Picture 2" descr="Mansion living room – design ideas, styles and decoration tips">
            <a:extLst>
              <a:ext uri="{FF2B5EF4-FFF2-40B4-BE49-F238E27FC236}">
                <a16:creationId xmlns:a16="http://schemas.microsoft.com/office/drawing/2014/main" id="{2645A4F3-5B10-485E-8956-E9ECB653B6D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31640" y="1463671"/>
            <a:ext cx="6593160" cy="50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2422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BBF7E6C0-0B52-4415-BC47-ACEC952E5131}"/>
              </a:ext>
            </a:extLst>
          </p:cNvPr>
          <p:cNvSpPr txBox="1">
            <a:spLocks/>
          </p:cNvSpPr>
          <p:nvPr/>
        </p:nvSpPr>
        <p:spPr>
          <a:xfrm>
            <a:off x="457200" y="404664"/>
            <a:ext cx="8219133" cy="979512"/>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endParaRPr lang="en-NZ" sz="4000" dirty="0"/>
          </a:p>
        </p:txBody>
      </p:sp>
      <p:pic>
        <p:nvPicPr>
          <p:cNvPr id="1026" name="Picture 2" descr="Builder confidence reaches another high | HBS Dealer">
            <a:extLst>
              <a:ext uri="{FF2B5EF4-FFF2-40B4-BE49-F238E27FC236}">
                <a16:creationId xmlns:a16="http://schemas.microsoft.com/office/drawing/2014/main" id="{25EF10CB-136F-486E-A6C6-EED3BD012AD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6159"/>
          <a:stretch/>
        </p:blipFill>
        <p:spPr bwMode="auto">
          <a:xfrm>
            <a:off x="5004048" y="356247"/>
            <a:ext cx="3935122" cy="35527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6D7C5FD-C2C8-4A0A-96B6-35863109B1A8}"/>
              </a:ext>
            </a:extLst>
          </p:cNvPr>
          <p:cNvSpPr txBox="1"/>
          <p:nvPr/>
        </p:nvSpPr>
        <p:spPr>
          <a:xfrm>
            <a:off x="333820" y="204569"/>
            <a:ext cx="4628270" cy="1754326"/>
          </a:xfrm>
          <a:prstGeom prst="rect">
            <a:avLst/>
          </a:prstGeom>
          <a:noFill/>
        </p:spPr>
        <p:txBody>
          <a:bodyPr wrap="square">
            <a:spAutoFit/>
          </a:bodyPr>
          <a:lstStyle/>
          <a:p>
            <a:r>
              <a:rPr lang="en-US" sz="5400" spc="-300" dirty="0">
                <a:latin typeface="system-ui"/>
              </a:rPr>
              <a:t>Who is your builder?</a:t>
            </a:r>
            <a:endParaRPr lang="en-NZ" sz="54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BBF7E6C0-0B52-4415-BC47-ACEC952E5131}"/>
              </a:ext>
            </a:extLst>
          </p:cNvPr>
          <p:cNvSpPr txBox="1">
            <a:spLocks/>
          </p:cNvSpPr>
          <p:nvPr/>
        </p:nvSpPr>
        <p:spPr>
          <a:xfrm>
            <a:off x="457200" y="404664"/>
            <a:ext cx="8219133" cy="979512"/>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endParaRPr lang="en-NZ" sz="4000" dirty="0"/>
          </a:p>
        </p:txBody>
      </p:sp>
      <p:sp>
        <p:nvSpPr>
          <p:cNvPr id="10" name="TextBox 9">
            <a:extLst>
              <a:ext uri="{FF2B5EF4-FFF2-40B4-BE49-F238E27FC236}">
                <a16:creationId xmlns:a16="http://schemas.microsoft.com/office/drawing/2014/main" id="{0F984D24-9324-4867-8B2E-6994A3858EF6}"/>
              </a:ext>
            </a:extLst>
          </p:cNvPr>
          <p:cNvSpPr txBox="1"/>
          <p:nvPr/>
        </p:nvSpPr>
        <p:spPr>
          <a:xfrm>
            <a:off x="348846" y="1958895"/>
            <a:ext cx="8435840" cy="1569660"/>
          </a:xfrm>
          <a:prstGeom prst="rect">
            <a:avLst/>
          </a:prstGeom>
          <a:noFill/>
        </p:spPr>
        <p:txBody>
          <a:bodyPr wrap="square">
            <a:spAutoFit/>
          </a:bodyPr>
          <a:lstStyle/>
          <a:p>
            <a:r>
              <a:rPr lang="en-US" sz="3200" b="0" i="0" spc="-300" dirty="0">
                <a:effectLst/>
                <a:latin typeface="system-ui"/>
              </a:rPr>
              <a:t>Psalm 127:1—</a:t>
            </a:r>
            <a:br>
              <a:rPr lang="en-US" sz="3200" b="0" i="0" spc="-300" dirty="0">
                <a:effectLst/>
                <a:latin typeface="system-ui"/>
              </a:rPr>
            </a:br>
            <a:r>
              <a:rPr lang="en-US" sz="3200" b="0" i="0" spc="-300" dirty="0">
                <a:effectLst/>
                <a:latin typeface="system-ui"/>
              </a:rPr>
              <a:t>Unless the </a:t>
            </a:r>
            <a:r>
              <a:rPr lang="en-US" sz="3200" b="0" i="0" cap="small" spc="-300" dirty="0">
                <a:effectLst/>
                <a:latin typeface="system-ui"/>
              </a:rPr>
              <a:t>Lord</a:t>
            </a:r>
            <a:r>
              <a:rPr lang="en-US" sz="3200" b="0" i="0" spc="-300" dirty="0">
                <a:effectLst/>
                <a:latin typeface="system-ui"/>
              </a:rPr>
              <a:t> builds the house,</a:t>
            </a:r>
            <a:br>
              <a:rPr lang="en-US" sz="3200" spc="-300" dirty="0"/>
            </a:br>
            <a:r>
              <a:rPr lang="en-US" sz="3200" b="0" i="0" spc="-300" dirty="0">
                <a:effectLst/>
                <a:latin typeface="system-ui"/>
              </a:rPr>
              <a:t>They labour in vain who build it;</a:t>
            </a:r>
            <a:endParaRPr lang="en-NZ" dirty="0"/>
          </a:p>
        </p:txBody>
      </p:sp>
      <p:pic>
        <p:nvPicPr>
          <p:cNvPr id="1026" name="Picture 2" descr="Builder confidence reaches another high | HBS Dealer">
            <a:extLst>
              <a:ext uri="{FF2B5EF4-FFF2-40B4-BE49-F238E27FC236}">
                <a16:creationId xmlns:a16="http://schemas.microsoft.com/office/drawing/2014/main" id="{25EF10CB-136F-486E-A6C6-EED3BD012AD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6159"/>
          <a:stretch/>
        </p:blipFill>
        <p:spPr bwMode="auto">
          <a:xfrm>
            <a:off x="5004048" y="356247"/>
            <a:ext cx="3935122" cy="35527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6D7C5FD-C2C8-4A0A-96B6-35863109B1A8}"/>
              </a:ext>
            </a:extLst>
          </p:cNvPr>
          <p:cNvSpPr txBox="1"/>
          <p:nvPr/>
        </p:nvSpPr>
        <p:spPr>
          <a:xfrm>
            <a:off x="333820" y="204569"/>
            <a:ext cx="4628270" cy="1754326"/>
          </a:xfrm>
          <a:prstGeom prst="rect">
            <a:avLst/>
          </a:prstGeom>
          <a:noFill/>
        </p:spPr>
        <p:txBody>
          <a:bodyPr wrap="square">
            <a:spAutoFit/>
          </a:bodyPr>
          <a:lstStyle/>
          <a:p>
            <a:r>
              <a:rPr lang="en-US" sz="5400" spc="-300" dirty="0">
                <a:latin typeface="system-ui"/>
              </a:rPr>
              <a:t>Who is your builder?</a:t>
            </a:r>
            <a:endParaRPr lang="en-NZ" sz="5400" dirty="0"/>
          </a:p>
        </p:txBody>
      </p:sp>
    </p:spTree>
    <p:extLst>
      <p:ext uri="{BB962C8B-B14F-4D97-AF65-F5344CB8AC3E}">
        <p14:creationId xmlns:p14="http://schemas.microsoft.com/office/powerpoint/2010/main" val="38088454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BBF7E6C0-0B52-4415-BC47-ACEC952E5131}"/>
              </a:ext>
            </a:extLst>
          </p:cNvPr>
          <p:cNvSpPr txBox="1">
            <a:spLocks/>
          </p:cNvSpPr>
          <p:nvPr/>
        </p:nvSpPr>
        <p:spPr>
          <a:xfrm>
            <a:off x="457200" y="404664"/>
            <a:ext cx="8219133" cy="979512"/>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endParaRPr lang="en-NZ" sz="4000" dirty="0"/>
          </a:p>
        </p:txBody>
      </p:sp>
      <p:sp>
        <p:nvSpPr>
          <p:cNvPr id="10" name="TextBox 9">
            <a:extLst>
              <a:ext uri="{FF2B5EF4-FFF2-40B4-BE49-F238E27FC236}">
                <a16:creationId xmlns:a16="http://schemas.microsoft.com/office/drawing/2014/main" id="{0F984D24-9324-4867-8B2E-6994A3858EF6}"/>
              </a:ext>
            </a:extLst>
          </p:cNvPr>
          <p:cNvSpPr txBox="1"/>
          <p:nvPr/>
        </p:nvSpPr>
        <p:spPr>
          <a:xfrm>
            <a:off x="348846" y="1958895"/>
            <a:ext cx="8435840" cy="2554545"/>
          </a:xfrm>
          <a:prstGeom prst="rect">
            <a:avLst/>
          </a:prstGeom>
          <a:noFill/>
        </p:spPr>
        <p:txBody>
          <a:bodyPr wrap="square">
            <a:spAutoFit/>
          </a:bodyPr>
          <a:lstStyle/>
          <a:p>
            <a:r>
              <a:rPr lang="en-US" sz="3200" b="0" i="0" spc="-300" dirty="0">
                <a:effectLst/>
                <a:latin typeface="system-ui"/>
              </a:rPr>
              <a:t>Psalm 127:1—</a:t>
            </a:r>
            <a:br>
              <a:rPr lang="en-US" sz="3200" b="0" i="0" spc="-300" dirty="0">
                <a:effectLst/>
                <a:latin typeface="system-ui"/>
              </a:rPr>
            </a:br>
            <a:r>
              <a:rPr lang="en-US" sz="3200" b="0" i="0" spc="-300" dirty="0">
                <a:effectLst/>
                <a:latin typeface="system-ui"/>
              </a:rPr>
              <a:t>Unless the </a:t>
            </a:r>
            <a:r>
              <a:rPr lang="en-US" sz="3200" b="0" i="0" cap="small" spc="-300" dirty="0">
                <a:effectLst/>
                <a:latin typeface="system-ui"/>
              </a:rPr>
              <a:t>Lord</a:t>
            </a:r>
            <a:r>
              <a:rPr lang="en-US" sz="3200" b="0" i="0" spc="-300" dirty="0">
                <a:effectLst/>
                <a:latin typeface="system-ui"/>
              </a:rPr>
              <a:t> builds the house,</a:t>
            </a:r>
            <a:br>
              <a:rPr lang="en-US" sz="3200" spc="-300" dirty="0"/>
            </a:br>
            <a:r>
              <a:rPr lang="en-US" sz="3200" b="0" i="0" spc="-300" dirty="0">
                <a:effectLst/>
                <a:latin typeface="system-ui"/>
              </a:rPr>
              <a:t>They labour in vain who build it;</a:t>
            </a:r>
            <a:br>
              <a:rPr lang="en-US" sz="3200" spc="-300" dirty="0"/>
            </a:br>
            <a:r>
              <a:rPr lang="en-US" sz="3200" b="0" i="0" spc="-300" dirty="0">
                <a:effectLst/>
                <a:latin typeface="system-ui"/>
              </a:rPr>
              <a:t>Unless the </a:t>
            </a:r>
            <a:r>
              <a:rPr lang="en-US" sz="3200" b="0" i="0" cap="small" spc="-300" dirty="0">
                <a:effectLst/>
                <a:latin typeface="system-ui"/>
              </a:rPr>
              <a:t>Lord </a:t>
            </a:r>
            <a:r>
              <a:rPr lang="en-US" sz="3200" b="0" i="0" spc="-300" dirty="0">
                <a:effectLst/>
                <a:latin typeface="system-ui"/>
              </a:rPr>
              <a:t>guards the city,</a:t>
            </a:r>
            <a:br>
              <a:rPr lang="en-US" sz="3200" spc="-300" dirty="0"/>
            </a:br>
            <a:r>
              <a:rPr lang="en-US" sz="3200" b="0" i="0" spc="-300" dirty="0">
                <a:effectLst/>
                <a:latin typeface="system-ui"/>
              </a:rPr>
              <a:t>The watchman keeps awake in vain.</a:t>
            </a:r>
            <a:endParaRPr lang="en-NZ" dirty="0"/>
          </a:p>
        </p:txBody>
      </p:sp>
      <p:pic>
        <p:nvPicPr>
          <p:cNvPr id="1026" name="Picture 2" descr="Builder confidence reaches another high | HBS Dealer">
            <a:extLst>
              <a:ext uri="{FF2B5EF4-FFF2-40B4-BE49-F238E27FC236}">
                <a16:creationId xmlns:a16="http://schemas.microsoft.com/office/drawing/2014/main" id="{25EF10CB-136F-486E-A6C6-EED3BD012AD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6159"/>
          <a:stretch/>
        </p:blipFill>
        <p:spPr bwMode="auto">
          <a:xfrm>
            <a:off x="5004048" y="356247"/>
            <a:ext cx="3935122" cy="35527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6D7C5FD-C2C8-4A0A-96B6-35863109B1A8}"/>
              </a:ext>
            </a:extLst>
          </p:cNvPr>
          <p:cNvSpPr txBox="1"/>
          <p:nvPr/>
        </p:nvSpPr>
        <p:spPr>
          <a:xfrm>
            <a:off x="333820" y="204569"/>
            <a:ext cx="4628270" cy="1754326"/>
          </a:xfrm>
          <a:prstGeom prst="rect">
            <a:avLst/>
          </a:prstGeom>
          <a:noFill/>
        </p:spPr>
        <p:txBody>
          <a:bodyPr wrap="square">
            <a:spAutoFit/>
          </a:bodyPr>
          <a:lstStyle/>
          <a:p>
            <a:r>
              <a:rPr lang="en-US" sz="5400" spc="-300" dirty="0">
                <a:latin typeface="system-ui"/>
              </a:rPr>
              <a:t>Who is your builder?</a:t>
            </a:r>
            <a:endParaRPr lang="en-NZ" sz="5400" dirty="0"/>
          </a:p>
        </p:txBody>
      </p:sp>
    </p:spTree>
    <p:extLst>
      <p:ext uri="{BB962C8B-B14F-4D97-AF65-F5344CB8AC3E}">
        <p14:creationId xmlns:p14="http://schemas.microsoft.com/office/powerpoint/2010/main" val="2119301588"/>
      </p:ext>
    </p:extLst>
  </p:cSld>
  <p:clrMapOvr>
    <a:masterClrMapping/>
  </p:clrMapOvr>
  <p:transition>
    <p:fade/>
  </p:transition>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482</TotalTime>
  <Words>705</Words>
  <Application>Microsoft Office PowerPoint</Application>
  <PresentationFormat>On-screen Show (4:3)</PresentationFormat>
  <Paragraphs>77</Paragraphs>
  <Slides>31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Franklin Gothic Book</vt:lpstr>
      <vt:lpstr>system-ui</vt:lpstr>
      <vt:lpstr>Verdana</vt:lpstr>
      <vt:lpstr>Wingdings</vt:lpstr>
      <vt:lpstr>Wingdings 2</vt:lpstr>
      <vt:lpstr>Technic</vt:lpstr>
      <vt:lpstr>PowerPoint Presentation</vt:lpstr>
      <vt:lpstr>Wiser Builders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That which fills your home</vt:lpstr>
      <vt:lpstr>Proverbs 24:3-4—3By wisdom a house is built, and through understanding it is established; 4through knowledge its rooms are filled with rare and beautiful treasures. </vt:lpstr>
      <vt:lpstr>The physical contents of your house will say a lot about you</vt:lpstr>
      <vt:lpstr>The physical contents of your house will say a lot about you</vt:lpstr>
      <vt:lpstr>The physical contents of your house will say a lot about you</vt:lpstr>
      <vt:lpstr>The spiritual contents of your house will say a lot about you</vt:lpstr>
      <vt:lpstr>The spiritual contents of your house will say a lot about you</vt:lpstr>
      <vt:lpstr>The spiritual contents of your house will say a lot about you</vt:lpstr>
      <vt:lpstr>The spiritual contents of your house will say a lot about you</vt:lpstr>
      <vt:lpstr>Proverbs 9:1—Wisdom has built her house; she has hewn out its seven pillars. </vt:lpstr>
      <vt:lpstr>Proverbs 14:1—The wise woman builds her house, But the foolish tears it down with her own hands. (NASB95)</vt:lpstr>
      <vt:lpstr>Proverbs 14:1—The wise woman builds her house, But the foolish tears it down with her own hands. (NASB95)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Wise Builders</dc:title>
  <dc:creator>John</dc:creator>
  <cp:lastModifiedBy>HODGMAN, Geoff (WAITSC)</cp:lastModifiedBy>
  <cp:revision>26</cp:revision>
  <dcterms:created xsi:type="dcterms:W3CDTF">2015-04-19T03:33:22Z</dcterms:created>
  <dcterms:modified xsi:type="dcterms:W3CDTF">2020-12-10T07:01:49Z</dcterms:modified>
</cp:coreProperties>
</file>