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77" r:id="rId2"/>
    <p:sldId id="256" r:id="rId3"/>
    <p:sldId id="260" r:id="rId4"/>
    <p:sldId id="257" r:id="rId5"/>
    <p:sldId id="271" r:id="rId6"/>
    <p:sldId id="378" r:id="rId7"/>
    <p:sldId id="379" r:id="rId8"/>
    <p:sldId id="380" r:id="rId9"/>
    <p:sldId id="276" r:id="rId10"/>
    <p:sldId id="277" r:id="rId11"/>
    <p:sldId id="278" r:id="rId12"/>
    <p:sldId id="279" r:id="rId13"/>
    <p:sldId id="381" r:id="rId14"/>
    <p:sldId id="382" r:id="rId15"/>
    <p:sldId id="391" r:id="rId16"/>
    <p:sldId id="383" r:id="rId17"/>
    <p:sldId id="384" r:id="rId18"/>
    <p:sldId id="385" r:id="rId19"/>
    <p:sldId id="386" r:id="rId20"/>
    <p:sldId id="387" r:id="rId21"/>
    <p:sldId id="389" r:id="rId22"/>
    <p:sldId id="390" r:id="rId23"/>
    <p:sldId id="280" r:id="rId24"/>
    <p:sldId id="392" r:id="rId25"/>
    <p:sldId id="393" r:id="rId26"/>
    <p:sldId id="394" r:id="rId27"/>
    <p:sldId id="281" r:id="rId28"/>
    <p:sldId id="259" r:id="rId29"/>
    <p:sldId id="283" r:id="rId30"/>
    <p:sldId id="284" r:id="rId31"/>
    <p:sldId id="285" r:id="rId32"/>
    <p:sldId id="287" r:id="rId33"/>
    <p:sldId id="288" r:id="rId34"/>
    <p:sldId id="289" r:id="rId35"/>
    <p:sldId id="291" r:id="rId36"/>
    <p:sldId id="290" r:id="rId37"/>
    <p:sldId id="292" r:id="rId38"/>
    <p:sldId id="293" r:id="rId39"/>
    <p:sldId id="294" r:id="rId40"/>
    <p:sldId id="295" r:id="rId41"/>
    <p:sldId id="296" r:id="rId42"/>
    <p:sldId id="297" r:id="rId43"/>
    <p:sldId id="265" r:id="rId4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6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BC040-9480-4CB3-85AC-69139EC567C0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72E6E-309B-42DA-B432-7F708DDEA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193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BC040-9480-4CB3-85AC-69139EC567C0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72E6E-309B-42DA-B432-7F708DDEA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463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BC040-9480-4CB3-85AC-69139EC567C0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72E6E-309B-42DA-B432-7F708DDEA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235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BC040-9480-4CB3-85AC-69139EC567C0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72E6E-309B-42DA-B432-7F708DDEA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36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BC040-9480-4CB3-85AC-69139EC567C0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72E6E-309B-42DA-B432-7F708DDEA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535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BC040-9480-4CB3-85AC-69139EC567C0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72E6E-309B-42DA-B432-7F708DDEA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369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BC040-9480-4CB3-85AC-69139EC567C0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72E6E-309B-42DA-B432-7F708DDEA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852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BC040-9480-4CB3-85AC-69139EC567C0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72E6E-309B-42DA-B432-7F708DDEA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584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BC040-9480-4CB3-85AC-69139EC567C0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72E6E-309B-42DA-B432-7F708DDEA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257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BC040-9480-4CB3-85AC-69139EC567C0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72E6E-309B-42DA-B432-7F708DDEA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882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BC040-9480-4CB3-85AC-69139EC567C0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72E6E-309B-42DA-B432-7F708DDEA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515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BBC040-9480-4CB3-85AC-69139EC567C0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272E6E-309B-42DA-B432-7F708DDEA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913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685A3B99-EB2F-4BAB-AB64-F6E13F957339}"/>
              </a:ext>
            </a:extLst>
          </p:cNvPr>
          <p:cNvSpPr txBox="1">
            <a:spLocks/>
          </p:cNvSpPr>
          <p:nvPr/>
        </p:nvSpPr>
        <p:spPr>
          <a:xfrm>
            <a:off x="0" y="278296"/>
            <a:ext cx="9144000" cy="657970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/>
              <a:t>“</a:t>
            </a:r>
            <a:r>
              <a:rPr lang="en-NZ" sz="4000" dirty="0"/>
              <a:t>Worthy of the Calling of God Part 1.</a:t>
            </a:r>
            <a:r>
              <a:rPr lang="en-US" sz="4000" dirty="0"/>
              <a:t>” </a:t>
            </a:r>
          </a:p>
          <a:p>
            <a:pPr marL="0" indent="0">
              <a:buNone/>
            </a:pPr>
            <a:r>
              <a:rPr lang="en-US" sz="800" dirty="0"/>
              <a:t>	</a:t>
            </a:r>
          </a:p>
          <a:p>
            <a:r>
              <a:rPr lang="en-NZ" sz="4000" dirty="0"/>
              <a:t>John Staiger</a:t>
            </a:r>
          </a:p>
          <a:p>
            <a:endParaRPr lang="en-NZ" sz="800" dirty="0"/>
          </a:p>
          <a:p>
            <a:r>
              <a:rPr lang="en-NZ" sz="4000" dirty="0"/>
              <a:t>Morningside Church of Christ </a:t>
            </a:r>
          </a:p>
          <a:p>
            <a:endParaRPr lang="en-NZ" sz="800" dirty="0"/>
          </a:p>
          <a:p>
            <a:r>
              <a:rPr lang="en-NZ" sz="4000" dirty="0"/>
              <a:t>Sunday 27 September 2020</a:t>
            </a:r>
          </a:p>
          <a:p>
            <a:endParaRPr lang="en-NZ" sz="800" dirty="0"/>
          </a:p>
          <a:p>
            <a:r>
              <a:rPr lang="en-NZ" sz="4000" dirty="0"/>
              <a:t>AM Sermon</a:t>
            </a:r>
          </a:p>
          <a:p>
            <a:endParaRPr lang="en-NZ" sz="800" dirty="0"/>
          </a:p>
          <a:p>
            <a:pPr marL="0" indent="0" algn="ctr">
              <a:buNone/>
            </a:pPr>
            <a:r>
              <a:rPr lang="en-NZ" sz="4000" dirty="0"/>
              <a:t>Broadcast on Facebook Live from </a:t>
            </a:r>
          </a:p>
          <a:p>
            <a:pPr marL="0" indent="0" algn="ctr">
              <a:buNone/>
            </a:pPr>
            <a:r>
              <a:rPr lang="en-NZ" sz="4000" dirty="0"/>
              <a:t>42 Leslie Ave, Sandringham.</a:t>
            </a:r>
          </a:p>
        </p:txBody>
      </p:sp>
    </p:spTree>
    <p:extLst>
      <p:ext uri="{BB962C8B-B14F-4D97-AF65-F5344CB8AC3E}">
        <p14:creationId xmlns:p14="http://schemas.microsoft.com/office/powerpoint/2010/main" val="6135133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3AB00AE-4340-440F-82E1-9F69D1D551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http://image.slidesharecdn.com/firstandforemost-140707081005-phpapp01/95/first-and-foremost-1-638.jpg?cb=1404720650">
            <a:extLst>
              <a:ext uri="{FF2B5EF4-FFF2-40B4-BE49-F238E27FC236}">
                <a16:creationId xmlns:a16="http://schemas.microsoft.com/office/drawing/2014/main" id="{DD7D18C1-A82B-4FA1-B9F2-450FD8EFF22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56" r="5380" b="2"/>
          <a:stretch/>
        </p:blipFill>
        <p:spPr bwMode="auto">
          <a:xfrm>
            <a:off x="4562839" y="-168316"/>
            <a:ext cx="4695998" cy="3932313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s://royaltywalk.files.wordpress.com/2015/07/cover.jpg">
            <a:extLst>
              <a:ext uri="{FF2B5EF4-FFF2-40B4-BE49-F238E27FC236}">
                <a16:creationId xmlns:a16="http://schemas.microsoft.com/office/drawing/2014/main" id="{0998DB94-B276-4493-9DDD-7726288F93B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66" r="5247"/>
          <a:stretch/>
        </p:blipFill>
        <p:spPr bwMode="auto">
          <a:xfrm>
            <a:off x="4567428" y="2487166"/>
            <a:ext cx="4697730" cy="4215384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2901FED-4FC9-4ED5-8123-C98BCD1616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A5F096-57CB-4683-8624-92BE135DFD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790" y="278296"/>
            <a:ext cx="4315637" cy="6424254"/>
          </a:xfrm>
        </p:spPr>
        <p:txBody>
          <a:bodyPr anchor="ctr">
            <a:noAutofit/>
          </a:bodyPr>
          <a:lstStyle/>
          <a:p>
            <a:pPr algn="ctr"/>
            <a:r>
              <a:rPr lang="en-NZ" sz="3600" dirty="0">
                <a:solidFill>
                  <a:srgbClr val="000000"/>
                </a:solidFill>
              </a:rPr>
              <a:t>A hard message from Jesus </a:t>
            </a:r>
          </a:p>
        </p:txBody>
      </p:sp>
    </p:spTree>
    <p:extLst>
      <p:ext uri="{BB962C8B-B14F-4D97-AF65-F5344CB8AC3E}">
        <p14:creationId xmlns:p14="http://schemas.microsoft.com/office/powerpoint/2010/main" val="10165405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3AB00AE-4340-440F-82E1-9F69D1D551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http://image.slidesharecdn.com/firstandforemost-140707081005-phpapp01/95/first-and-foremost-1-638.jpg?cb=1404720650">
            <a:extLst>
              <a:ext uri="{FF2B5EF4-FFF2-40B4-BE49-F238E27FC236}">
                <a16:creationId xmlns:a16="http://schemas.microsoft.com/office/drawing/2014/main" id="{DD7D18C1-A82B-4FA1-B9F2-450FD8EFF22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56" r="5380" b="2"/>
          <a:stretch/>
        </p:blipFill>
        <p:spPr bwMode="auto">
          <a:xfrm>
            <a:off x="4562839" y="-168316"/>
            <a:ext cx="4695998" cy="3932313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s://royaltywalk.files.wordpress.com/2015/07/cover.jpg">
            <a:extLst>
              <a:ext uri="{FF2B5EF4-FFF2-40B4-BE49-F238E27FC236}">
                <a16:creationId xmlns:a16="http://schemas.microsoft.com/office/drawing/2014/main" id="{0998DB94-B276-4493-9DDD-7726288F93B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66" r="5247"/>
          <a:stretch/>
        </p:blipFill>
        <p:spPr bwMode="auto">
          <a:xfrm>
            <a:off x="4567428" y="2487166"/>
            <a:ext cx="4697730" cy="4215384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2901FED-4FC9-4ED5-8123-C98BCD1616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A5F096-57CB-4683-8624-92BE135DFD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790" y="278296"/>
            <a:ext cx="4315637" cy="6424254"/>
          </a:xfrm>
        </p:spPr>
        <p:txBody>
          <a:bodyPr anchor="ctr">
            <a:noAutofit/>
          </a:bodyPr>
          <a:lstStyle/>
          <a:p>
            <a:pPr algn="ctr"/>
            <a:r>
              <a:rPr lang="en-NZ" sz="3600" dirty="0">
                <a:solidFill>
                  <a:srgbClr val="000000"/>
                </a:solidFill>
              </a:rPr>
              <a:t>In a day when </a:t>
            </a:r>
          </a:p>
          <a:p>
            <a:pPr marL="0" indent="0" algn="ctr">
              <a:buNone/>
            </a:pPr>
            <a:r>
              <a:rPr lang="en-NZ" sz="3600" dirty="0">
                <a:solidFill>
                  <a:srgbClr val="000000"/>
                </a:solidFill>
              </a:rPr>
              <a:t>church </a:t>
            </a:r>
          </a:p>
          <a:p>
            <a:pPr marL="0" indent="0" algn="ctr">
              <a:buNone/>
            </a:pPr>
            <a:r>
              <a:rPr lang="en-NZ" sz="3600" dirty="0">
                <a:solidFill>
                  <a:srgbClr val="000000"/>
                </a:solidFill>
              </a:rPr>
              <a:t>must fit </a:t>
            </a:r>
          </a:p>
          <a:p>
            <a:pPr marL="0" indent="0" algn="ctr">
              <a:buNone/>
            </a:pPr>
            <a:r>
              <a:rPr lang="en-NZ" sz="3600" dirty="0">
                <a:solidFill>
                  <a:srgbClr val="000000"/>
                </a:solidFill>
              </a:rPr>
              <a:t>around </a:t>
            </a:r>
          </a:p>
          <a:p>
            <a:pPr marL="0" indent="0" algn="ctr">
              <a:buNone/>
            </a:pPr>
            <a:r>
              <a:rPr lang="en-NZ" sz="3600" dirty="0">
                <a:solidFill>
                  <a:srgbClr val="000000"/>
                </a:solidFill>
              </a:rPr>
              <a:t>our schedules.</a:t>
            </a:r>
          </a:p>
        </p:txBody>
      </p:sp>
    </p:spTree>
    <p:extLst>
      <p:ext uri="{BB962C8B-B14F-4D97-AF65-F5344CB8AC3E}">
        <p14:creationId xmlns:p14="http://schemas.microsoft.com/office/powerpoint/2010/main" val="2510908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3AB00AE-4340-440F-82E1-9F69D1D551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http://image.slidesharecdn.com/firstandforemost-140707081005-phpapp01/95/first-and-foremost-1-638.jpg?cb=1404720650">
            <a:extLst>
              <a:ext uri="{FF2B5EF4-FFF2-40B4-BE49-F238E27FC236}">
                <a16:creationId xmlns:a16="http://schemas.microsoft.com/office/drawing/2014/main" id="{DD7D18C1-A82B-4FA1-B9F2-450FD8EFF22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56" r="5380" b="2"/>
          <a:stretch/>
        </p:blipFill>
        <p:spPr bwMode="auto">
          <a:xfrm>
            <a:off x="4562839" y="-168316"/>
            <a:ext cx="4695998" cy="3932313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s://royaltywalk.files.wordpress.com/2015/07/cover.jpg">
            <a:extLst>
              <a:ext uri="{FF2B5EF4-FFF2-40B4-BE49-F238E27FC236}">
                <a16:creationId xmlns:a16="http://schemas.microsoft.com/office/drawing/2014/main" id="{0998DB94-B276-4493-9DDD-7726288F93B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66" r="5247"/>
          <a:stretch/>
        </p:blipFill>
        <p:spPr bwMode="auto">
          <a:xfrm>
            <a:off x="4567428" y="2487166"/>
            <a:ext cx="4697730" cy="4215384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2901FED-4FC9-4ED5-8123-C98BCD1616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ADEFD9C-C278-4159-8928-E75AE770070B}"/>
              </a:ext>
            </a:extLst>
          </p:cNvPr>
          <p:cNvSpPr txBox="1">
            <a:spLocks/>
          </p:cNvSpPr>
          <p:nvPr/>
        </p:nvSpPr>
        <p:spPr>
          <a:xfrm>
            <a:off x="245469" y="155450"/>
            <a:ext cx="4419296" cy="670255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3600" dirty="0">
                <a:solidFill>
                  <a:srgbClr val="000000"/>
                </a:solidFill>
              </a:rPr>
              <a:t>Our calling comes ahead of:</a:t>
            </a:r>
          </a:p>
          <a:p>
            <a:pPr lvl="1"/>
            <a:r>
              <a:rPr lang="en-NZ" sz="3600" dirty="0">
                <a:solidFill>
                  <a:schemeClr val="bg1"/>
                </a:solidFill>
              </a:rPr>
              <a:t>Family relationships</a:t>
            </a:r>
          </a:p>
          <a:p>
            <a:pPr lvl="1"/>
            <a:r>
              <a:rPr lang="en-NZ" sz="3600" dirty="0">
                <a:solidFill>
                  <a:schemeClr val="bg1"/>
                </a:solidFill>
              </a:rPr>
              <a:t>Your own life</a:t>
            </a:r>
          </a:p>
          <a:p>
            <a:pPr lvl="1"/>
            <a:r>
              <a:rPr lang="en-NZ" sz="3600" dirty="0">
                <a:solidFill>
                  <a:schemeClr val="bg1"/>
                </a:solidFill>
              </a:rPr>
              <a:t>Ahead of all other values and loves</a:t>
            </a:r>
          </a:p>
          <a:p>
            <a:pPr lvl="1"/>
            <a:r>
              <a:rPr lang="en-NZ" sz="3600" dirty="0">
                <a:solidFill>
                  <a:schemeClr val="bg1"/>
                </a:solidFill>
              </a:rPr>
              <a:t>Before every 	Person</a:t>
            </a:r>
          </a:p>
          <a:p>
            <a:pPr marL="457200" lvl="1" indent="0">
              <a:buNone/>
            </a:pPr>
            <a:r>
              <a:rPr lang="en-NZ" sz="3600" dirty="0">
                <a:solidFill>
                  <a:schemeClr val="bg1"/>
                </a:solidFill>
              </a:rPr>
              <a:t>	Dream</a:t>
            </a:r>
          </a:p>
          <a:p>
            <a:pPr marL="457200" lvl="1" indent="0">
              <a:buNone/>
            </a:pPr>
            <a:r>
              <a:rPr lang="en-NZ" sz="3600" dirty="0">
                <a:solidFill>
                  <a:schemeClr val="bg1"/>
                </a:solidFill>
              </a:rPr>
              <a:t>	Desire</a:t>
            </a:r>
          </a:p>
          <a:p>
            <a:pPr marL="457200" lvl="1" indent="0">
              <a:buNone/>
            </a:pPr>
            <a:r>
              <a:rPr lang="en-NZ" sz="3600" dirty="0">
                <a:solidFill>
                  <a:schemeClr val="bg1"/>
                </a:solidFill>
              </a:rPr>
              <a:t>	Urge</a:t>
            </a:r>
          </a:p>
          <a:p>
            <a:pPr marL="457200" lvl="1" indent="0">
              <a:buNone/>
            </a:pPr>
            <a:r>
              <a:rPr lang="en-NZ" sz="3600" dirty="0">
                <a:solidFill>
                  <a:schemeClr val="bg1"/>
                </a:solidFill>
              </a:rPr>
              <a:t>	Need…</a:t>
            </a:r>
          </a:p>
        </p:txBody>
      </p:sp>
    </p:spTree>
    <p:extLst>
      <p:ext uri="{BB962C8B-B14F-4D97-AF65-F5344CB8AC3E}">
        <p14:creationId xmlns:p14="http://schemas.microsoft.com/office/powerpoint/2010/main" val="31904613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3AB00AE-4340-440F-82E1-9F69D1D551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http://image.slidesharecdn.com/firstandforemost-140707081005-phpapp01/95/first-and-foremost-1-638.jpg?cb=1404720650">
            <a:extLst>
              <a:ext uri="{FF2B5EF4-FFF2-40B4-BE49-F238E27FC236}">
                <a16:creationId xmlns:a16="http://schemas.microsoft.com/office/drawing/2014/main" id="{DD7D18C1-A82B-4FA1-B9F2-450FD8EFF22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56" r="5380" b="2"/>
          <a:stretch/>
        </p:blipFill>
        <p:spPr bwMode="auto">
          <a:xfrm>
            <a:off x="4562839" y="-168316"/>
            <a:ext cx="4695998" cy="3932313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s://royaltywalk.files.wordpress.com/2015/07/cover.jpg">
            <a:extLst>
              <a:ext uri="{FF2B5EF4-FFF2-40B4-BE49-F238E27FC236}">
                <a16:creationId xmlns:a16="http://schemas.microsoft.com/office/drawing/2014/main" id="{0998DB94-B276-4493-9DDD-7726288F93B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66" r="5247"/>
          <a:stretch/>
        </p:blipFill>
        <p:spPr bwMode="auto">
          <a:xfrm>
            <a:off x="4567428" y="2487166"/>
            <a:ext cx="4697730" cy="4215384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2901FED-4FC9-4ED5-8123-C98BCD1616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ADEFD9C-C278-4159-8928-E75AE770070B}"/>
              </a:ext>
            </a:extLst>
          </p:cNvPr>
          <p:cNvSpPr txBox="1">
            <a:spLocks/>
          </p:cNvSpPr>
          <p:nvPr/>
        </p:nvSpPr>
        <p:spPr>
          <a:xfrm>
            <a:off x="245469" y="155450"/>
            <a:ext cx="4419296" cy="670255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3600" dirty="0">
                <a:solidFill>
                  <a:srgbClr val="000000"/>
                </a:solidFill>
              </a:rPr>
              <a:t>Our calling comes ahead of:</a:t>
            </a:r>
          </a:p>
          <a:p>
            <a:pPr lvl="1"/>
            <a:r>
              <a:rPr lang="en-NZ" sz="3600" dirty="0">
                <a:solidFill>
                  <a:srgbClr val="000000"/>
                </a:solidFill>
              </a:rPr>
              <a:t>Family relationships</a:t>
            </a:r>
          </a:p>
          <a:p>
            <a:pPr lvl="1"/>
            <a:r>
              <a:rPr lang="en-NZ" sz="3600" dirty="0">
                <a:solidFill>
                  <a:schemeClr val="bg1"/>
                </a:solidFill>
              </a:rPr>
              <a:t>Your own life</a:t>
            </a:r>
          </a:p>
          <a:p>
            <a:pPr lvl="1"/>
            <a:r>
              <a:rPr lang="en-NZ" sz="3600" dirty="0">
                <a:solidFill>
                  <a:schemeClr val="bg1"/>
                </a:solidFill>
              </a:rPr>
              <a:t>Ahead of all other values and loves</a:t>
            </a:r>
          </a:p>
          <a:p>
            <a:pPr lvl="1"/>
            <a:r>
              <a:rPr lang="en-NZ" sz="3600" dirty="0">
                <a:solidFill>
                  <a:schemeClr val="bg1"/>
                </a:solidFill>
              </a:rPr>
              <a:t>Before every 	Person</a:t>
            </a:r>
          </a:p>
          <a:p>
            <a:pPr marL="457200" lvl="1" indent="0">
              <a:buNone/>
            </a:pPr>
            <a:r>
              <a:rPr lang="en-NZ" sz="3600" dirty="0">
                <a:solidFill>
                  <a:schemeClr val="bg1"/>
                </a:solidFill>
              </a:rPr>
              <a:t>	Dream</a:t>
            </a:r>
          </a:p>
          <a:p>
            <a:pPr marL="457200" lvl="1" indent="0">
              <a:buNone/>
            </a:pPr>
            <a:r>
              <a:rPr lang="en-NZ" sz="3600" dirty="0">
                <a:solidFill>
                  <a:schemeClr val="bg1"/>
                </a:solidFill>
              </a:rPr>
              <a:t>	Desire</a:t>
            </a:r>
          </a:p>
          <a:p>
            <a:pPr marL="457200" lvl="1" indent="0">
              <a:buNone/>
            </a:pPr>
            <a:r>
              <a:rPr lang="en-NZ" sz="3600" dirty="0">
                <a:solidFill>
                  <a:schemeClr val="bg1"/>
                </a:solidFill>
              </a:rPr>
              <a:t>	Urge</a:t>
            </a:r>
          </a:p>
          <a:p>
            <a:pPr marL="457200" lvl="1" indent="0">
              <a:buNone/>
            </a:pPr>
            <a:r>
              <a:rPr lang="en-NZ" sz="3600" dirty="0">
                <a:solidFill>
                  <a:schemeClr val="bg1"/>
                </a:solidFill>
              </a:rPr>
              <a:t>	Need…</a:t>
            </a:r>
          </a:p>
        </p:txBody>
      </p:sp>
    </p:spTree>
    <p:extLst>
      <p:ext uri="{BB962C8B-B14F-4D97-AF65-F5344CB8AC3E}">
        <p14:creationId xmlns:p14="http://schemas.microsoft.com/office/powerpoint/2010/main" val="42242563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3AB00AE-4340-440F-82E1-9F69D1D551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http://image.slidesharecdn.com/firstandforemost-140707081005-phpapp01/95/first-and-foremost-1-638.jpg?cb=1404720650">
            <a:extLst>
              <a:ext uri="{FF2B5EF4-FFF2-40B4-BE49-F238E27FC236}">
                <a16:creationId xmlns:a16="http://schemas.microsoft.com/office/drawing/2014/main" id="{DD7D18C1-A82B-4FA1-B9F2-450FD8EFF22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56" r="5380" b="2"/>
          <a:stretch/>
        </p:blipFill>
        <p:spPr bwMode="auto">
          <a:xfrm>
            <a:off x="4562839" y="-168316"/>
            <a:ext cx="4695998" cy="3932313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s://royaltywalk.files.wordpress.com/2015/07/cover.jpg">
            <a:extLst>
              <a:ext uri="{FF2B5EF4-FFF2-40B4-BE49-F238E27FC236}">
                <a16:creationId xmlns:a16="http://schemas.microsoft.com/office/drawing/2014/main" id="{0998DB94-B276-4493-9DDD-7726288F93B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66" r="5247"/>
          <a:stretch/>
        </p:blipFill>
        <p:spPr bwMode="auto">
          <a:xfrm>
            <a:off x="4567428" y="2487166"/>
            <a:ext cx="4697730" cy="4215384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2901FED-4FC9-4ED5-8123-C98BCD1616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ADEFD9C-C278-4159-8928-E75AE770070B}"/>
              </a:ext>
            </a:extLst>
          </p:cNvPr>
          <p:cNvSpPr txBox="1">
            <a:spLocks/>
          </p:cNvSpPr>
          <p:nvPr/>
        </p:nvSpPr>
        <p:spPr>
          <a:xfrm>
            <a:off x="245469" y="155450"/>
            <a:ext cx="4419296" cy="670255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3600" dirty="0">
                <a:solidFill>
                  <a:srgbClr val="000000"/>
                </a:solidFill>
              </a:rPr>
              <a:t>Our calling comes ahead of:</a:t>
            </a:r>
          </a:p>
          <a:p>
            <a:pPr lvl="1"/>
            <a:r>
              <a:rPr lang="en-NZ" sz="3600" dirty="0">
                <a:solidFill>
                  <a:srgbClr val="000000"/>
                </a:solidFill>
              </a:rPr>
              <a:t>Family relationships</a:t>
            </a:r>
          </a:p>
          <a:p>
            <a:pPr lvl="1"/>
            <a:r>
              <a:rPr lang="en-NZ" sz="3600" dirty="0">
                <a:solidFill>
                  <a:srgbClr val="000000"/>
                </a:solidFill>
              </a:rPr>
              <a:t>Your own life</a:t>
            </a:r>
          </a:p>
          <a:p>
            <a:pPr lvl="1"/>
            <a:r>
              <a:rPr lang="en-NZ" sz="3600" dirty="0">
                <a:solidFill>
                  <a:schemeClr val="bg1"/>
                </a:solidFill>
              </a:rPr>
              <a:t>Ahead of all other values and loves</a:t>
            </a:r>
          </a:p>
          <a:p>
            <a:pPr lvl="1"/>
            <a:r>
              <a:rPr lang="en-NZ" sz="3600" dirty="0">
                <a:solidFill>
                  <a:schemeClr val="bg1"/>
                </a:solidFill>
              </a:rPr>
              <a:t>Before every 	Person</a:t>
            </a:r>
          </a:p>
          <a:p>
            <a:pPr marL="457200" lvl="1" indent="0">
              <a:buNone/>
            </a:pPr>
            <a:r>
              <a:rPr lang="en-NZ" sz="3600" dirty="0">
                <a:solidFill>
                  <a:schemeClr val="bg1"/>
                </a:solidFill>
              </a:rPr>
              <a:t>	Dream</a:t>
            </a:r>
          </a:p>
          <a:p>
            <a:pPr marL="457200" lvl="1" indent="0">
              <a:buNone/>
            </a:pPr>
            <a:r>
              <a:rPr lang="en-NZ" sz="3600" dirty="0">
                <a:solidFill>
                  <a:schemeClr val="bg1"/>
                </a:solidFill>
              </a:rPr>
              <a:t>	Desire</a:t>
            </a:r>
          </a:p>
          <a:p>
            <a:pPr marL="457200" lvl="1" indent="0">
              <a:buNone/>
            </a:pPr>
            <a:r>
              <a:rPr lang="en-NZ" sz="3600" dirty="0">
                <a:solidFill>
                  <a:schemeClr val="bg1"/>
                </a:solidFill>
              </a:rPr>
              <a:t>	Urge</a:t>
            </a:r>
          </a:p>
          <a:p>
            <a:pPr marL="457200" lvl="1" indent="0">
              <a:buNone/>
            </a:pPr>
            <a:r>
              <a:rPr lang="en-NZ" sz="3600" dirty="0">
                <a:solidFill>
                  <a:schemeClr val="bg1"/>
                </a:solidFill>
              </a:rPr>
              <a:t>	Need…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AAB0A81-C915-4A16-B87F-49963CE1093C}"/>
              </a:ext>
            </a:extLst>
          </p:cNvPr>
          <p:cNvSpPr txBox="1"/>
          <p:nvPr/>
        </p:nvSpPr>
        <p:spPr>
          <a:xfrm>
            <a:off x="278600" y="2809957"/>
            <a:ext cx="4631634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NZ" sz="2800" b="0" i="0" dirty="0">
                <a:solidFill>
                  <a:srgbClr val="000000"/>
                </a:solidFill>
                <a:effectLst/>
                <a:latin typeface="system-ui"/>
              </a:rPr>
              <a:t>Galatians 2:20—</a:t>
            </a:r>
          </a:p>
          <a:p>
            <a:pPr algn="l"/>
            <a:r>
              <a:rPr lang="en-NZ" sz="2800" b="1" i="0" baseline="30000" dirty="0">
                <a:solidFill>
                  <a:schemeClr val="bg1"/>
                </a:solidFill>
                <a:effectLst/>
                <a:latin typeface="system-ui"/>
              </a:rPr>
              <a:t>20</a:t>
            </a:r>
            <a:r>
              <a:rPr lang="en-NZ" sz="2800" b="0" i="0" dirty="0">
                <a:solidFill>
                  <a:schemeClr val="bg1"/>
                </a:solidFill>
                <a:effectLst/>
                <a:latin typeface="system-ui"/>
              </a:rPr>
              <a:t>I have been crucified with Christ; and it is no longer I who live, but Christ lives in me; and the </a:t>
            </a:r>
            <a:r>
              <a:rPr lang="en-NZ" sz="2800" b="0" i="1" dirty="0">
                <a:solidFill>
                  <a:schemeClr val="bg1"/>
                </a:solidFill>
                <a:effectLst/>
                <a:latin typeface="system-ui"/>
              </a:rPr>
              <a:t>life</a:t>
            </a:r>
            <a:r>
              <a:rPr lang="en-NZ" sz="2800" b="0" i="0" dirty="0">
                <a:solidFill>
                  <a:schemeClr val="bg1"/>
                </a:solidFill>
                <a:effectLst/>
                <a:latin typeface="system-ui"/>
              </a:rPr>
              <a:t> which I now live in the flesh I live by faith in the Son of God, who loved me and gave Himself up for me. </a:t>
            </a:r>
            <a:r>
              <a:rPr lang="en-NZ" sz="1400" b="0" i="0" dirty="0">
                <a:solidFill>
                  <a:schemeClr val="bg1"/>
                </a:solidFill>
                <a:effectLst/>
                <a:latin typeface="system-ui"/>
              </a:rPr>
              <a:t>(NASB95)</a:t>
            </a:r>
          </a:p>
        </p:txBody>
      </p:sp>
    </p:spTree>
    <p:extLst>
      <p:ext uri="{BB962C8B-B14F-4D97-AF65-F5344CB8AC3E}">
        <p14:creationId xmlns:p14="http://schemas.microsoft.com/office/powerpoint/2010/main" val="31796009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3AB00AE-4340-440F-82E1-9F69D1D551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http://image.slidesharecdn.com/firstandforemost-140707081005-phpapp01/95/first-and-foremost-1-638.jpg?cb=1404720650">
            <a:extLst>
              <a:ext uri="{FF2B5EF4-FFF2-40B4-BE49-F238E27FC236}">
                <a16:creationId xmlns:a16="http://schemas.microsoft.com/office/drawing/2014/main" id="{DD7D18C1-A82B-4FA1-B9F2-450FD8EFF22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56" r="5380" b="2"/>
          <a:stretch/>
        </p:blipFill>
        <p:spPr bwMode="auto">
          <a:xfrm>
            <a:off x="4562839" y="-168316"/>
            <a:ext cx="4695998" cy="3932313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s://royaltywalk.files.wordpress.com/2015/07/cover.jpg">
            <a:extLst>
              <a:ext uri="{FF2B5EF4-FFF2-40B4-BE49-F238E27FC236}">
                <a16:creationId xmlns:a16="http://schemas.microsoft.com/office/drawing/2014/main" id="{0998DB94-B276-4493-9DDD-7726288F93B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66" r="5247"/>
          <a:stretch/>
        </p:blipFill>
        <p:spPr bwMode="auto">
          <a:xfrm>
            <a:off x="4567428" y="2487166"/>
            <a:ext cx="4697730" cy="4215384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2901FED-4FC9-4ED5-8123-C98BCD1616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ADEFD9C-C278-4159-8928-E75AE770070B}"/>
              </a:ext>
            </a:extLst>
          </p:cNvPr>
          <p:cNvSpPr txBox="1">
            <a:spLocks/>
          </p:cNvSpPr>
          <p:nvPr/>
        </p:nvSpPr>
        <p:spPr>
          <a:xfrm>
            <a:off x="245469" y="155450"/>
            <a:ext cx="4419296" cy="670255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3600" dirty="0">
                <a:solidFill>
                  <a:srgbClr val="000000"/>
                </a:solidFill>
              </a:rPr>
              <a:t>Our calling comes ahead of:</a:t>
            </a:r>
          </a:p>
          <a:p>
            <a:pPr lvl="1"/>
            <a:r>
              <a:rPr lang="en-NZ" sz="3600" dirty="0">
                <a:solidFill>
                  <a:srgbClr val="000000"/>
                </a:solidFill>
              </a:rPr>
              <a:t>Family relationships</a:t>
            </a:r>
          </a:p>
          <a:p>
            <a:pPr lvl="1"/>
            <a:r>
              <a:rPr lang="en-NZ" sz="3600" dirty="0">
                <a:solidFill>
                  <a:srgbClr val="000000"/>
                </a:solidFill>
              </a:rPr>
              <a:t>Your own life</a:t>
            </a:r>
          </a:p>
          <a:p>
            <a:pPr lvl="1"/>
            <a:r>
              <a:rPr lang="en-NZ" sz="3600" dirty="0">
                <a:solidFill>
                  <a:schemeClr val="bg1"/>
                </a:solidFill>
              </a:rPr>
              <a:t>Ahead of all other values and loves</a:t>
            </a:r>
          </a:p>
          <a:p>
            <a:pPr lvl="1"/>
            <a:r>
              <a:rPr lang="en-NZ" sz="3600" dirty="0">
                <a:solidFill>
                  <a:schemeClr val="bg1"/>
                </a:solidFill>
              </a:rPr>
              <a:t>Before every 	Person</a:t>
            </a:r>
          </a:p>
          <a:p>
            <a:pPr marL="457200" lvl="1" indent="0">
              <a:buNone/>
            </a:pPr>
            <a:r>
              <a:rPr lang="en-NZ" sz="3600" dirty="0">
                <a:solidFill>
                  <a:schemeClr val="bg1"/>
                </a:solidFill>
              </a:rPr>
              <a:t>	Dream</a:t>
            </a:r>
          </a:p>
          <a:p>
            <a:pPr marL="457200" lvl="1" indent="0">
              <a:buNone/>
            </a:pPr>
            <a:r>
              <a:rPr lang="en-NZ" sz="3600" dirty="0">
                <a:solidFill>
                  <a:schemeClr val="bg1"/>
                </a:solidFill>
              </a:rPr>
              <a:t>	Desire</a:t>
            </a:r>
          </a:p>
          <a:p>
            <a:pPr marL="457200" lvl="1" indent="0">
              <a:buNone/>
            </a:pPr>
            <a:r>
              <a:rPr lang="en-NZ" sz="3600" dirty="0">
                <a:solidFill>
                  <a:schemeClr val="bg1"/>
                </a:solidFill>
              </a:rPr>
              <a:t>	Urge</a:t>
            </a:r>
          </a:p>
          <a:p>
            <a:pPr marL="457200" lvl="1" indent="0">
              <a:buNone/>
            </a:pPr>
            <a:r>
              <a:rPr lang="en-NZ" sz="3600" dirty="0">
                <a:solidFill>
                  <a:schemeClr val="bg1"/>
                </a:solidFill>
              </a:rPr>
              <a:t>	Need…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AAB0A81-C915-4A16-B87F-49963CE1093C}"/>
              </a:ext>
            </a:extLst>
          </p:cNvPr>
          <p:cNvSpPr txBox="1"/>
          <p:nvPr/>
        </p:nvSpPr>
        <p:spPr>
          <a:xfrm>
            <a:off x="278600" y="2809957"/>
            <a:ext cx="4631634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NZ" sz="2800" b="0" i="0" dirty="0">
                <a:solidFill>
                  <a:srgbClr val="000000"/>
                </a:solidFill>
                <a:effectLst/>
                <a:latin typeface="system-ui"/>
              </a:rPr>
              <a:t>Galatians 2:20—</a:t>
            </a:r>
          </a:p>
          <a:p>
            <a:pPr algn="l"/>
            <a:r>
              <a:rPr lang="en-NZ" sz="2800" b="1" i="0" baseline="30000" dirty="0">
                <a:solidFill>
                  <a:srgbClr val="000000"/>
                </a:solidFill>
                <a:effectLst/>
                <a:latin typeface="system-ui"/>
              </a:rPr>
              <a:t>20</a:t>
            </a:r>
            <a:r>
              <a:rPr lang="en-NZ" sz="2800" b="0" i="0" dirty="0">
                <a:solidFill>
                  <a:srgbClr val="000000"/>
                </a:solidFill>
                <a:effectLst/>
                <a:latin typeface="system-ui"/>
              </a:rPr>
              <a:t>I have been crucified with Christ; and it is no longer I who live, but Christ lives in me; and the </a:t>
            </a:r>
            <a:r>
              <a:rPr lang="en-NZ" sz="2800" b="0" i="1" dirty="0">
                <a:solidFill>
                  <a:srgbClr val="000000"/>
                </a:solidFill>
                <a:effectLst/>
                <a:latin typeface="system-ui"/>
              </a:rPr>
              <a:t>life</a:t>
            </a:r>
            <a:r>
              <a:rPr lang="en-NZ" sz="2800" b="0" i="0" dirty="0">
                <a:solidFill>
                  <a:srgbClr val="000000"/>
                </a:solidFill>
                <a:effectLst/>
                <a:latin typeface="system-ui"/>
              </a:rPr>
              <a:t> which I now live in the flesh I live by faith in the Son of God, who loved me and gave Himself up for me. </a:t>
            </a:r>
            <a:r>
              <a:rPr lang="en-NZ" sz="1400" b="0" i="0" dirty="0">
                <a:solidFill>
                  <a:srgbClr val="000000"/>
                </a:solidFill>
                <a:effectLst/>
                <a:latin typeface="system-ui"/>
              </a:rPr>
              <a:t>(NASB95)</a:t>
            </a:r>
          </a:p>
        </p:txBody>
      </p:sp>
    </p:spTree>
    <p:extLst>
      <p:ext uri="{BB962C8B-B14F-4D97-AF65-F5344CB8AC3E}">
        <p14:creationId xmlns:p14="http://schemas.microsoft.com/office/powerpoint/2010/main" val="6099997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3AB00AE-4340-440F-82E1-9F69D1D551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http://image.slidesharecdn.com/firstandforemost-140707081005-phpapp01/95/first-and-foremost-1-638.jpg?cb=1404720650">
            <a:extLst>
              <a:ext uri="{FF2B5EF4-FFF2-40B4-BE49-F238E27FC236}">
                <a16:creationId xmlns:a16="http://schemas.microsoft.com/office/drawing/2014/main" id="{DD7D18C1-A82B-4FA1-B9F2-450FD8EFF22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56" r="5380" b="2"/>
          <a:stretch/>
        </p:blipFill>
        <p:spPr bwMode="auto">
          <a:xfrm>
            <a:off x="4562839" y="-168316"/>
            <a:ext cx="4695998" cy="3932313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s://royaltywalk.files.wordpress.com/2015/07/cover.jpg">
            <a:extLst>
              <a:ext uri="{FF2B5EF4-FFF2-40B4-BE49-F238E27FC236}">
                <a16:creationId xmlns:a16="http://schemas.microsoft.com/office/drawing/2014/main" id="{0998DB94-B276-4493-9DDD-7726288F93B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66" r="5247"/>
          <a:stretch/>
        </p:blipFill>
        <p:spPr bwMode="auto">
          <a:xfrm>
            <a:off x="4567428" y="2487166"/>
            <a:ext cx="4697730" cy="4215384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2901FED-4FC9-4ED5-8123-C98BCD1616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ADEFD9C-C278-4159-8928-E75AE770070B}"/>
              </a:ext>
            </a:extLst>
          </p:cNvPr>
          <p:cNvSpPr txBox="1">
            <a:spLocks/>
          </p:cNvSpPr>
          <p:nvPr/>
        </p:nvSpPr>
        <p:spPr>
          <a:xfrm>
            <a:off x="245469" y="155450"/>
            <a:ext cx="4419296" cy="670255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3600" dirty="0">
                <a:solidFill>
                  <a:srgbClr val="000000"/>
                </a:solidFill>
              </a:rPr>
              <a:t>Our calling comes ahead of:</a:t>
            </a:r>
          </a:p>
          <a:p>
            <a:pPr lvl="1"/>
            <a:r>
              <a:rPr lang="en-NZ" sz="3600" dirty="0">
                <a:solidFill>
                  <a:srgbClr val="000000"/>
                </a:solidFill>
              </a:rPr>
              <a:t>Family relationships</a:t>
            </a:r>
          </a:p>
          <a:p>
            <a:pPr lvl="1"/>
            <a:r>
              <a:rPr lang="en-NZ" sz="3600" dirty="0">
                <a:solidFill>
                  <a:srgbClr val="000000"/>
                </a:solidFill>
              </a:rPr>
              <a:t>Your own life</a:t>
            </a:r>
          </a:p>
          <a:p>
            <a:pPr lvl="1"/>
            <a:r>
              <a:rPr lang="en-NZ" sz="3600" dirty="0">
                <a:solidFill>
                  <a:srgbClr val="000000"/>
                </a:solidFill>
              </a:rPr>
              <a:t>Ahead of all other values and loves</a:t>
            </a:r>
          </a:p>
          <a:p>
            <a:pPr lvl="1"/>
            <a:r>
              <a:rPr lang="en-NZ" sz="3600" dirty="0">
                <a:solidFill>
                  <a:schemeClr val="bg1"/>
                </a:solidFill>
              </a:rPr>
              <a:t>Before every 	Person</a:t>
            </a:r>
          </a:p>
          <a:p>
            <a:pPr marL="457200" lvl="1" indent="0">
              <a:buNone/>
            </a:pPr>
            <a:r>
              <a:rPr lang="en-NZ" sz="3600" dirty="0">
                <a:solidFill>
                  <a:schemeClr val="bg1"/>
                </a:solidFill>
              </a:rPr>
              <a:t>	Dream</a:t>
            </a:r>
          </a:p>
          <a:p>
            <a:pPr marL="457200" lvl="1" indent="0">
              <a:buNone/>
            </a:pPr>
            <a:r>
              <a:rPr lang="en-NZ" sz="3600" dirty="0">
                <a:solidFill>
                  <a:schemeClr val="bg1"/>
                </a:solidFill>
              </a:rPr>
              <a:t>	Desire</a:t>
            </a:r>
          </a:p>
          <a:p>
            <a:pPr marL="457200" lvl="1" indent="0">
              <a:buNone/>
            </a:pPr>
            <a:r>
              <a:rPr lang="en-NZ" sz="3600" dirty="0">
                <a:solidFill>
                  <a:schemeClr val="bg1"/>
                </a:solidFill>
              </a:rPr>
              <a:t>	Urge</a:t>
            </a:r>
          </a:p>
          <a:p>
            <a:pPr marL="457200" lvl="1" indent="0">
              <a:buNone/>
            </a:pPr>
            <a:r>
              <a:rPr lang="en-NZ" sz="3600" dirty="0">
                <a:solidFill>
                  <a:schemeClr val="bg1"/>
                </a:solidFill>
              </a:rPr>
              <a:t>	Need…</a:t>
            </a:r>
          </a:p>
        </p:txBody>
      </p:sp>
    </p:spTree>
    <p:extLst>
      <p:ext uri="{BB962C8B-B14F-4D97-AF65-F5344CB8AC3E}">
        <p14:creationId xmlns:p14="http://schemas.microsoft.com/office/powerpoint/2010/main" val="11044855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3AB00AE-4340-440F-82E1-9F69D1D551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http://image.slidesharecdn.com/firstandforemost-140707081005-phpapp01/95/first-and-foremost-1-638.jpg?cb=1404720650">
            <a:extLst>
              <a:ext uri="{FF2B5EF4-FFF2-40B4-BE49-F238E27FC236}">
                <a16:creationId xmlns:a16="http://schemas.microsoft.com/office/drawing/2014/main" id="{DD7D18C1-A82B-4FA1-B9F2-450FD8EFF22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56" r="5380" b="2"/>
          <a:stretch/>
        </p:blipFill>
        <p:spPr bwMode="auto">
          <a:xfrm>
            <a:off x="4562839" y="-168316"/>
            <a:ext cx="4695998" cy="3932313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s://royaltywalk.files.wordpress.com/2015/07/cover.jpg">
            <a:extLst>
              <a:ext uri="{FF2B5EF4-FFF2-40B4-BE49-F238E27FC236}">
                <a16:creationId xmlns:a16="http://schemas.microsoft.com/office/drawing/2014/main" id="{0998DB94-B276-4493-9DDD-7726288F93B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66" r="5247"/>
          <a:stretch/>
        </p:blipFill>
        <p:spPr bwMode="auto">
          <a:xfrm>
            <a:off x="4567428" y="2487166"/>
            <a:ext cx="4697730" cy="4215384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2901FED-4FC9-4ED5-8123-C98BCD1616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ADEFD9C-C278-4159-8928-E75AE770070B}"/>
              </a:ext>
            </a:extLst>
          </p:cNvPr>
          <p:cNvSpPr txBox="1">
            <a:spLocks/>
          </p:cNvSpPr>
          <p:nvPr/>
        </p:nvSpPr>
        <p:spPr>
          <a:xfrm>
            <a:off x="245469" y="155450"/>
            <a:ext cx="4419296" cy="670255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3600" dirty="0">
                <a:solidFill>
                  <a:srgbClr val="000000"/>
                </a:solidFill>
              </a:rPr>
              <a:t>Our calling comes ahead of:</a:t>
            </a:r>
          </a:p>
          <a:p>
            <a:pPr lvl="1"/>
            <a:r>
              <a:rPr lang="en-NZ" sz="3600" dirty="0">
                <a:solidFill>
                  <a:srgbClr val="000000"/>
                </a:solidFill>
              </a:rPr>
              <a:t>Family relationships</a:t>
            </a:r>
          </a:p>
          <a:p>
            <a:pPr lvl="1"/>
            <a:r>
              <a:rPr lang="en-NZ" sz="3600" dirty="0">
                <a:solidFill>
                  <a:srgbClr val="000000"/>
                </a:solidFill>
              </a:rPr>
              <a:t>Your own life</a:t>
            </a:r>
          </a:p>
          <a:p>
            <a:pPr lvl="1"/>
            <a:r>
              <a:rPr lang="en-NZ" sz="3600" dirty="0">
                <a:solidFill>
                  <a:srgbClr val="000000"/>
                </a:solidFill>
              </a:rPr>
              <a:t>Ahead of all other values and loves</a:t>
            </a:r>
          </a:p>
          <a:p>
            <a:pPr lvl="1"/>
            <a:r>
              <a:rPr lang="en-NZ" sz="3600" dirty="0">
                <a:solidFill>
                  <a:srgbClr val="000000"/>
                </a:solidFill>
              </a:rPr>
              <a:t>Before every 	</a:t>
            </a:r>
            <a:r>
              <a:rPr lang="en-NZ" sz="3600" dirty="0">
                <a:solidFill>
                  <a:schemeClr val="bg1"/>
                </a:solidFill>
              </a:rPr>
              <a:t>Person</a:t>
            </a:r>
          </a:p>
          <a:p>
            <a:pPr marL="457200" lvl="1" indent="0">
              <a:buNone/>
            </a:pPr>
            <a:r>
              <a:rPr lang="en-NZ" sz="3600" dirty="0">
                <a:solidFill>
                  <a:schemeClr val="bg1"/>
                </a:solidFill>
              </a:rPr>
              <a:t>	Dream</a:t>
            </a:r>
          </a:p>
          <a:p>
            <a:pPr marL="457200" lvl="1" indent="0">
              <a:buNone/>
            </a:pPr>
            <a:r>
              <a:rPr lang="en-NZ" sz="3600" dirty="0">
                <a:solidFill>
                  <a:schemeClr val="bg1"/>
                </a:solidFill>
              </a:rPr>
              <a:t>	Desire</a:t>
            </a:r>
          </a:p>
          <a:p>
            <a:pPr marL="457200" lvl="1" indent="0">
              <a:buNone/>
            </a:pPr>
            <a:r>
              <a:rPr lang="en-NZ" sz="3600" dirty="0">
                <a:solidFill>
                  <a:schemeClr val="bg1"/>
                </a:solidFill>
              </a:rPr>
              <a:t>	Urge</a:t>
            </a:r>
          </a:p>
          <a:p>
            <a:pPr marL="457200" lvl="1" indent="0">
              <a:buNone/>
            </a:pPr>
            <a:r>
              <a:rPr lang="en-NZ" sz="3600" dirty="0">
                <a:solidFill>
                  <a:schemeClr val="bg1"/>
                </a:solidFill>
              </a:rPr>
              <a:t>	Need…</a:t>
            </a:r>
          </a:p>
        </p:txBody>
      </p:sp>
    </p:spTree>
    <p:extLst>
      <p:ext uri="{BB962C8B-B14F-4D97-AF65-F5344CB8AC3E}">
        <p14:creationId xmlns:p14="http://schemas.microsoft.com/office/powerpoint/2010/main" val="9474306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3AB00AE-4340-440F-82E1-9F69D1D551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http://image.slidesharecdn.com/firstandforemost-140707081005-phpapp01/95/first-and-foremost-1-638.jpg?cb=1404720650">
            <a:extLst>
              <a:ext uri="{FF2B5EF4-FFF2-40B4-BE49-F238E27FC236}">
                <a16:creationId xmlns:a16="http://schemas.microsoft.com/office/drawing/2014/main" id="{DD7D18C1-A82B-4FA1-B9F2-450FD8EFF22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56" r="5380" b="2"/>
          <a:stretch/>
        </p:blipFill>
        <p:spPr bwMode="auto">
          <a:xfrm>
            <a:off x="4562839" y="-168316"/>
            <a:ext cx="4695998" cy="3932313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s://royaltywalk.files.wordpress.com/2015/07/cover.jpg">
            <a:extLst>
              <a:ext uri="{FF2B5EF4-FFF2-40B4-BE49-F238E27FC236}">
                <a16:creationId xmlns:a16="http://schemas.microsoft.com/office/drawing/2014/main" id="{0998DB94-B276-4493-9DDD-7726288F93B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66" r="5247"/>
          <a:stretch/>
        </p:blipFill>
        <p:spPr bwMode="auto">
          <a:xfrm>
            <a:off x="4567428" y="2487166"/>
            <a:ext cx="4697730" cy="4215384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2901FED-4FC9-4ED5-8123-C98BCD1616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ADEFD9C-C278-4159-8928-E75AE770070B}"/>
              </a:ext>
            </a:extLst>
          </p:cNvPr>
          <p:cNvSpPr txBox="1">
            <a:spLocks/>
          </p:cNvSpPr>
          <p:nvPr/>
        </p:nvSpPr>
        <p:spPr>
          <a:xfrm>
            <a:off x="245469" y="155450"/>
            <a:ext cx="4419296" cy="670255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3600" dirty="0">
                <a:solidFill>
                  <a:srgbClr val="000000"/>
                </a:solidFill>
              </a:rPr>
              <a:t>Our calling comes ahead of:</a:t>
            </a:r>
          </a:p>
          <a:p>
            <a:pPr lvl="1"/>
            <a:r>
              <a:rPr lang="en-NZ" sz="3600" dirty="0">
                <a:solidFill>
                  <a:srgbClr val="000000"/>
                </a:solidFill>
              </a:rPr>
              <a:t>Family relationships</a:t>
            </a:r>
          </a:p>
          <a:p>
            <a:pPr lvl="1"/>
            <a:r>
              <a:rPr lang="en-NZ" sz="3600" dirty="0">
                <a:solidFill>
                  <a:srgbClr val="000000"/>
                </a:solidFill>
              </a:rPr>
              <a:t>Your own life</a:t>
            </a:r>
          </a:p>
          <a:p>
            <a:pPr lvl="1"/>
            <a:r>
              <a:rPr lang="en-NZ" sz="3600" dirty="0">
                <a:solidFill>
                  <a:srgbClr val="000000"/>
                </a:solidFill>
              </a:rPr>
              <a:t>Ahead of all other values and loves</a:t>
            </a:r>
          </a:p>
          <a:p>
            <a:pPr lvl="1"/>
            <a:r>
              <a:rPr lang="en-NZ" sz="3600" dirty="0">
                <a:solidFill>
                  <a:srgbClr val="000000"/>
                </a:solidFill>
              </a:rPr>
              <a:t>Before every 	Person</a:t>
            </a:r>
          </a:p>
          <a:p>
            <a:pPr marL="457200" lvl="1" indent="0">
              <a:buNone/>
            </a:pPr>
            <a:r>
              <a:rPr lang="en-NZ" sz="3600" dirty="0">
                <a:solidFill>
                  <a:srgbClr val="000000"/>
                </a:solidFill>
              </a:rPr>
              <a:t>	</a:t>
            </a:r>
            <a:r>
              <a:rPr lang="en-NZ" sz="3600" dirty="0">
                <a:solidFill>
                  <a:schemeClr val="bg1"/>
                </a:solidFill>
              </a:rPr>
              <a:t>Dream</a:t>
            </a:r>
          </a:p>
          <a:p>
            <a:pPr marL="457200" lvl="1" indent="0">
              <a:buNone/>
            </a:pPr>
            <a:r>
              <a:rPr lang="en-NZ" sz="3600" dirty="0">
                <a:solidFill>
                  <a:schemeClr val="bg1"/>
                </a:solidFill>
              </a:rPr>
              <a:t>	Desire</a:t>
            </a:r>
          </a:p>
          <a:p>
            <a:pPr marL="457200" lvl="1" indent="0">
              <a:buNone/>
            </a:pPr>
            <a:r>
              <a:rPr lang="en-NZ" sz="3600" dirty="0">
                <a:solidFill>
                  <a:schemeClr val="bg1"/>
                </a:solidFill>
              </a:rPr>
              <a:t>	Urge</a:t>
            </a:r>
          </a:p>
          <a:p>
            <a:pPr marL="457200" lvl="1" indent="0">
              <a:buNone/>
            </a:pPr>
            <a:r>
              <a:rPr lang="en-NZ" sz="3600" dirty="0">
                <a:solidFill>
                  <a:schemeClr val="bg1"/>
                </a:solidFill>
              </a:rPr>
              <a:t>	Need…</a:t>
            </a:r>
          </a:p>
        </p:txBody>
      </p:sp>
    </p:spTree>
    <p:extLst>
      <p:ext uri="{BB962C8B-B14F-4D97-AF65-F5344CB8AC3E}">
        <p14:creationId xmlns:p14="http://schemas.microsoft.com/office/powerpoint/2010/main" val="7812571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3AB00AE-4340-440F-82E1-9F69D1D551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http://image.slidesharecdn.com/firstandforemost-140707081005-phpapp01/95/first-and-foremost-1-638.jpg?cb=1404720650">
            <a:extLst>
              <a:ext uri="{FF2B5EF4-FFF2-40B4-BE49-F238E27FC236}">
                <a16:creationId xmlns:a16="http://schemas.microsoft.com/office/drawing/2014/main" id="{DD7D18C1-A82B-4FA1-B9F2-450FD8EFF22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56" r="5380" b="2"/>
          <a:stretch/>
        </p:blipFill>
        <p:spPr bwMode="auto">
          <a:xfrm>
            <a:off x="4562839" y="-168316"/>
            <a:ext cx="4695998" cy="3932313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s://royaltywalk.files.wordpress.com/2015/07/cover.jpg">
            <a:extLst>
              <a:ext uri="{FF2B5EF4-FFF2-40B4-BE49-F238E27FC236}">
                <a16:creationId xmlns:a16="http://schemas.microsoft.com/office/drawing/2014/main" id="{0998DB94-B276-4493-9DDD-7726288F93B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66" r="5247"/>
          <a:stretch/>
        </p:blipFill>
        <p:spPr bwMode="auto">
          <a:xfrm>
            <a:off x="4567428" y="2487166"/>
            <a:ext cx="4697730" cy="4215384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2901FED-4FC9-4ED5-8123-C98BCD1616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ADEFD9C-C278-4159-8928-E75AE770070B}"/>
              </a:ext>
            </a:extLst>
          </p:cNvPr>
          <p:cNvSpPr txBox="1">
            <a:spLocks/>
          </p:cNvSpPr>
          <p:nvPr/>
        </p:nvSpPr>
        <p:spPr>
          <a:xfrm>
            <a:off x="245469" y="155450"/>
            <a:ext cx="4419296" cy="670255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3600" dirty="0">
                <a:solidFill>
                  <a:srgbClr val="000000"/>
                </a:solidFill>
              </a:rPr>
              <a:t>Our calling comes ahead of:</a:t>
            </a:r>
          </a:p>
          <a:p>
            <a:pPr lvl="1"/>
            <a:r>
              <a:rPr lang="en-NZ" sz="3600" dirty="0">
                <a:solidFill>
                  <a:srgbClr val="000000"/>
                </a:solidFill>
              </a:rPr>
              <a:t>Family relationships</a:t>
            </a:r>
          </a:p>
          <a:p>
            <a:pPr lvl="1"/>
            <a:r>
              <a:rPr lang="en-NZ" sz="3600" dirty="0">
                <a:solidFill>
                  <a:srgbClr val="000000"/>
                </a:solidFill>
              </a:rPr>
              <a:t>Your own life</a:t>
            </a:r>
          </a:p>
          <a:p>
            <a:pPr lvl="1"/>
            <a:r>
              <a:rPr lang="en-NZ" sz="3600" dirty="0">
                <a:solidFill>
                  <a:srgbClr val="000000"/>
                </a:solidFill>
              </a:rPr>
              <a:t>Ahead of all other values and loves</a:t>
            </a:r>
          </a:p>
          <a:p>
            <a:pPr lvl="1"/>
            <a:r>
              <a:rPr lang="en-NZ" sz="3600" dirty="0">
                <a:solidFill>
                  <a:srgbClr val="000000"/>
                </a:solidFill>
              </a:rPr>
              <a:t>Before every 	Person</a:t>
            </a:r>
          </a:p>
          <a:p>
            <a:pPr marL="457200" lvl="1" indent="0">
              <a:buNone/>
            </a:pPr>
            <a:r>
              <a:rPr lang="en-NZ" sz="3600" dirty="0">
                <a:solidFill>
                  <a:srgbClr val="000000"/>
                </a:solidFill>
              </a:rPr>
              <a:t>	Dream</a:t>
            </a:r>
          </a:p>
          <a:p>
            <a:pPr marL="457200" lvl="1" indent="0">
              <a:buNone/>
            </a:pPr>
            <a:r>
              <a:rPr lang="en-NZ" sz="3600" dirty="0">
                <a:solidFill>
                  <a:srgbClr val="000000"/>
                </a:solidFill>
              </a:rPr>
              <a:t>	</a:t>
            </a:r>
            <a:r>
              <a:rPr lang="en-NZ" sz="3600" dirty="0">
                <a:solidFill>
                  <a:schemeClr val="bg1"/>
                </a:solidFill>
              </a:rPr>
              <a:t>Desire</a:t>
            </a:r>
          </a:p>
          <a:p>
            <a:pPr marL="457200" lvl="1" indent="0">
              <a:buNone/>
            </a:pPr>
            <a:r>
              <a:rPr lang="en-NZ" sz="3600" dirty="0">
                <a:solidFill>
                  <a:schemeClr val="bg1"/>
                </a:solidFill>
              </a:rPr>
              <a:t>	Urge</a:t>
            </a:r>
          </a:p>
          <a:p>
            <a:pPr marL="457200" lvl="1" indent="0">
              <a:buNone/>
            </a:pPr>
            <a:r>
              <a:rPr lang="en-NZ" sz="3600" dirty="0">
                <a:solidFill>
                  <a:schemeClr val="bg1"/>
                </a:solidFill>
              </a:rPr>
              <a:t>	Need…</a:t>
            </a:r>
          </a:p>
        </p:txBody>
      </p:sp>
    </p:spTree>
    <p:extLst>
      <p:ext uri="{BB962C8B-B14F-4D97-AF65-F5344CB8AC3E}">
        <p14:creationId xmlns:p14="http://schemas.microsoft.com/office/powerpoint/2010/main" val="4230999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83096"/>
            <a:ext cx="7772400" cy="4386469"/>
          </a:xfrm>
        </p:spPr>
        <p:txBody>
          <a:bodyPr>
            <a:normAutofit/>
          </a:bodyPr>
          <a:lstStyle/>
          <a:p>
            <a:r>
              <a:rPr lang="en-NZ" dirty="0">
                <a:latin typeface="Algerian" panose="04020705040A02060702" pitchFamily="82" charset="0"/>
              </a:rPr>
              <a:t>Worthy </a:t>
            </a:r>
            <a:br>
              <a:rPr lang="en-NZ" dirty="0">
                <a:latin typeface="Algerian" panose="04020705040A02060702" pitchFamily="82" charset="0"/>
              </a:rPr>
            </a:br>
            <a:r>
              <a:rPr lang="en-NZ" dirty="0">
                <a:latin typeface="Algerian" panose="04020705040A02060702" pitchFamily="82" charset="0"/>
              </a:rPr>
              <a:t>of the </a:t>
            </a:r>
            <a:br>
              <a:rPr lang="en-NZ" dirty="0">
                <a:latin typeface="Algerian" panose="04020705040A02060702" pitchFamily="82" charset="0"/>
              </a:rPr>
            </a:br>
            <a:r>
              <a:rPr lang="en-NZ" dirty="0">
                <a:latin typeface="Algerian" panose="04020705040A02060702" pitchFamily="82" charset="0"/>
              </a:rPr>
              <a:t>Calling </a:t>
            </a:r>
            <a:br>
              <a:rPr lang="en-NZ" dirty="0">
                <a:latin typeface="Algerian" panose="04020705040A02060702" pitchFamily="82" charset="0"/>
              </a:rPr>
            </a:br>
            <a:r>
              <a:rPr lang="en-NZ" dirty="0">
                <a:latin typeface="Algerian" panose="04020705040A02060702" pitchFamily="82" charset="0"/>
              </a:rPr>
              <a:t>of </a:t>
            </a:r>
            <a:br>
              <a:rPr lang="en-NZ" dirty="0">
                <a:latin typeface="Algerian" panose="04020705040A02060702" pitchFamily="82" charset="0"/>
              </a:rPr>
            </a:br>
            <a:r>
              <a:rPr lang="en-NZ" dirty="0">
                <a:latin typeface="Algerian" panose="04020705040A02060702" pitchFamily="82" charset="0"/>
              </a:rPr>
              <a:t>God</a:t>
            </a:r>
            <a:endParaRPr lang="en-US" dirty="0">
              <a:latin typeface="Algerian" panose="04020705040A020607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5168348"/>
            <a:ext cx="6858000" cy="791818"/>
          </a:xfrm>
        </p:spPr>
        <p:txBody>
          <a:bodyPr>
            <a:normAutofit lnSpcReduction="10000"/>
          </a:bodyPr>
          <a:lstStyle/>
          <a:p>
            <a:r>
              <a:rPr lang="en-US" sz="5400" dirty="0"/>
              <a:t>Part 1.</a:t>
            </a:r>
          </a:p>
        </p:txBody>
      </p:sp>
    </p:spTree>
    <p:extLst>
      <p:ext uri="{BB962C8B-B14F-4D97-AF65-F5344CB8AC3E}">
        <p14:creationId xmlns:p14="http://schemas.microsoft.com/office/powerpoint/2010/main" val="40738332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3AB00AE-4340-440F-82E1-9F69D1D551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http://image.slidesharecdn.com/firstandforemost-140707081005-phpapp01/95/first-and-foremost-1-638.jpg?cb=1404720650">
            <a:extLst>
              <a:ext uri="{FF2B5EF4-FFF2-40B4-BE49-F238E27FC236}">
                <a16:creationId xmlns:a16="http://schemas.microsoft.com/office/drawing/2014/main" id="{DD7D18C1-A82B-4FA1-B9F2-450FD8EFF22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56" r="5380" b="2"/>
          <a:stretch/>
        </p:blipFill>
        <p:spPr bwMode="auto">
          <a:xfrm>
            <a:off x="4562839" y="-168316"/>
            <a:ext cx="4695998" cy="3932313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s://royaltywalk.files.wordpress.com/2015/07/cover.jpg">
            <a:extLst>
              <a:ext uri="{FF2B5EF4-FFF2-40B4-BE49-F238E27FC236}">
                <a16:creationId xmlns:a16="http://schemas.microsoft.com/office/drawing/2014/main" id="{0998DB94-B276-4493-9DDD-7726288F93B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66" r="5247"/>
          <a:stretch/>
        </p:blipFill>
        <p:spPr bwMode="auto">
          <a:xfrm>
            <a:off x="4567428" y="2487166"/>
            <a:ext cx="4697730" cy="4215384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2901FED-4FC9-4ED5-8123-C98BCD1616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ADEFD9C-C278-4159-8928-E75AE770070B}"/>
              </a:ext>
            </a:extLst>
          </p:cNvPr>
          <p:cNvSpPr txBox="1">
            <a:spLocks/>
          </p:cNvSpPr>
          <p:nvPr/>
        </p:nvSpPr>
        <p:spPr>
          <a:xfrm>
            <a:off x="245469" y="155450"/>
            <a:ext cx="4419296" cy="670255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3600" dirty="0">
                <a:solidFill>
                  <a:srgbClr val="000000"/>
                </a:solidFill>
              </a:rPr>
              <a:t>Our calling comes ahead of:</a:t>
            </a:r>
          </a:p>
          <a:p>
            <a:pPr lvl="1"/>
            <a:r>
              <a:rPr lang="en-NZ" sz="3600" dirty="0">
                <a:solidFill>
                  <a:srgbClr val="000000"/>
                </a:solidFill>
              </a:rPr>
              <a:t>Family relationships</a:t>
            </a:r>
          </a:p>
          <a:p>
            <a:pPr lvl="1"/>
            <a:r>
              <a:rPr lang="en-NZ" sz="3600" dirty="0">
                <a:solidFill>
                  <a:srgbClr val="000000"/>
                </a:solidFill>
              </a:rPr>
              <a:t>Your own life</a:t>
            </a:r>
          </a:p>
          <a:p>
            <a:pPr lvl="1"/>
            <a:r>
              <a:rPr lang="en-NZ" sz="3600" dirty="0">
                <a:solidFill>
                  <a:srgbClr val="000000"/>
                </a:solidFill>
              </a:rPr>
              <a:t>Ahead of all other values and loves</a:t>
            </a:r>
          </a:p>
          <a:p>
            <a:pPr lvl="1"/>
            <a:r>
              <a:rPr lang="en-NZ" sz="3600" dirty="0">
                <a:solidFill>
                  <a:srgbClr val="000000"/>
                </a:solidFill>
              </a:rPr>
              <a:t>Before every 	Person</a:t>
            </a:r>
          </a:p>
          <a:p>
            <a:pPr marL="457200" lvl="1" indent="0">
              <a:buNone/>
            </a:pPr>
            <a:r>
              <a:rPr lang="en-NZ" sz="3600" dirty="0">
                <a:solidFill>
                  <a:srgbClr val="000000"/>
                </a:solidFill>
              </a:rPr>
              <a:t>	Dream</a:t>
            </a:r>
          </a:p>
          <a:p>
            <a:pPr marL="457200" lvl="1" indent="0">
              <a:buNone/>
            </a:pPr>
            <a:r>
              <a:rPr lang="en-NZ" sz="3600" dirty="0">
                <a:solidFill>
                  <a:srgbClr val="000000"/>
                </a:solidFill>
              </a:rPr>
              <a:t>	Desire</a:t>
            </a:r>
          </a:p>
          <a:p>
            <a:pPr marL="457200" lvl="1" indent="0">
              <a:buNone/>
            </a:pPr>
            <a:r>
              <a:rPr lang="en-NZ" sz="3600" dirty="0">
                <a:solidFill>
                  <a:srgbClr val="000000"/>
                </a:solidFill>
              </a:rPr>
              <a:t>	</a:t>
            </a:r>
            <a:r>
              <a:rPr lang="en-NZ" sz="3600" dirty="0">
                <a:solidFill>
                  <a:schemeClr val="bg1"/>
                </a:solidFill>
              </a:rPr>
              <a:t>Urge</a:t>
            </a:r>
          </a:p>
          <a:p>
            <a:pPr marL="457200" lvl="1" indent="0">
              <a:buNone/>
            </a:pPr>
            <a:r>
              <a:rPr lang="en-NZ" sz="3600" dirty="0">
                <a:solidFill>
                  <a:schemeClr val="bg1"/>
                </a:solidFill>
              </a:rPr>
              <a:t>	Need…</a:t>
            </a:r>
          </a:p>
        </p:txBody>
      </p:sp>
    </p:spTree>
    <p:extLst>
      <p:ext uri="{BB962C8B-B14F-4D97-AF65-F5344CB8AC3E}">
        <p14:creationId xmlns:p14="http://schemas.microsoft.com/office/powerpoint/2010/main" val="28519306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3AB00AE-4340-440F-82E1-9F69D1D551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http://image.slidesharecdn.com/firstandforemost-140707081005-phpapp01/95/first-and-foremost-1-638.jpg?cb=1404720650">
            <a:extLst>
              <a:ext uri="{FF2B5EF4-FFF2-40B4-BE49-F238E27FC236}">
                <a16:creationId xmlns:a16="http://schemas.microsoft.com/office/drawing/2014/main" id="{DD7D18C1-A82B-4FA1-B9F2-450FD8EFF22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56" r="5380" b="2"/>
          <a:stretch/>
        </p:blipFill>
        <p:spPr bwMode="auto">
          <a:xfrm>
            <a:off x="4562839" y="-168316"/>
            <a:ext cx="4695998" cy="3932313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s://royaltywalk.files.wordpress.com/2015/07/cover.jpg">
            <a:extLst>
              <a:ext uri="{FF2B5EF4-FFF2-40B4-BE49-F238E27FC236}">
                <a16:creationId xmlns:a16="http://schemas.microsoft.com/office/drawing/2014/main" id="{0998DB94-B276-4493-9DDD-7726288F93B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66" r="5247"/>
          <a:stretch/>
        </p:blipFill>
        <p:spPr bwMode="auto">
          <a:xfrm>
            <a:off x="4567428" y="2487166"/>
            <a:ext cx="4697730" cy="4215384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2901FED-4FC9-4ED5-8123-C98BCD1616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ADEFD9C-C278-4159-8928-E75AE770070B}"/>
              </a:ext>
            </a:extLst>
          </p:cNvPr>
          <p:cNvSpPr txBox="1">
            <a:spLocks/>
          </p:cNvSpPr>
          <p:nvPr/>
        </p:nvSpPr>
        <p:spPr>
          <a:xfrm>
            <a:off x="245469" y="155450"/>
            <a:ext cx="4419296" cy="670255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3600" dirty="0">
                <a:solidFill>
                  <a:srgbClr val="000000"/>
                </a:solidFill>
              </a:rPr>
              <a:t>Our calling comes ahead of:</a:t>
            </a:r>
          </a:p>
          <a:p>
            <a:pPr lvl="1"/>
            <a:r>
              <a:rPr lang="en-NZ" sz="3600" dirty="0">
                <a:solidFill>
                  <a:srgbClr val="000000"/>
                </a:solidFill>
              </a:rPr>
              <a:t>Family relationships</a:t>
            </a:r>
          </a:p>
          <a:p>
            <a:pPr lvl="1"/>
            <a:r>
              <a:rPr lang="en-NZ" sz="3600" dirty="0">
                <a:solidFill>
                  <a:srgbClr val="000000"/>
                </a:solidFill>
              </a:rPr>
              <a:t>Your own life</a:t>
            </a:r>
          </a:p>
          <a:p>
            <a:pPr lvl="1"/>
            <a:r>
              <a:rPr lang="en-NZ" sz="3600" dirty="0">
                <a:solidFill>
                  <a:srgbClr val="000000"/>
                </a:solidFill>
              </a:rPr>
              <a:t>Ahead of all other values and loves</a:t>
            </a:r>
          </a:p>
          <a:p>
            <a:pPr lvl="1"/>
            <a:r>
              <a:rPr lang="en-NZ" sz="3600" dirty="0">
                <a:solidFill>
                  <a:srgbClr val="000000"/>
                </a:solidFill>
              </a:rPr>
              <a:t>Before every 	Person</a:t>
            </a:r>
          </a:p>
          <a:p>
            <a:pPr marL="457200" lvl="1" indent="0">
              <a:buNone/>
            </a:pPr>
            <a:r>
              <a:rPr lang="en-NZ" sz="3600" dirty="0">
                <a:solidFill>
                  <a:srgbClr val="000000"/>
                </a:solidFill>
              </a:rPr>
              <a:t>	Dream</a:t>
            </a:r>
          </a:p>
          <a:p>
            <a:pPr marL="457200" lvl="1" indent="0">
              <a:buNone/>
            </a:pPr>
            <a:r>
              <a:rPr lang="en-NZ" sz="3600" dirty="0">
                <a:solidFill>
                  <a:srgbClr val="000000"/>
                </a:solidFill>
              </a:rPr>
              <a:t>	Desire</a:t>
            </a:r>
          </a:p>
          <a:p>
            <a:pPr marL="457200" lvl="1" indent="0">
              <a:buNone/>
            </a:pPr>
            <a:r>
              <a:rPr lang="en-NZ" sz="3600" dirty="0">
                <a:solidFill>
                  <a:srgbClr val="000000"/>
                </a:solidFill>
              </a:rPr>
              <a:t>	</a:t>
            </a:r>
            <a:r>
              <a:rPr lang="en-NZ" sz="3600" dirty="0"/>
              <a:t>Urge</a:t>
            </a:r>
          </a:p>
          <a:p>
            <a:pPr marL="457200" lvl="1" indent="0">
              <a:buNone/>
            </a:pPr>
            <a:r>
              <a:rPr lang="en-NZ" sz="3600" dirty="0">
                <a:solidFill>
                  <a:schemeClr val="bg1"/>
                </a:solidFill>
              </a:rPr>
              <a:t>	Need…</a:t>
            </a:r>
          </a:p>
        </p:txBody>
      </p:sp>
    </p:spTree>
    <p:extLst>
      <p:ext uri="{BB962C8B-B14F-4D97-AF65-F5344CB8AC3E}">
        <p14:creationId xmlns:p14="http://schemas.microsoft.com/office/powerpoint/2010/main" val="9161358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3AB00AE-4340-440F-82E1-9F69D1D551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http://image.slidesharecdn.com/firstandforemost-140707081005-phpapp01/95/first-and-foremost-1-638.jpg?cb=1404720650">
            <a:extLst>
              <a:ext uri="{FF2B5EF4-FFF2-40B4-BE49-F238E27FC236}">
                <a16:creationId xmlns:a16="http://schemas.microsoft.com/office/drawing/2014/main" id="{DD7D18C1-A82B-4FA1-B9F2-450FD8EFF22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56" r="5380" b="2"/>
          <a:stretch/>
        </p:blipFill>
        <p:spPr bwMode="auto">
          <a:xfrm>
            <a:off x="4562839" y="-168316"/>
            <a:ext cx="4695998" cy="3932313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s://royaltywalk.files.wordpress.com/2015/07/cover.jpg">
            <a:extLst>
              <a:ext uri="{FF2B5EF4-FFF2-40B4-BE49-F238E27FC236}">
                <a16:creationId xmlns:a16="http://schemas.microsoft.com/office/drawing/2014/main" id="{0998DB94-B276-4493-9DDD-7726288F93B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66" r="5247"/>
          <a:stretch/>
        </p:blipFill>
        <p:spPr bwMode="auto">
          <a:xfrm>
            <a:off x="4567428" y="2487166"/>
            <a:ext cx="4697730" cy="4215384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2901FED-4FC9-4ED5-8123-C98BCD1616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ADEFD9C-C278-4159-8928-E75AE770070B}"/>
              </a:ext>
            </a:extLst>
          </p:cNvPr>
          <p:cNvSpPr txBox="1">
            <a:spLocks/>
          </p:cNvSpPr>
          <p:nvPr/>
        </p:nvSpPr>
        <p:spPr>
          <a:xfrm>
            <a:off x="245469" y="155450"/>
            <a:ext cx="4419296" cy="670255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3600" dirty="0">
                <a:solidFill>
                  <a:srgbClr val="000000"/>
                </a:solidFill>
              </a:rPr>
              <a:t>Our calling comes ahead of:</a:t>
            </a:r>
          </a:p>
          <a:p>
            <a:pPr lvl="1"/>
            <a:r>
              <a:rPr lang="en-NZ" sz="3600" dirty="0">
                <a:solidFill>
                  <a:srgbClr val="000000"/>
                </a:solidFill>
              </a:rPr>
              <a:t>Family relationships</a:t>
            </a:r>
          </a:p>
          <a:p>
            <a:pPr lvl="1"/>
            <a:r>
              <a:rPr lang="en-NZ" sz="3600" dirty="0">
                <a:solidFill>
                  <a:srgbClr val="000000"/>
                </a:solidFill>
              </a:rPr>
              <a:t>Your own life</a:t>
            </a:r>
          </a:p>
          <a:p>
            <a:pPr lvl="1"/>
            <a:r>
              <a:rPr lang="en-NZ" sz="3600" dirty="0">
                <a:solidFill>
                  <a:srgbClr val="000000"/>
                </a:solidFill>
              </a:rPr>
              <a:t>Ahead of all other values and loves</a:t>
            </a:r>
          </a:p>
          <a:p>
            <a:pPr lvl="1"/>
            <a:r>
              <a:rPr lang="en-NZ" sz="3600" dirty="0">
                <a:solidFill>
                  <a:srgbClr val="000000"/>
                </a:solidFill>
              </a:rPr>
              <a:t>Before every 	Person</a:t>
            </a:r>
          </a:p>
          <a:p>
            <a:pPr marL="457200" lvl="1" indent="0">
              <a:buNone/>
            </a:pPr>
            <a:r>
              <a:rPr lang="en-NZ" sz="3600" dirty="0">
                <a:solidFill>
                  <a:srgbClr val="000000"/>
                </a:solidFill>
              </a:rPr>
              <a:t>	Dream</a:t>
            </a:r>
          </a:p>
          <a:p>
            <a:pPr marL="457200" lvl="1" indent="0">
              <a:buNone/>
            </a:pPr>
            <a:r>
              <a:rPr lang="en-NZ" sz="3600" dirty="0">
                <a:solidFill>
                  <a:srgbClr val="000000"/>
                </a:solidFill>
              </a:rPr>
              <a:t>	Desire</a:t>
            </a:r>
          </a:p>
          <a:p>
            <a:pPr marL="457200" lvl="1" indent="0">
              <a:buNone/>
            </a:pPr>
            <a:r>
              <a:rPr lang="en-NZ" sz="3600" dirty="0">
                <a:solidFill>
                  <a:srgbClr val="000000"/>
                </a:solidFill>
              </a:rPr>
              <a:t>	</a:t>
            </a:r>
            <a:r>
              <a:rPr lang="en-NZ" sz="3600" dirty="0"/>
              <a:t>Urge</a:t>
            </a:r>
          </a:p>
          <a:p>
            <a:pPr marL="457200" lvl="1" indent="0">
              <a:buNone/>
            </a:pPr>
            <a:r>
              <a:rPr lang="en-NZ" sz="3600" dirty="0">
                <a:solidFill>
                  <a:schemeClr val="bg1"/>
                </a:solidFill>
              </a:rPr>
              <a:t>	</a:t>
            </a:r>
            <a:r>
              <a:rPr lang="en-NZ" sz="3600" dirty="0"/>
              <a:t>Need…</a:t>
            </a:r>
          </a:p>
        </p:txBody>
      </p:sp>
    </p:spTree>
    <p:extLst>
      <p:ext uri="{BB962C8B-B14F-4D97-AF65-F5344CB8AC3E}">
        <p14:creationId xmlns:p14="http://schemas.microsoft.com/office/powerpoint/2010/main" val="10489751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3AB00AE-4340-440F-82E1-9F69D1D551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http://image.slidesharecdn.com/firstandforemost-140707081005-phpapp01/95/first-and-foremost-1-638.jpg?cb=1404720650">
            <a:extLst>
              <a:ext uri="{FF2B5EF4-FFF2-40B4-BE49-F238E27FC236}">
                <a16:creationId xmlns:a16="http://schemas.microsoft.com/office/drawing/2014/main" id="{DD7D18C1-A82B-4FA1-B9F2-450FD8EFF22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56" r="5380" b="2"/>
          <a:stretch/>
        </p:blipFill>
        <p:spPr bwMode="auto">
          <a:xfrm>
            <a:off x="4562839" y="-168316"/>
            <a:ext cx="4695998" cy="3932313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s://royaltywalk.files.wordpress.com/2015/07/cover.jpg">
            <a:extLst>
              <a:ext uri="{FF2B5EF4-FFF2-40B4-BE49-F238E27FC236}">
                <a16:creationId xmlns:a16="http://schemas.microsoft.com/office/drawing/2014/main" id="{0998DB94-B276-4493-9DDD-7726288F93B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66" r="5247"/>
          <a:stretch/>
        </p:blipFill>
        <p:spPr bwMode="auto">
          <a:xfrm>
            <a:off x="4567428" y="2487166"/>
            <a:ext cx="4697730" cy="4215384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2901FED-4FC9-4ED5-8123-C98BCD1616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ADEFD9C-C278-4159-8928-E75AE770070B}"/>
              </a:ext>
            </a:extLst>
          </p:cNvPr>
          <p:cNvSpPr txBox="1">
            <a:spLocks/>
          </p:cNvSpPr>
          <p:nvPr/>
        </p:nvSpPr>
        <p:spPr>
          <a:xfrm>
            <a:off x="245469" y="155450"/>
            <a:ext cx="4419296" cy="670255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3600" dirty="0"/>
              <a:t>Until it is, we cannot say, by Jesus’ definition, that we are worthy of His calling.</a:t>
            </a:r>
          </a:p>
          <a:p>
            <a:r>
              <a:rPr lang="en-NZ" sz="3600" dirty="0">
                <a:solidFill>
                  <a:schemeClr val="bg1"/>
                </a:solidFill>
              </a:rPr>
              <a:t>When that happens:</a:t>
            </a:r>
          </a:p>
          <a:p>
            <a:r>
              <a:rPr lang="en-NZ" sz="3600" dirty="0">
                <a:solidFill>
                  <a:schemeClr val="bg1"/>
                </a:solidFill>
              </a:rPr>
              <a:t>All the tiny questions that plague us and stall us go away.</a:t>
            </a:r>
          </a:p>
          <a:p>
            <a:r>
              <a:rPr lang="en-NZ" sz="3600" dirty="0">
                <a:solidFill>
                  <a:schemeClr val="bg1"/>
                </a:solidFill>
              </a:rPr>
              <a:t>If Jesus’ calling is first solutions appear to:</a:t>
            </a:r>
          </a:p>
          <a:p>
            <a:pPr marL="0" indent="0">
              <a:buNone/>
            </a:pPr>
            <a:r>
              <a:rPr lang="en-NZ" sz="3600" dirty="0">
                <a:solidFill>
                  <a:schemeClr val="bg1"/>
                </a:solidFill>
              </a:rPr>
              <a:t>	Time wasting</a:t>
            </a:r>
          </a:p>
          <a:p>
            <a:pPr marL="0" indent="0">
              <a:buNone/>
            </a:pPr>
            <a:r>
              <a:rPr lang="en-NZ" sz="3600" dirty="0">
                <a:solidFill>
                  <a:schemeClr val="bg1"/>
                </a:solidFill>
              </a:rPr>
              <a:t>	Spending</a:t>
            </a:r>
          </a:p>
          <a:p>
            <a:pPr marL="0" indent="0">
              <a:buNone/>
            </a:pPr>
            <a:r>
              <a:rPr lang="en-NZ" sz="3600" dirty="0">
                <a:solidFill>
                  <a:schemeClr val="bg1"/>
                </a:solidFill>
              </a:rPr>
              <a:t>	Relationships that pull 	you away</a:t>
            </a:r>
          </a:p>
          <a:p>
            <a:pPr marL="0" indent="0">
              <a:buNone/>
            </a:pPr>
            <a:endParaRPr lang="en-NZ" sz="3600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NZ" sz="3600" dirty="0">
                <a:solidFill>
                  <a:schemeClr val="bg1"/>
                </a:solidFill>
              </a:rPr>
              <a:t>	Because Jesus get’s 	first call – you will 	protect it.</a:t>
            </a:r>
          </a:p>
        </p:txBody>
      </p:sp>
    </p:spTree>
    <p:extLst>
      <p:ext uri="{BB962C8B-B14F-4D97-AF65-F5344CB8AC3E}">
        <p14:creationId xmlns:p14="http://schemas.microsoft.com/office/powerpoint/2010/main" val="40234813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3AB00AE-4340-440F-82E1-9F69D1D551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http://image.slidesharecdn.com/firstandforemost-140707081005-phpapp01/95/first-and-foremost-1-638.jpg?cb=1404720650">
            <a:extLst>
              <a:ext uri="{FF2B5EF4-FFF2-40B4-BE49-F238E27FC236}">
                <a16:creationId xmlns:a16="http://schemas.microsoft.com/office/drawing/2014/main" id="{DD7D18C1-A82B-4FA1-B9F2-450FD8EFF22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56" r="5380" b="2"/>
          <a:stretch/>
        </p:blipFill>
        <p:spPr bwMode="auto">
          <a:xfrm>
            <a:off x="4562839" y="-168316"/>
            <a:ext cx="4695998" cy="3932313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s://royaltywalk.files.wordpress.com/2015/07/cover.jpg">
            <a:extLst>
              <a:ext uri="{FF2B5EF4-FFF2-40B4-BE49-F238E27FC236}">
                <a16:creationId xmlns:a16="http://schemas.microsoft.com/office/drawing/2014/main" id="{0998DB94-B276-4493-9DDD-7726288F93B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66" r="5247"/>
          <a:stretch/>
        </p:blipFill>
        <p:spPr bwMode="auto">
          <a:xfrm>
            <a:off x="4567428" y="2487166"/>
            <a:ext cx="4697730" cy="4215384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2901FED-4FC9-4ED5-8123-C98BCD1616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ADEFD9C-C278-4159-8928-E75AE770070B}"/>
              </a:ext>
            </a:extLst>
          </p:cNvPr>
          <p:cNvSpPr txBox="1">
            <a:spLocks/>
          </p:cNvSpPr>
          <p:nvPr/>
        </p:nvSpPr>
        <p:spPr>
          <a:xfrm>
            <a:off x="245469" y="155450"/>
            <a:ext cx="4419296" cy="670255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3600" dirty="0"/>
              <a:t>Until it is, we cannot say, by Jesus’ definition, that we are worthy of His calling.</a:t>
            </a:r>
          </a:p>
          <a:p>
            <a:r>
              <a:rPr lang="en-NZ" sz="3600" dirty="0"/>
              <a:t>When that happens:</a:t>
            </a:r>
          </a:p>
          <a:p>
            <a:r>
              <a:rPr lang="en-NZ" sz="3600" dirty="0">
                <a:solidFill>
                  <a:schemeClr val="bg1"/>
                </a:solidFill>
              </a:rPr>
              <a:t>All the tiny questions that plague us and stall us go away.</a:t>
            </a:r>
          </a:p>
          <a:p>
            <a:r>
              <a:rPr lang="en-NZ" sz="3600" dirty="0">
                <a:solidFill>
                  <a:schemeClr val="bg1"/>
                </a:solidFill>
              </a:rPr>
              <a:t>If Jesus’ calling is first solutions appear to:</a:t>
            </a:r>
          </a:p>
          <a:p>
            <a:pPr marL="0" indent="0">
              <a:buNone/>
            </a:pPr>
            <a:r>
              <a:rPr lang="en-NZ" sz="3600" dirty="0">
                <a:solidFill>
                  <a:schemeClr val="bg1"/>
                </a:solidFill>
              </a:rPr>
              <a:t>	Time wasting</a:t>
            </a:r>
          </a:p>
          <a:p>
            <a:pPr marL="0" indent="0">
              <a:buNone/>
            </a:pPr>
            <a:r>
              <a:rPr lang="en-NZ" sz="3600" dirty="0">
                <a:solidFill>
                  <a:schemeClr val="bg1"/>
                </a:solidFill>
              </a:rPr>
              <a:t>	Spending</a:t>
            </a:r>
          </a:p>
          <a:p>
            <a:pPr marL="0" indent="0">
              <a:buNone/>
            </a:pPr>
            <a:r>
              <a:rPr lang="en-NZ" sz="3600" dirty="0">
                <a:solidFill>
                  <a:schemeClr val="bg1"/>
                </a:solidFill>
              </a:rPr>
              <a:t>	Relationships that pull 	you away</a:t>
            </a:r>
          </a:p>
          <a:p>
            <a:pPr marL="0" indent="0">
              <a:buNone/>
            </a:pPr>
            <a:endParaRPr lang="en-NZ" sz="3600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NZ" sz="3600" dirty="0">
                <a:solidFill>
                  <a:schemeClr val="bg1"/>
                </a:solidFill>
              </a:rPr>
              <a:t>	Because Jesus get’s 	first call – you will 	protect it.</a:t>
            </a:r>
          </a:p>
        </p:txBody>
      </p:sp>
    </p:spTree>
    <p:extLst>
      <p:ext uri="{BB962C8B-B14F-4D97-AF65-F5344CB8AC3E}">
        <p14:creationId xmlns:p14="http://schemas.microsoft.com/office/powerpoint/2010/main" val="15941811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3AB00AE-4340-440F-82E1-9F69D1D551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http://image.slidesharecdn.com/firstandforemost-140707081005-phpapp01/95/first-and-foremost-1-638.jpg?cb=1404720650">
            <a:extLst>
              <a:ext uri="{FF2B5EF4-FFF2-40B4-BE49-F238E27FC236}">
                <a16:creationId xmlns:a16="http://schemas.microsoft.com/office/drawing/2014/main" id="{DD7D18C1-A82B-4FA1-B9F2-450FD8EFF22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56" r="5380" b="2"/>
          <a:stretch/>
        </p:blipFill>
        <p:spPr bwMode="auto">
          <a:xfrm>
            <a:off x="4562839" y="-168316"/>
            <a:ext cx="4695998" cy="3932313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s://royaltywalk.files.wordpress.com/2015/07/cover.jpg">
            <a:extLst>
              <a:ext uri="{FF2B5EF4-FFF2-40B4-BE49-F238E27FC236}">
                <a16:creationId xmlns:a16="http://schemas.microsoft.com/office/drawing/2014/main" id="{0998DB94-B276-4493-9DDD-7726288F93B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66" r="5247"/>
          <a:stretch/>
        </p:blipFill>
        <p:spPr bwMode="auto">
          <a:xfrm>
            <a:off x="4567428" y="2487166"/>
            <a:ext cx="4697730" cy="4215384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2901FED-4FC9-4ED5-8123-C98BCD1616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ADEFD9C-C278-4159-8928-E75AE770070B}"/>
              </a:ext>
            </a:extLst>
          </p:cNvPr>
          <p:cNvSpPr txBox="1">
            <a:spLocks/>
          </p:cNvSpPr>
          <p:nvPr/>
        </p:nvSpPr>
        <p:spPr>
          <a:xfrm>
            <a:off x="245469" y="155450"/>
            <a:ext cx="4419296" cy="670255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3600" dirty="0"/>
              <a:t>Until it is, we cannot say, by Jesus’ definition, that we are worthy of His calling.</a:t>
            </a:r>
          </a:p>
          <a:p>
            <a:r>
              <a:rPr lang="en-NZ" sz="3600" dirty="0"/>
              <a:t>When that happens:</a:t>
            </a:r>
          </a:p>
          <a:p>
            <a:r>
              <a:rPr lang="en-NZ" sz="3600" dirty="0"/>
              <a:t>All the tiny questions that plague us and stall us go away.</a:t>
            </a:r>
          </a:p>
          <a:p>
            <a:r>
              <a:rPr lang="en-NZ" sz="3600" dirty="0">
                <a:solidFill>
                  <a:schemeClr val="bg1"/>
                </a:solidFill>
              </a:rPr>
              <a:t>If Jesus’ calling is first solutions appear to:</a:t>
            </a:r>
          </a:p>
          <a:p>
            <a:pPr marL="0" indent="0">
              <a:buNone/>
            </a:pPr>
            <a:r>
              <a:rPr lang="en-NZ" sz="3600" dirty="0">
                <a:solidFill>
                  <a:schemeClr val="bg1"/>
                </a:solidFill>
              </a:rPr>
              <a:t>	Time wasting</a:t>
            </a:r>
          </a:p>
          <a:p>
            <a:pPr marL="0" indent="0">
              <a:buNone/>
            </a:pPr>
            <a:r>
              <a:rPr lang="en-NZ" sz="3600" dirty="0">
                <a:solidFill>
                  <a:schemeClr val="bg1"/>
                </a:solidFill>
              </a:rPr>
              <a:t>	Spending</a:t>
            </a:r>
          </a:p>
          <a:p>
            <a:pPr marL="0" indent="0">
              <a:buNone/>
            </a:pPr>
            <a:r>
              <a:rPr lang="en-NZ" sz="3600" dirty="0">
                <a:solidFill>
                  <a:schemeClr val="bg1"/>
                </a:solidFill>
              </a:rPr>
              <a:t>	Relationships that pull 	you away</a:t>
            </a:r>
          </a:p>
          <a:p>
            <a:pPr marL="0" indent="0">
              <a:buNone/>
            </a:pPr>
            <a:endParaRPr lang="en-NZ" sz="3600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NZ" sz="3600" dirty="0">
                <a:solidFill>
                  <a:schemeClr val="bg1"/>
                </a:solidFill>
              </a:rPr>
              <a:t>	Because Jesus get’s 	first call – you will 	protect it.</a:t>
            </a:r>
          </a:p>
        </p:txBody>
      </p:sp>
    </p:spTree>
    <p:extLst>
      <p:ext uri="{BB962C8B-B14F-4D97-AF65-F5344CB8AC3E}">
        <p14:creationId xmlns:p14="http://schemas.microsoft.com/office/powerpoint/2010/main" val="27965280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3AB00AE-4340-440F-82E1-9F69D1D551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http://image.slidesharecdn.com/firstandforemost-140707081005-phpapp01/95/first-and-foremost-1-638.jpg?cb=1404720650">
            <a:extLst>
              <a:ext uri="{FF2B5EF4-FFF2-40B4-BE49-F238E27FC236}">
                <a16:creationId xmlns:a16="http://schemas.microsoft.com/office/drawing/2014/main" id="{DD7D18C1-A82B-4FA1-B9F2-450FD8EFF22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56" r="5380" b="2"/>
          <a:stretch/>
        </p:blipFill>
        <p:spPr bwMode="auto">
          <a:xfrm>
            <a:off x="4562839" y="-168316"/>
            <a:ext cx="4695998" cy="3932313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s://royaltywalk.files.wordpress.com/2015/07/cover.jpg">
            <a:extLst>
              <a:ext uri="{FF2B5EF4-FFF2-40B4-BE49-F238E27FC236}">
                <a16:creationId xmlns:a16="http://schemas.microsoft.com/office/drawing/2014/main" id="{0998DB94-B276-4493-9DDD-7726288F93B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66" r="5247"/>
          <a:stretch/>
        </p:blipFill>
        <p:spPr bwMode="auto">
          <a:xfrm>
            <a:off x="4567428" y="2487166"/>
            <a:ext cx="4697730" cy="4215384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2901FED-4FC9-4ED5-8123-C98BCD1616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ADEFD9C-C278-4159-8928-E75AE770070B}"/>
              </a:ext>
            </a:extLst>
          </p:cNvPr>
          <p:cNvSpPr txBox="1">
            <a:spLocks/>
          </p:cNvSpPr>
          <p:nvPr/>
        </p:nvSpPr>
        <p:spPr>
          <a:xfrm>
            <a:off x="245469" y="155450"/>
            <a:ext cx="4419296" cy="670255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3600" dirty="0"/>
              <a:t>Until it is, we cannot say, by Jesus’ definition, that we are worthy of His calling.</a:t>
            </a:r>
          </a:p>
          <a:p>
            <a:r>
              <a:rPr lang="en-NZ" sz="3600" dirty="0"/>
              <a:t>When that happens:</a:t>
            </a:r>
          </a:p>
          <a:p>
            <a:r>
              <a:rPr lang="en-NZ" sz="3600" dirty="0"/>
              <a:t>All the tiny questions that plague us and stall us go away.</a:t>
            </a:r>
          </a:p>
          <a:p>
            <a:r>
              <a:rPr lang="en-NZ" sz="3600" dirty="0"/>
              <a:t>If Jesus’ calling is first solutions appear to:</a:t>
            </a:r>
          </a:p>
          <a:p>
            <a:pPr marL="0" indent="0">
              <a:buNone/>
            </a:pPr>
            <a:r>
              <a:rPr lang="en-NZ" sz="3600" dirty="0"/>
              <a:t>	Time wasting</a:t>
            </a:r>
          </a:p>
          <a:p>
            <a:pPr marL="0" indent="0">
              <a:buNone/>
            </a:pPr>
            <a:r>
              <a:rPr lang="en-NZ" sz="3600" dirty="0"/>
              <a:t>	Spending</a:t>
            </a:r>
          </a:p>
          <a:p>
            <a:pPr marL="0" indent="0">
              <a:buNone/>
            </a:pPr>
            <a:r>
              <a:rPr lang="en-NZ" sz="3600" dirty="0"/>
              <a:t>	Relationships that pull 	you away</a:t>
            </a:r>
          </a:p>
          <a:p>
            <a:pPr marL="0" indent="0">
              <a:buNone/>
            </a:pPr>
            <a:endParaRPr lang="en-NZ" sz="3600" dirty="0"/>
          </a:p>
          <a:p>
            <a:pPr>
              <a:buFont typeface="Wingdings" panose="05000000000000000000" pitchFamily="2" charset="2"/>
              <a:buChar char="Ø"/>
            </a:pPr>
            <a:r>
              <a:rPr lang="en-NZ" sz="3600" dirty="0"/>
              <a:t>	Because Jesus get’s 	first call – you will 	protect it.</a:t>
            </a:r>
          </a:p>
        </p:txBody>
      </p:sp>
    </p:spTree>
    <p:extLst>
      <p:ext uri="{BB962C8B-B14F-4D97-AF65-F5344CB8AC3E}">
        <p14:creationId xmlns:p14="http://schemas.microsoft.com/office/powerpoint/2010/main" val="28816347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3AB00AE-4340-440F-82E1-9F69D1D551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http://image.slidesharecdn.com/firstandforemost-140707081005-phpapp01/95/first-and-foremost-1-638.jpg?cb=1404720650">
            <a:extLst>
              <a:ext uri="{FF2B5EF4-FFF2-40B4-BE49-F238E27FC236}">
                <a16:creationId xmlns:a16="http://schemas.microsoft.com/office/drawing/2014/main" id="{DD7D18C1-A82B-4FA1-B9F2-450FD8EFF22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56" r="5380" b="2"/>
          <a:stretch/>
        </p:blipFill>
        <p:spPr bwMode="auto">
          <a:xfrm>
            <a:off x="4562839" y="-168316"/>
            <a:ext cx="4695998" cy="3932313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s://royaltywalk.files.wordpress.com/2015/07/cover.jpg">
            <a:extLst>
              <a:ext uri="{FF2B5EF4-FFF2-40B4-BE49-F238E27FC236}">
                <a16:creationId xmlns:a16="http://schemas.microsoft.com/office/drawing/2014/main" id="{0998DB94-B276-4493-9DDD-7726288F93B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66" r="5247"/>
          <a:stretch/>
        </p:blipFill>
        <p:spPr bwMode="auto">
          <a:xfrm>
            <a:off x="4567428" y="2487166"/>
            <a:ext cx="4697730" cy="4215384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2901FED-4FC9-4ED5-8123-C98BCD1616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ADEFD9C-C278-4159-8928-E75AE770070B}"/>
              </a:ext>
            </a:extLst>
          </p:cNvPr>
          <p:cNvSpPr txBox="1">
            <a:spLocks/>
          </p:cNvSpPr>
          <p:nvPr/>
        </p:nvSpPr>
        <p:spPr>
          <a:xfrm>
            <a:off x="245469" y="155450"/>
            <a:ext cx="4419296" cy="670255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3200" dirty="0"/>
              <a:t>Because in the great paradox of grace: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NZ" sz="3200" dirty="0"/>
              <a:t>We only find true life when we lose that which is of ourselves.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NZ" sz="3200" dirty="0"/>
              <a:t>If you live the life of your own choosing-that’s all you will ever have.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NZ" sz="3200" dirty="0"/>
              <a:t>But if you live the life of God’s choosing-you will live that life that is worthy of it’s calling.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NZ" sz="3200" dirty="0"/>
              <a:t>It’s a calling and a high task and you must decide everyday what comes first. </a:t>
            </a:r>
          </a:p>
        </p:txBody>
      </p:sp>
    </p:spTree>
    <p:extLst>
      <p:ext uri="{BB962C8B-B14F-4D97-AF65-F5344CB8AC3E}">
        <p14:creationId xmlns:p14="http://schemas.microsoft.com/office/powerpoint/2010/main" val="37997960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63AB00AE-4340-440F-82E1-9F69D1D551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http://hcconline.ca/wp-content/uploads/2014/04/Potter4.jpg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38" r="2998" b="2"/>
          <a:stretch/>
        </p:blipFill>
        <p:spPr bwMode="auto">
          <a:xfrm>
            <a:off x="4562839" y="-168316"/>
            <a:ext cx="4695998" cy="3932313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i.ytimg.com/vi/pRwrlc8DFkE/maxresdefault.jpg"/>
          <p:cNvPicPr>
            <a:picLocks noGrp="1" noChangeAspect="1" noChangeArrowheads="1"/>
          </p:cNvPicPr>
          <p:nvPr>
            <p:ph sz="quarter" idx="4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30" t="-3631" r="-113" b="3629"/>
          <a:stretch/>
        </p:blipFill>
        <p:spPr bwMode="auto">
          <a:xfrm>
            <a:off x="4567428" y="2487166"/>
            <a:ext cx="4697730" cy="4215384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22901FED-4FC9-4ED5-8123-C98BCD1616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722" y="288569"/>
            <a:ext cx="4286304" cy="131166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5400" kern="12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By His Power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B82F1B9-7DB5-4528-A26B-E9713E4985CC}"/>
              </a:ext>
            </a:extLst>
          </p:cNvPr>
          <p:cNvSpPr txBox="1">
            <a:spLocks/>
          </p:cNvSpPr>
          <p:nvPr/>
        </p:nvSpPr>
        <p:spPr>
          <a:xfrm>
            <a:off x="0" y="1391478"/>
            <a:ext cx="4996070" cy="54665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en-US" sz="3600" b="0" i="0" spc="-100" dirty="0">
                <a:solidFill>
                  <a:srgbClr val="000000"/>
                </a:solidFill>
                <a:effectLst/>
              </a:rPr>
              <a:t>2 Thessalonians 1:11-12— </a:t>
            </a:r>
          </a:p>
          <a:p>
            <a:pPr>
              <a:lnSpc>
                <a:spcPct val="80000"/>
              </a:lnSpc>
            </a:pPr>
            <a:r>
              <a:rPr lang="en-US" sz="3600" b="1" i="0" spc="-100" baseline="30000" dirty="0">
                <a:solidFill>
                  <a:srgbClr val="000000"/>
                </a:solidFill>
                <a:effectLst/>
              </a:rPr>
              <a:t>11</a:t>
            </a:r>
            <a:r>
              <a:rPr lang="en-US" sz="3600" b="0" i="0" spc="-100" dirty="0">
                <a:solidFill>
                  <a:srgbClr val="000000"/>
                </a:solidFill>
                <a:effectLst/>
              </a:rPr>
              <a:t>To this end also we pray for you always, that our God will </a:t>
            </a:r>
            <a:r>
              <a:rPr lang="en-US" sz="3600" b="0" i="0" spc="-100" baseline="30000" dirty="0">
                <a:solidFill>
                  <a:srgbClr val="000000"/>
                </a:solidFill>
                <a:effectLst/>
              </a:rPr>
              <a:t>[</a:t>
            </a:r>
            <a:r>
              <a:rPr lang="en-US" sz="3600" b="0" spc="-100" baseline="30000" dirty="0">
                <a:solidFill>
                  <a:srgbClr val="000000"/>
                </a:solidFill>
              </a:rPr>
              <a:t>a</a:t>
            </a:r>
            <a:r>
              <a:rPr lang="en-US" sz="3600" b="0" i="0" spc="-100" baseline="30000" dirty="0">
                <a:solidFill>
                  <a:srgbClr val="000000"/>
                </a:solidFill>
                <a:effectLst/>
              </a:rPr>
              <a:t>]</a:t>
            </a:r>
            <a:r>
              <a:rPr lang="en-US" sz="3600" b="0" i="0" spc="-100" dirty="0">
                <a:solidFill>
                  <a:srgbClr val="000000"/>
                </a:solidFill>
                <a:effectLst/>
              </a:rPr>
              <a:t>count you worthy of your calling, and fulfill every desire for goodness </a:t>
            </a:r>
            <a:r>
              <a:rPr lang="en-US" sz="3600" i="0" u="sng" spc="-100" dirty="0">
                <a:solidFill>
                  <a:srgbClr val="000000"/>
                </a:solidFill>
                <a:effectLst/>
              </a:rPr>
              <a:t>and the work of faith with power</a:t>
            </a:r>
            <a:r>
              <a:rPr lang="en-US" sz="1700" b="0" i="0" spc="-100" dirty="0">
                <a:solidFill>
                  <a:srgbClr val="000000"/>
                </a:solidFill>
                <a:effectLst/>
              </a:rPr>
              <a:t>, (NASB95)</a:t>
            </a:r>
            <a:endParaRPr lang="en-US" sz="1700" spc="-1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7920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63AB00AE-4340-440F-82E1-9F69D1D551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http://hcconline.ca/wp-content/uploads/2014/04/Potter4.jpg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38" r="2998" b="2"/>
          <a:stretch/>
        </p:blipFill>
        <p:spPr bwMode="auto">
          <a:xfrm>
            <a:off x="4562839" y="-168316"/>
            <a:ext cx="4695998" cy="3932313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i.ytimg.com/vi/pRwrlc8DFkE/maxresdefault.jpg"/>
          <p:cNvPicPr>
            <a:picLocks noGrp="1" noChangeAspect="1" noChangeArrowheads="1"/>
          </p:cNvPicPr>
          <p:nvPr>
            <p:ph sz="quarter" idx="4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30" t="-3631" r="-113" b="3629"/>
          <a:stretch/>
        </p:blipFill>
        <p:spPr bwMode="auto">
          <a:xfrm>
            <a:off x="4567428" y="2487166"/>
            <a:ext cx="4697730" cy="4215384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22901FED-4FC9-4ED5-8123-C98BCD1616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722" y="288569"/>
            <a:ext cx="4286304" cy="131166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5400" kern="12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By His Power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B82F1B9-7DB5-4528-A26B-E9713E4985CC}"/>
              </a:ext>
            </a:extLst>
          </p:cNvPr>
          <p:cNvSpPr txBox="1">
            <a:spLocks/>
          </p:cNvSpPr>
          <p:nvPr/>
        </p:nvSpPr>
        <p:spPr>
          <a:xfrm>
            <a:off x="323564" y="1391478"/>
            <a:ext cx="4243863" cy="54665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3600" dirty="0"/>
              <a:t>The purpose of our lives become that which God has designed us to do.</a:t>
            </a:r>
          </a:p>
        </p:txBody>
      </p:sp>
    </p:spTree>
    <p:extLst>
      <p:ext uri="{BB962C8B-B14F-4D97-AF65-F5344CB8AC3E}">
        <p14:creationId xmlns:p14="http://schemas.microsoft.com/office/powerpoint/2010/main" val="315083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jaredmccaleb.com/wp-content/uploads/2013/10/Worthy_of_His_Calling_00036434-641x320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30723"/>
            <a:ext cx="9144000" cy="4564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510563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63AB00AE-4340-440F-82E1-9F69D1D551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http://hcconline.ca/wp-content/uploads/2014/04/Potter4.jpg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38" r="2998" b="2"/>
          <a:stretch/>
        </p:blipFill>
        <p:spPr bwMode="auto">
          <a:xfrm>
            <a:off x="4562839" y="-168316"/>
            <a:ext cx="4695998" cy="3932313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i.ytimg.com/vi/pRwrlc8DFkE/maxresdefault.jpg"/>
          <p:cNvPicPr>
            <a:picLocks noGrp="1" noChangeAspect="1" noChangeArrowheads="1"/>
          </p:cNvPicPr>
          <p:nvPr>
            <p:ph sz="quarter" idx="4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30" t="-3631" r="-113" b="3629"/>
          <a:stretch/>
        </p:blipFill>
        <p:spPr bwMode="auto">
          <a:xfrm>
            <a:off x="4567428" y="2487166"/>
            <a:ext cx="4697730" cy="4215384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22901FED-4FC9-4ED5-8123-C98BCD1616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722" y="288569"/>
            <a:ext cx="4286304" cy="131166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5400" kern="12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By His Power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B82F1B9-7DB5-4528-A26B-E9713E4985CC}"/>
              </a:ext>
            </a:extLst>
          </p:cNvPr>
          <p:cNvSpPr txBox="1">
            <a:spLocks/>
          </p:cNvSpPr>
          <p:nvPr/>
        </p:nvSpPr>
        <p:spPr>
          <a:xfrm>
            <a:off x="323564" y="1391478"/>
            <a:ext cx="4243863" cy="54665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3600" dirty="0"/>
              <a:t>Ephesians 2:10—</a:t>
            </a:r>
          </a:p>
          <a:p>
            <a:r>
              <a:rPr lang="en-NZ" sz="3600" baseline="30000" dirty="0"/>
              <a:t>10</a:t>
            </a:r>
            <a:r>
              <a:rPr lang="en-NZ" sz="3600" dirty="0"/>
              <a:t>For we are God’s handiwork, created  in Christ Jesus to do good works, which God prepared in advance for us to do.</a:t>
            </a:r>
          </a:p>
        </p:txBody>
      </p:sp>
    </p:spTree>
    <p:extLst>
      <p:ext uri="{BB962C8B-B14F-4D97-AF65-F5344CB8AC3E}">
        <p14:creationId xmlns:p14="http://schemas.microsoft.com/office/powerpoint/2010/main" val="339062021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63AB00AE-4340-440F-82E1-9F69D1D551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http://hcconline.ca/wp-content/uploads/2014/04/Potter4.jpg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38" r="2998" b="2"/>
          <a:stretch/>
        </p:blipFill>
        <p:spPr bwMode="auto">
          <a:xfrm>
            <a:off x="4562839" y="-168316"/>
            <a:ext cx="4695998" cy="3932313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i.ytimg.com/vi/pRwrlc8DFkE/maxresdefault.jpg"/>
          <p:cNvPicPr>
            <a:picLocks noGrp="1" noChangeAspect="1" noChangeArrowheads="1"/>
          </p:cNvPicPr>
          <p:nvPr>
            <p:ph sz="quarter" idx="4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30" t="-3631" r="-113" b="3629"/>
          <a:stretch/>
        </p:blipFill>
        <p:spPr bwMode="auto">
          <a:xfrm>
            <a:off x="4567428" y="2487166"/>
            <a:ext cx="4697730" cy="4215384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22901FED-4FC9-4ED5-8123-C98BCD1616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722" y="288569"/>
            <a:ext cx="4286304" cy="131166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5400" kern="12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By His Power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B82F1B9-7DB5-4528-A26B-E9713E4985CC}"/>
              </a:ext>
            </a:extLst>
          </p:cNvPr>
          <p:cNvSpPr txBox="1">
            <a:spLocks/>
          </p:cNvSpPr>
          <p:nvPr/>
        </p:nvSpPr>
        <p:spPr>
          <a:xfrm>
            <a:off x="323564" y="1391478"/>
            <a:ext cx="4243863" cy="54665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3600" dirty="0"/>
              <a:t>He is the one who made us</a:t>
            </a:r>
          </a:p>
        </p:txBody>
      </p:sp>
    </p:spTree>
    <p:extLst>
      <p:ext uri="{BB962C8B-B14F-4D97-AF65-F5344CB8AC3E}">
        <p14:creationId xmlns:p14="http://schemas.microsoft.com/office/powerpoint/2010/main" val="365570269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63AB00AE-4340-440F-82E1-9F69D1D551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http://hcconline.ca/wp-content/uploads/2014/04/Potter4.jpg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38" r="2998" b="2"/>
          <a:stretch/>
        </p:blipFill>
        <p:spPr bwMode="auto">
          <a:xfrm>
            <a:off x="4562839" y="-168316"/>
            <a:ext cx="4695998" cy="3932313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i.ytimg.com/vi/pRwrlc8DFkE/maxresdefault.jpg"/>
          <p:cNvPicPr>
            <a:picLocks noGrp="1" noChangeAspect="1" noChangeArrowheads="1"/>
          </p:cNvPicPr>
          <p:nvPr>
            <p:ph sz="quarter" idx="4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30" t="-3631" r="-113" b="3629"/>
          <a:stretch/>
        </p:blipFill>
        <p:spPr bwMode="auto">
          <a:xfrm>
            <a:off x="4567428" y="2487166"/>
            <a:ext cx="4697730" cy="4215384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22901FED-4FC9-4ED5-8123-C98BCD1616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722" y="288569"/>
            <a:ext cx="4286304" cy="131166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5400" kern="12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By His Power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B82F1B9-7DB5-4528-A26B-E9713E4985CC}"/>
              </a:ext>
            </a:extLst>
          </p:cNvPr>
          <p:cNvSpPr txBox="1">
            <a:spLocks/>
          </p:cNvSpPr>
          <p:nvPr/>
        </p:nvSpPr>
        <p:spPr>
          <a:xfrm>
            <a:off x="323564" y="1391478"/>
            <a:ext cx="4243863" cy="54665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3600" dirty="0"/>
              <a:t>He retains ownership of our lives</a:t>
            </a:r>
          </a:p>
        </p:txBody>
      </p:sp>
    </p:spTree>
    <p:extLst>
      <p:ext uri="{BB962C8B-B14F-4D97-AF65-F5344CB8AC3E}">
        <p14:creationId xmlns:p14="http://schemas.microsoft.com/office/powerpoint/2010/main" val="343227582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63AB00AE-4340-440F-82E1-9F69D1D551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http://hcconline.ca/wp-content/uploads/2014/04/Potter4.jpg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38" r="2998" b="2"/>
          <a:stretch/>
        </p:blipFill>
        <p:spPr bwMode="auto">
          <a:xfrm>
            <a:off x="4562839" y="-168316"/>
            <a:ext cx="4695998" cy="3932313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i.ytimg.com/vi/pRwrlc8DFkE/maxresdefault.jpg"/>
          <p:cNvPicPr>
            <a:picLocks noGrp="1" noChangeAspect="1" noChangeArrowheads="1"/>
          </p:cNvPicPr>
          <p:nvPr>
            <p:ph sz="quarter" idx="4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30" t="-3631" r="-113" b="3629"/>
          <a:stretch/>
        </p:blipFill>
        <p:spPr bwMode="auto">
          <a:xfrm>
            <a:off x="4567428" y="2487166"/>
            <a:ext cx="4697730" cy="4215384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22901FED-4FC9-4ED5-8123-C98BCD1616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722" y="288569"/>
            <a:ext cx="4286304" cy="131166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5400" kern="12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By His Power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B82F1B9-7DB5-4528-A26B-E9713E4985CC}"/>
              </a:ext>
            </a:extLst>
          </p:cNvPr>
          <p:cNvSpPr txBox="1">
            <a:spLocks/>
          </p:cNvSpPr>
          <p:nvPr/>
        </p:nvSpPr>
        <p:spPr>
          <a:xfrm>
            <a:off x="323564" y="1391478"/>
            <a:ext cx="4243863" cy="54665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3600" dirty="0"/>
              <a:t>“Every deed prompted by faith”</a:t>
            </a:r>
          </a:p>
        </p:txBody>
      </p:sp>
    </p:spTree>
    <p:extLst>
      <p:ext uri="{BB962C8B-B14F-4D97-AF65-F5344CB8AC3E}">
        <p14:creationId xmlns:p14="http://schemas.microsoft.com/office/powerpoint/2010/main" val="294945190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63AB00AE-4340-440F-82E1-9F69D1D551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http://hcconline.ca/wp-content/uploads/2014/04/Potter4.jpg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38" r="2998" b="2"/>
          <a:stretch/>
        </p:blipFill>
        <p:spPr bwMode="auto">
          <a:xfrm>
            <a:off x="4562839" y="-168316"/>
            <a:ext cx="4695998" cy="3932313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i.ytimg.com/vi/pRwrlc8DFkE/maxresdefault.jpg"/>
          <p:cNvPicPr>
            <a:picLocks noGrp="1" noChangeAspect="1" noChangeArrowheads="1"/>
          </p:cNvPicPr>
          <p:nvPr>
            <p:ph sz="quarter" idx="4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30" t="-3631" r="-113" b="3629"/>
          <a:stretch/>
        </p:blipFill>
        <p:spPr bwMode="auto">
          <a:xfrm>
            <a:off x="4567428" y="2487166"/>
            <a:ext cx="4697730" cy="4215384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22901FED-4FC9-4ED5-8123-C98BCD1616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722" y="288569"/>
            <a:ext cx="4286304" cy="131166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5400" kern="12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By His Power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B82F1B9-7DB5-4528-A26B-E9713E4985CC}"/>
              </a:ext>
            </a:extLst>
          </p:cNvPr>
          <p:cNvSpPr txBox="1">
            <a:spLocks/>
          </p:cNvSpPr>
          <p:nvPr/>
        </p:nvSpPr>
        <p:spPr>
          <a:xfrm>
            <a:off x="323564" y="1391478"/>
            <a:ext cx="4243863" cy="54665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3200" dirty="0"/>
              <a:t>Things that we will only do because we have faith:</a:t>
            </a:r>
          </a:p>
        </p:txBody>
      </p:sp>
    </p:spTree>
    <p:extLst>
      <p:ext uri="{BB962C8B-B14F-4D97-AF65-F5344CB8AC3E}">
        <p14:creationId xmlns:p14="http://schemas.microsoft.com/office/powerpoint/2010/main" val="206868851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63AB00AE-4340-440F-82E1-9F69D1D551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http://hcconline.ca/wp-content/uploads/2014/04/Potter4.jpg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38" r="2998" b="2"/>
          <a:stretch/>
        </p:blipFill>
        <p:spPr bwMode="auto">
          <a:xfrm>
            <a:off x="4562839" y="-168316"/>
            <a:ext cx="4695998" cy="3932313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i.ytimg.com/vi/pRwrlc8DFkE/maxresdefault.jpg"/>
          <p:cNvPicPr>
            <a:picLocks noGrp="1" noChangeAspect="1" noChangeArrowheads="1"/>
          </p:cNvPicPr>
          <p:nvPr>
            <p:ph sz="quarter" idx="4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30" t="-3631" r="-113" b="3629"/>
          <a:stretch/>
        </p:blipFill>
        <p:spPr bwMode="auto">
          <a:xfrm>
            <a:off x="4567428" y="2487166"/>
            <a:ext cx="4697730" cy="4215384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22901FED-4FC9-4ED5-8123-C98BCD1616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722" y="288569"/>
            <a:ext cx="4286304" cy="131166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5400" kern="12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By His Power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B82F1B9-7DB5-4528-A26B-E9713E4985CC}"/>
              </a:ext>
            </a:extLst>
          </p:cNvPr>
          <p:cNvSpPr txBox="1">
            <a:spLocks/>
          </p:cNvSpPr>
          <p:nvPr/>
        </p:nvSpPr>
        <p:spPr>
          <a:xfrm>
            <a:off x="323564" y="1391478"/>
            <a:ext cx="4243863" cy="54665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3600" dirty="0"/>
              <a:t>He gives us power to ‘turn the other cheek’-</a:t>
            </a:r>
          </a:p>
          <a:p>
            <a:endParaRPr lang="en-NZ" sz="3600" dirty="0"/>
          </a:p>
          <a:p>
            <a:r>
              <a:rPr lang="en-NZ" sz="3600" dirty="0"/>
              <a:t>We are delivered from taking revenge by realizing that returning evil for evil will only perpetuate evil.</a:t>
            </a:r>
          </a:p>
        </p:txBody>
      </p:sp>
    </p:spTree>
    <p:extLst>
      <p:ext uri="{BB962C8B-B14F-4D97-AF65-F5344CB8AC3E}">
        <p14:creationId xmlns:p14="http://schemas.microsoft.com/office/powerpoint/2010/main" val="251083341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0" name="Rectangle 79">
            <a:extLst>
              <a:ext uri="{FF2B5EF4-FFF2-40B4-BE49-F238E27FC236}">
                <a16:creationId xmlns:a16="http://schemas.microsoft.com/office/drawing/2014/main" id="{231BF440-39FA-4087-84CC-2EEC0BBDAF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2" descr="http://www.heidelberg-catechism.com/images/main/lords-days.jpg">
            <a:extLst>
              <a:ext uri="{FF2B5EF4-FFF2-40B4-BE49-F238E27FC236}">
                <a16:creationId xmlns:a16="http://schemas.microsoft.com/office/drawing/2014/main" id="{B3E92974-F595-409F-AEEC-E70480A8406F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3" r="29619" b="-1"/>
          <a:stretch/>
        </p:blipFill>
        <p:spPr bwMode="auto">
          <a:xfrm>
            <a:off x="3662268" y="10"/>
            <a:ext cx="5481732" cy="3364982"/>
          </a:xfrm>
          <a:custGeom>
            <a:avLst/>
            <a:gdLst/>
            <a:ahLst/>
            <a:cxnLst/>
            <a:rect l="l" t="t" r="r" b="b"/>
            <a:pathLst>
              <a:path w="7308975" h="3364992">
                <a:moveTo>
                  <a:pt x="0" y="0"/>
                </a:moveTo>
                <a:lnTo>
                  <a:pt x="7308975" y="0"/>
                </a:lnTo>
                <a:lnTo>
                  <a:pt x="7308975" y="3364992"/>
                </a:lnTo>
                <a:lnTo>
                  <a:pt x="1210305" y="3364992"/>
                </a:lnTo>
                <a:lnTo>
                  <a:pt x="1192705" y="2943200"/>
                </a:lnTo>
                <a:cubicBezTo>
                  <a:pt x="1098874" y="1825108"/>
                  <a:pt x="684692" y="821621"/>
                  <a:pt x="62981" y="69271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www.swgeneral.com/assets/1/7/dischargePrescription.jpg">
            <a:extLst>
              <a:ext uri="{FF2B5EF4-FFF2-40B4-BE49-F238E27FC236}">
                <a16:creationId xmlns:a16="http://schemas.microsoft.com/office/drawing/2014/main" id="{242F457C-BA08-4CDB-8D11-8BB47787B7CD}"/>
              </a:ext>
            </a:extLst>
          </p:cNvPr>
          <p:cNvPicPr>
            <a:picLocks noGrp="1" noChangeAspect="1" noChangeArrowheads="1"/>
          </p:cNvPicPr>
          <p:nvPr>
            <p:ph sz="quarter" idx="4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19"/>
          <a:stretch/>
        </p:blipFill>
        <p:spPr bwMode="auto">
          <a:xfrm>
            <a:off x="3662268" y="3493008"/>
            <a:ext cx="5481732" cy="3364992"/>
          </a:xfrm>
          <a:custGeom>
            <a:avLst/>
            <a:gdLst/>
            <a:ahLst/>
            <a:cxnLst/>
            <a:rect l="l" t="t" r="r" b="b"/>
            <a:pathLst>
              <a:path w="7308975" h="3364992">
                <a:moveTo>
                  <a:pt x="1210305" y="0"/>
                </a:moveTo>
                <a:lnTo>
                  <a:pt x="7308975" y="0"/>
                </a:lnTo>
                <a:lnTo>
                  <a:pt x="7308975" y="3364992"/>
                </a:lnTo>
                <a:lnTo>
                  <a:pt x="0" y="3364992"/>
                </a:lnTo>
                <a:lnTo>
                  <a:pt x="62981" y="3295722"/>
                </a:lnTo>
                <a:cubicBezTo>
                  <a:pt x="684692" y="2543371"/>
                  <a:pt x="1098874" y="1539884"/>
                  <a:pt x="1192705" y="421793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 useBgFill="1">
        <p:nvSpPr>
          <p:cNvPr id="82" name="Freeform: Shape 81">
            <a:extLst>
              <a:ext uri="{FF2B5EF4-FFF2-40B4-BE49-F238E27FC236}">
                <a16:creationId xmlns:a16="http://schemas.microsoft.com/office/drawing/2014/main" id="{F04E4CBA-303B-48BD-8451-C2701CB0EE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72000" cy="6858000"/>
          </a:xfrm>
          <a:custGeom>
            <a:avLst/>
            <a:gdLst>
              <a:gd name="connsiteX0" fmla="*/ 0 w 6096001"/>
              <a:gd name="connsiteY0" fmla="*/ 0 h 6858000"/>
              <a:gd name="connsiteX1" fmla="*/ 4883024 w 6096001"/>
              <a:gd name="connsiteY1" fmla="*/ 0 h 6858000"/>
              <a:gd name="connsiteX2" fmla="*/ 4946006 w 6096001"/>
              <a:gd name="connsiteY2" fmla="*/ 69271 h 6858000"/>
              <a:gd name="connsiteX3" fmla="*/ 6096001 w 6096001"/>
              <a:gd name="connsiteY3" fmla="*/ 3429000 h 6858000"/>
              <a:gd name="connsiteX4" fmla="*/ 4946006 w 6096001"/>
              <a:gd name="connsiteY4" fmla="*/ 6788730 h 6858000"/>
              <a:gd name="connsiteX5" fmla="*/ 4883024 w 6096001"/>
              <a:gd name="connsiteY5" fmla="*/ 6858000 h 6858000"/>
              <a:gd name="connsiteX6" fmla="*/ 0 w 609600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1" h="6858000">
                <a:moveTo>
                  <a:pt x="0" y="0"/>
                </a:moveTo>
                <a:lnTo>
                  <a:pt x="4883024" y="0"/>
                </a:lnTo>
                <a:lnTo>
                  <a:pt x="4946006" y="69271"/>
                </a:lnTo>
                <a:cubicBezTo>
                  <a:pt x="5656532" y="929100"/>
                  <a:pt x="6096001" y="2116944"/>
                  <a:pt x="6096001" y="3429000"/>
                </a:cubicBezTo>
                <a:cubicBezTo>
                  <a:pt x="6096001" y="4741056"/>
                  <a:pt x="5656532" y="5928900"/>
                  <a:pt x="4946006" y="6788730"/>
                </a:cubicBezTo>
                <a:lnTo>
                  <a:pt x="4883024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84" name="Freeform: Shape 83">
            <a:extLst>
              <a:ext uri="{FF2B5EF4-FFF2-40B4-BE49-F238E27FC236}">
                <a16:creationId xmlns:a16="http://schemas.microsoft.com/office/drawing/2014/main" id="{F6CA58B3-AFCC-4A40-9882-50D508087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65499" cy="6858000"/>
          </a:xfrm>
          <a:custGeom>
            <a:avLst/>
            <a:gdLst>
              <a:gd name="connsiteX0" fmla="*/ 0 w 6087332"/>
              <a:gd name="connsiteY0" fmla="*/ 0 h 6858000"/>
              <a:gd name="connsiteX1" fmla="*/ 4874355 w 6087332"/>
              <a:gd name="connsiteY1" fmla="*/ 0 h 6858000"/>
              <a:gd name="connsiteX2" fmla="*/ 4937337 w 6087332"/>
              <a:gd name="connsiteY2" fmla="*/ 69271 h 6858000"/>
              <a:gd name="connsiteX3" fmla="*/ 6087332 w 6087332"/>
              <a:gd name="connsiteY3" fmla="*/ 3429000 h 6858000"/>
              <a:gd name="connsiteX4" fmla="*/ 4937337 w 6087332"/>
              <a:gd name="connsiteY4" fmla="*/ 6788730 h 6858000"/>
              <a:gd name="connsiteX5" fmla="*/ 4874355 w 6087332"/>
              <a:gd name="connsiteY5" fmla="*/ 6858000 h 6858000"/>
              <a:gd name="connsiteX6" fmla="*/ 0 w 608733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87332" h="6858000">
                <a:moveTo>
                  <a:pt x="0" y="0"/>
                </a:moveTo>
                <a:lnTo>
                  <a:pt x="4874355" y="0"/>
                </a:lnTo>
                <a:lnTo>
                  <a:pt x="4937337" y="69271"/>
                </a:lnTo>
                <a:cubicBezTo>
                  <a:pt x="5647863" y="929100"/>
                  <a:pt x="6087332" y="2116944"/>
                  <a:pt x="6087332" y="3429000"/>
                </a:cubicBezTo>
                <a:cubicBezTo>
                  <a:pt x="6087332" y="4741056"/>
                  <a:pt x="5647863" y="5928900"/>
                  <a:pt x="4937337" y="6788730"/>
                </a:cubicBezTo>
                <a:lnTo>
                  <a:pt x="4874355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6042" y="859536"/>
            <a:ext cx="3931158" cy="124358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5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Jesus’ prescriptions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75C56826-D4E5-42ED-8529-079651CB30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152144"/>
            <a:ext cx="96012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 useBgFill="1">
        <p:nvSpPr>
          <p:cNvPr id="88" name="Rectangle 87">
            <a:extLst>
              <a:ext uri="{FF2B5EF4-FFF2-40B4-BE49-F238E27FC236}">
                <a16:creationId xmlns:a16="http://schemas.microsoft.com/office/drawing/2014/main" id="{82095FCE-EF05-4443-B97A-85DEE3A5CA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7158" y="2194560"/>
            <a:ext cx="3669030" cy="18288"/>
          </a:xfrm>
          <a:prstGeom prst="rect">
            <a:avLst/>
          </a:prstGeom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CA00AE6B-AA30-4CF8-BA6F-339B780AD7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7158" y="2194560"/>
            <a:ext cx="366903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B82F1B9-7DB5-4528-A26B-E9713E4985CC}"/>
              </a:ext>
            </a:extLst>
          </p:cNvPr>
          <p:cNvSpPr txBox="1">
            <a:spLocks/>
          </p:cNvSpPr>
          <p:nvPr/>
        </p:nvSpPr>
        <p:spPr>
          <a:xfrm>
            <a:off x="336042" y="2512611"/>
            <a:ext cx="3624602" cy="36643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/>
              <a:t>Are always extreme…</a:t>
            </a:r>
          </a:p>
        </p:txBody>
      </p:sp>
    </p:spTree>
    <p:extLst>
      <p:ext uri="{BB962C8B-B14F-4D97-AF65-F5344CB8AC3E}">
        <p14:creationId xmlns:p14="http://schemas.microsoft.com/office/powerpoint/2010/main" val="304063778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0" name="Rectangle 79">
            <a:extLst>
              <a:ext uri="{FF2B5EF4-FFF2-40B4-BE49-F238E27FC236}">
                <a16:creationId xmlns:a16="http://schemas.microsoft.com/office/drawing/2014/main" id="{231BF440-39FA-4087-84CC-2EEC0BBDAF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2" descr="http://www.heidelberg-catechism.com/images/main/lords-days.jpg">
            <a:extLst>
              <a:ext uri="{FF2B5EF4-FFF2-40B4-BE49-F238E27FC236}">
                <a16:creationId xmlns:a16="http://schemas.microsoft.com/office/drawing/2014/main" id="{B3E92974-F595-409F-AEEC-E70480A8406F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3" r="29619" b="-1"/>
          <a:stretch/>
        </p:blipFill>
        <p:spPr bwMode="auto">
          <a:xfrm>
            <a:off x="3662268" y="10"/>
            <a:ext cx="5481732" cy="3364982"/>
          </a:xfrm>
          <a:custGeom>
            <a:avLst/>
            <a:gdLst/>
            <a:ahLst/>
            <a:cxnLst/>
            <a:rect l="l" t="t" r="r" b="b"/>
            <a:pathLst>
              <a:path w="7308975" h="3364992">
                <a:moveTo>
                  <a:pt x="0" y="0"/>
                </a:moveTo>
                <a:lnTo>
                  <a:pt x="7308975" y="0"/>
                </a:lnTo>
                <a:lnTo>
                  <a:pt x="7308975" y="3364992"/>
                </a:lnTo>
                <a:lnTo>
                  <a:pt x="1210305" y="3364992"/>
                </a:lnTo>
                <a:lnTo>
                  <a:pt x="1192705" y="2943200"/>
                </a:lnTo>
                <a:cubicBezTo>
                  <a:pt x="1098874" y="1825108"/>
                  <a:pt x="684692" y="821621"/>
                  <a:pt x="62981" y="69271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www.swgeneral.com/assets/1/7/dischargePrescription.jpg">
            <a:extLst>
              <a:ext uri="{FF2B5EF4-FFF2-40B4-BE49-F238E27FC236}">
                <a16:creationId xmlns:a16="http://schemas.microsoft.com/office/drawing/2014/main" id="{242F457C-BA08-4CDB-8D11-8BB47787B7CD}"/>
              </a:ext>
            </a:extLst>
          </p:cNvPr>
          <p:cNvPicPr>
            <a:picLocks noGrp="1" noChangeAspect="1" noChangeArrowheads="1"/>
          </p:cNvPicPr>
          <p:nvPr>
            <p:ph sz="quarter" idx="4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19"/>
          <a:stretch/>
        </p:blipFill>
        <p:spPr bwMode="auto">
          <a:xfrm>
            <a:off x="3662268" y="3493008"/>
            <a:ext cx="5481732" cy="3364992"/>
          </a:xfrm>
          <a:custGeom>
            <a:avLst/>
            <a:gdLst/>
            <a:ahLst/>
            <a:cxnLst/>
            <a:rect l="l" t="t" r="r" b="b"/>
            <a:pathLst>
              <a:path w="7308975" h="3364992">
                <a:moveTo>
                  <a:pt x="1210305" y="0"/>
                </a:moveTo>
                <a:lnTo>
                  <a:pt x="7308975" y="0"/>
                </a:lnTo>
                <a:lnTo>
                  <a:pt x="7308975" y="3364992"/>
                </a:lnTo>
                <a:lnTo>
                  <a:pt x="0" y="3364992"/>
                </a:lnTo>
                <a:lnTo>
                  <a:pt x="62981" y="3295722"/>
                </a:lnTo>
                <a:cubicBezTo>
                  <a:pt x="684692" y="2543371"/>
                  <a:pt x="1098874" y="1539884"/>
                  <a:pt x="1192705" y="421793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 useBgFill="1">
        <p:nvSpPr>
          <p:cNvPr id="82" name="Freeform: Shape 81">
            <a:extLst>
              <a:ext uri="{FF2B5EF4-FFF2-40B4-BE49-F238E27FC236}">
                <a16:creationId xmlns:a16="http://schemas.microsoft.com/office/drawing/2014/main" id="{F04E4CBA-303B-48BD-8451-C2701CB0EE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72000" cy="6858000"/>
          </a:xfrm>
          <a:custGeom>
            <a:avLst/>
            <a:gdLst>
              <a:gd name="connsiteX0" fmla="*/ 0 w 6096001"/>
              <a:gd name="connsiteY0" fmla="*/ 0 h 6858000"/>
              <a:gd name="connsiteX1" fmla="*/ 4883024 w 6096001"/>
              <a:gd name="connsiteY1" fmla="*/ 0 h 6858000"/>
              <a:gd name="connsiteX2" fmla="*/ 4946006 w 6096001"/>
              <a:gd name="connsiteY2" fmla="*/ 69271 h 6858000"/>
              <a:gd name="connsiteX3" fmla="*/ 6096001 w 6096001"/>
              <a:gd name="connsiteY3" fmla="*/ 3429000 h 6858000"/>
              <a:gd name="connsiteX4" fmla="*/ 4946006 w 6096001"/>
              <a:gd name="connsiteY4" fmla="*/ 6788730 h 6858000"/>
              <a:gd name="connsiteX5" fmla="*/ 4883024 w 6096001"/>
              <a:gd name="connsiteY5" fmla="*/ 6858000 h 6858000"/>
              <a:gd name="connsiteX6" fmla="*/ 0 w 609600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1" h="6858000">
                <a:moveTo>
                  <a:pt x="0" y="0"/>
                </a:moveTo>
                <a:lnTo>
                  <a:pt x="4883024" y="0"/>
                </a:lnTo>
                <a:lnTo>
                  <a:pt x="4946006" y="69271"/>
                </a:lnTo>
                <a:cubicBezTo>
                  <a:pt x="5656532" y="929100"/>
                  <a:pt x="6096001" y="2116944"/>
                  <a:pt x="6096001" y="3429000"/>
                </a:cubicBezTo>
                <a:cubicBezTo>
                  <a:pt x="6096001" y="4741056"/>
                  <a:pt x="5656532" y="5928900"/>
                  <a:pt x="4946006" y="6788730"/>
                </a:cubicBezTo>
                <a:lnTo>
                  <a:pt x="4883024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84" name="Freeform: Shape 83">
            <a:extLst>
              <a:ext uri="{FF2B5EF4-FFF2-40B4-BE49-F238E27FC236}">
                <a16:creationId xmlns:a16="http://schemas.microsoft.com/office/drawing/2014/main" id="{F6CA58B3-AFCC-4A40-9882-50D508087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65499" cy="6858000"/>
          </a:xfrm>
          <a:custGeom>
            <a:avLst/>
            <a:gdLst>
              <a:gd name="connsiteX0" fmla="*/ 0 w 6087332"/>
              <a:gd name="connsiteY0" fmla="*/ 0 h 6858000"/>
              <a:gd name="connsiteX1" fmla="*/ 4874355 w 6087332"/>
              <a:gd name="connsiteY1" fmla="*/ 0 h 6858000"/>
              <a:gd name="connsiteX2" fmla="*/ 4937337 w 6087332"/>
              <a:gd name="connsiteY2" fmla="*/ 69271 h 6858000"/>
              <a:gd name="connsiteX3" fmla="*/ 6087332 w 6087332"/>
              <a:gd name="connsiteY3" fmla="*/ 3429000 h 6858000"/>
              <a:gd name="connsiteX4" fmla="*/ 4937337 w 6087332"/>
              <a:gd name="connsiteY4" fmla="*/ 6788730 h 6858000"/>
              <a:gd name="connsiteX5" fmla="*/ 4874355 w 6087332"/>
              <a:gd name="connsiteY5" fmla="*/ 6858000 h 6858000"/>
              <a:gd name="connsiteX6" fmla="*/ 0 w 608733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87332" h="6858000">
                <a:moveTo>
                  <a:pt x="0" y="0"/>
                </a:moveTo>
                <a:lnTo>
                  <a:pt x="4874355" y="0"/>
                </a:lnTo>
                <a:lnTo>
                  <a:pt x="4937337" y="69271"/>
                </a:lnTo>
                <a:cubicBezTo>
                  <a:pt x="5647863" y="929100"/>
                  <a:pt x="6087332" y="2116944"/>
                  <a:pt x="6087332" y="3429000"/>
                </a:cubicBezTo>
                <a:cubicBezTo>
                  <a:pt x="6087332" y="4741056"/>
                  <a:pt x="5647863" y="5928900"/>
                  <a:pt x="4937337" y="6788730"/>
                </a:cubicBezTo>
                <a:lnTo>
                  <a:pt x="4874355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6042" y="859536"/>
            <a:ext cx="3931158" cy="124358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5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Jesus’ prescriptions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75C56826-D4E5-42ED-8529-079651CB30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152144"/>
            <a:ext cx="96012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 useBgFill="1">
        <p:nvSpPr>
          <p:cNvPr id="88" name="Rectangle 87">
            <a:extLst>
              <a:ext uri="{FF2B5EF4-FFF2-40B4-BE49-F238E27FC236}">
                <a16:creationId xmlns:a16="http://schemas.microsoft.com/office/drawing/2014/main" id="{82095FCE-EF05-4443-B97A-85DEE3A5CA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7158" y="2194560"/>
            <a:ext cx="3669030" cy="18288"/>
          </a:xfrm>
          <a:prstGeom prst="rect">
            <a:avLst/>
          </a:prstGeom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CA00AE6B-AA30-4CF8-BA6F-339B780AD7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7158" y="2194560"/>
            <a:ext cx="366903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B82F1B9-7DB5-4528-A26B-E9713E4985CC}"/>
              </a:ext>
            </a:extLst>
          </p:cNvPr>
          <p:cNvSpPr txBox="1">
            <a:spLocks/>
          </p:cNvSpPr>
          <p:nvPr/>
        </p:nvSpPr>
        <p:spPr>
          <a:xfrm>
            <a:off x="336042" y="2512611"/>
            <a:ext cx="3624602" cy="36643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/>
              <a:t>Because he wants us to be completely healed.</a:t>
            </a:r>
          </a:p>
        </p:txBody>
      </p:sp>
    </p:spTree>
    <p:extLst>
      <p:ext uri="{BB962C8B-B14F-4D97-AF65-F5344CB8AC3E}">
        <p14:creationId xmlns:p14="http://schemas.microsoft.com/office/powerpoint/2010/main" val="424190995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0" name="Rectangle 79">
            <a:extLst>
              <a:ext uri="{FF2B5EF4-FFF2-40B4-BE49-F238E27FC236}">
                <a16:creationId xmlns:a16="http://schemas.microsoft.com/office/drawing/2014/main" id="{231BF440-39FA-4087-84CC-2EEC0BBDAF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2" descr="http://www.heidelberg-catechism.com/images/main/lords-days.jpg">
            <a:extLst>
              <a:ext uri="{FF2B5EF4-FFF2-40B4-BE49-F238E27FC236}">
                <a16:creationId xmlns:a16="http://schemas.microsoft.com/office/drawing/2014/main" id="{B3E92974-F595-409F-AEEC-E70480A8406F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3" r="29619" b="-1"/>
          <a:stretch/>
        </p:blipFill>
        <p:spPr bwMode="auto">
          <a:xfrm>
            <a:off x="3662268" y="10"/>
            <a:ext cx="5481732" cy="3364982"/>
          </a:xfrm>
          <a:custGeom>
            <a:avLst/>
            <a:gdLst/>
            <a:ahLst/>
            <a:cxnLst/>
            <a:rect l="l" t="t" r="r" b="b"/>
            <a:pathLst>
              <a:path w="7308975" h="3364992">
                <a:moveTo>
                  <a:pt x="0" y="0"/>
                </a:moveTo>
                <a:lnTo>
                  <a:pt x="7308975" y="0"/>
                </a:lnTo>
                <a:lnTo>
                  <a:pt x="7308975" y="3364992"/>
                </a:lnTo>
                <a:lnTo>
                  <a:pt x="1210305" y="3364992"/>
                </a:lnTo>
                <a:lnTo>
                  <a:pt x="1192705" y="2943200"/>
                </a:lnTo>
                <a:cubicBezTo>
                  <a:pt x="1098874" y="1825108"/>
                  <a:pt x="684692" y="821621"/>
                  <a:pt x="62981" y="69271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www.swgeneral.com/assets/1/7/dischargePrescription.jpg">
            <a:extLst>
              <a:ext uri="{FF2B5EF4-FFF2-40B4-BE49-F238E27FC236}">
                <a16:creationId xmlns:a16="http://schemas.microsoft.com/office/drawing/2014/main" id="{242F457C-BA08-4CDB-8D11-8BB47787B7CD}"/>
              </a:ext>
            </a:extLst>
          </p:cNvPr>
          <p:cNvPicPr>
            <a:picLocks noGrp="1" noChangeAspect="1" noChangeArrowheads="1"/>
          </p:cNvPicPr>
          <p:nvPr>
            <p:ph sz="quarter" idx="4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19"/>
          <a:stretch/>
        </p:blipFill>
        <p:spPr bwMode="auto">
          <a:xfrm>
            <a:off x="3662268" y="3493008"/>
            <a:ext cx="5481732" cy="3364992"/>
          </a:xfrm>
          <a:custGeom>
            <a:avLst/>
            <a:gdLst/>
            <a:ahLst/>
            <a:cxnLst/>
            <a:rect l="l" t="t" r="r" b="b"/>
            <a:pathLst>
              <a:path w="7308975" h="3364992">
                <a:moveTo>
                  <a:pt x="1210305" y="0"/>
                </a:moveTo>
                <a:lnTo>
                  <a:pt x="7308975" y="0"/>
                </a:lnTo>
                <a:lnTo>
                  <a:pt x="7308975" y="3364992"/>
                </a:lnTo>
                <a:lnTo>
                  <a:pt x="0" y="3364992"/>
                </a:lnTo>
                <a:lnTo>
                  <a:pt x="62981" y="3295722"/>
                </a:lnTo>
                <a:cubicBezTo>
                  <a:pt x="684692" y="2543371"/>
                  <a:pt x="1098874" y="1539884"/>
                  <a:pt x="1192705" y="421793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 useBgFill="1">
        <p:nvSpPr>
          <p:cNvPr id="82" name="Freeform: Shape 81">
            <a:extLst>
              <a:ext uri="{FF2B5EF4-FFF2-40B4-BE49-F238E27FC236}">
                <a16:creationId xmlns:a16="http://schemas.microsoft.com/office/drawing/2014/main" id="{F04E4CBA-303B-48BD-8451-C2701CB0EE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72000" cy="6858000"/>
          </a:xfrm>
          <a:custGeom>
            <a:avLst/>
            <a:gdLst>
              <a:gd name="connsiteX0" fmla="*/ 0 w 6096001"/>
              <a:gd name="connsiteY0" fmla="*/ 0 h 6858000"/>
              <a:gd name="connsiteX1" fmla="*/ 4883024 w 6096001"/>
              <a:gd name="connsiteY1" fmla="*/ 0 h 6858000"/>
              <a:gd name="connsiteX2" fmla="*/ 4946006 w 6096001"/>
              <a:gd name="connsiteY2" fmla="*/ 69271 h 6858000"/>
              <a:gd name="connsiteX3" fmla="*/ 6096001 w 6096001"/>
              <a:gd name="connsiteY3" fmla="*/ 3429000 h 6858000"/>
              <a:gd name="connsiteX4" fmla="*/ 4946006 w 6096001"/>
              <a:gd name="connsiteY4" fmla="*/ 6788730 h 6858000"/>
              <a:gd name="connsiteX5" fmla="*/ 4883024 w 6096001"/>
              <a:gd name="connsiteY5" fmla="*/ 6858000 h 6858000"/>
              <a:gd name="connsiteX6" fmla="*/ 0 w 609600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1" h="6858000">
                <a:moveTo>
                  <a:pt x="0" y="0"/>
                </a:moveTo>
                <a:lnTo>
                  <a:pt x="4883024" y="0"/>
                </a:lnTo>
                <a:lnTo>
                  <a:pt x="4946006" y="69271"/>
                </a:lnTo>
                <a:cubicBezTo>
                  <a:pt x="5656532" y="929100"/>
                  <a:pt x="6096001" y="2116944"/>
                  <a:pt x="6096001" y="3429000"/>
                </a:cubicBezTo>
                <a:cubicBezTo>
                  <a:pt x="6096001" y="4741056"/>
                  <a:pt x="5656532" y="5928900"/>
                  <a:pt x="4946006" y="6788730"/>
                </a:cubicBezTo>
                <a:lnTo>
                  <a:pt x="4883024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84" name="Freeform: Shape 83">
            <a:extLst>
              <a:ext uri="{FF2B5EF4-FFF2-40B4-BE49-F238E27FC236}">
                <a16:creationId xmlns:a16="http://schemas.microsoft.com/office/drawing/2014/main" id="{F6CA58B3-AFCC-4A40-9882-50D508087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65499" cy="6858000"/>
          </a:xfrm>
          <a:custGeom>
            <a:avLst/>
            <a:gdLst>
              <a:gd name="connsiteX0" fmla="*/ 0 w 6087332"/>
              <a:gd name="connsiteY0" fmla="*/ 0 h 6858000"/>
              <a:gd name="connsiteX1" fmla="*/ 4874355 w 6087332"/>
              <a:gd name="connsiteY1" fmla="*/ 0 h 6858000"/>
              <a:gd name="connsiteX2" fmla="*/ 4937337 w 6087332"/>
              <a:gd name="connsiteY2" fmla="*/ 69271 h 6858000"/>
              <a:gd name="connsiteX3" fmla="*/ 6087332 w 6087332"/>
              <a:gd name="connsiteY3" fmla="*/ 3429000 h 6858000"/>
              <a:gd name="connsiteX4" fmla="*/ 4937337 w 6087332"/>
              <a:gd name="connsiteY4" fmla="*/ 6788730 h 6858000"/>
              <a:gd name="connsiteX5" fmla="*/ 4874355 w 6087332"/>
              <a:gd name="connsiteY5" fmla="*/ 6858000 h 6858000"/>
              <a:gd name="connsiteX6" fmla="*/ 0 w 608733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87332" h="6858000">
                <a:moveTo>
                  <a:pt x="0" y="0"/>
                </a:moveTo>
                <a:lnTo>
                  <a:pt x="4874355" y="0"/>
                </a:lnTo>
                <a:lnTo>
                  <a:pt x="4937337" y="69271"/>
                </a:lnTo>
                <a:cubicBezTo>
                  <a:pt x="5647863" y="929100"/>
                  <a:pt x="6087332" y="2116944"/>
                  <a:pt x="6087332" y="3429000"/>
                </a:cubicBezTo>
                <a:cubicBezTo>
                  <a:pt x="6087332" y="4741056"/>
                  <a:pt x="5647863" y="5928900"/>
                  <a:pt x="4937337" y="6788730"/>
                </a:cubicBezTo>
                <a:lnTo>
                  <a:pt x="4874355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6042" y="859536"/>
            <a:ext cx="3931158" cy="124358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5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Jesus’ prescriptions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75C56826-D4E5-42ED-8529-079651CB30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152144"/>
            <a:ext cx="96012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 useBgFill="1">
        <p:nvSpPr>
          <p:cNvPr id="88" name="Rectangle 87">
            <a:extLst>
              <a:ext uri="{FF2B5EF4-FFF2-40B4-BE49-F238E27FC236}">
                <a16:creationId xmlns:a16="http://schemas.microsoft.com/office/drawing/2014/main" id="{82095FCE-EF05-4443-B97A-85DEE3A5CA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7158" y="2194560"/>
            <a:ext cx="3669030" cy="18288"/>
          </a:xfrm>
          <a:prstGeom prst="rect">
            <a:avLst/>
          </a:prstGeom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CA00AE6B-AA30-4CF8-BA6F-339B780AD7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7158" y="2194560"/>
            <a:ext cx="366903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B82F1B9-7DB5-4528-A26B-E9713E4985CC}"/>
              </a:ext>
            </a:extLst>
          </p:cNvPr>
          <p:cNvSpPr txBox="1">
            <a:spLocks/>
          </p:cNvSpPr>
          <p:nvPr/>
        </p:nvSpPr>
        <p:spPr>
          <a:xfrm>
            <a:off x="336042" y="2512611"/>
            <a:ext cx="3624602" cy="36643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/>
              <a:t>When we step out in faith we pray:</a:t>
            </a:r>
          </a:p>
        </p:txBody>
      </p:sp>
    </p:spTree>
    <p:extLst>
      <p:ext uri="{BB962C8B-B14F-4D97-AF65-F5344CB8AC3E}">
        <p14:creationId xmlns:p14="http://schemas.microsoft.com/office/powerpoint/2010/main" val="323160862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0" name="Rectangle 79">
            <a:extLst>
              <a:ext uri="{FF2B5EF4-FFF2-40B4-BE49-F238E27FC236}">
                <a16:creationId xmlns:a16="http://schemas.microsoft.com/office/drawing/2014/main" id="{231BF440-39FA-4087-84CC-2EEC0BBDAF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2" descr="http://www.heidelberg-catechism.com/images/main/lords-days.jpg">
            <a:extLst>
              <a:ext uri="{FF2B5EF4-FFF2-40B4-BE49-F238E27FC236}">
                <a16:creationId xmlns:a16="http://schemas.microsoft.com/office/drawing/2014/main" id="{B3E92974-F595-409F-AEEC-E70480A8406F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3" r="29619" b="-1"/>
          <a:stretch/>
        </p:blipFill>
        <p:spPr bwMode="auto">
          <a:xfrm>
            <a:off x="3662268" y="10"/>
            <a:ext cx="5481732" cy="3364982"/>
          </a:xfrm>
          <a:custGeom>
            <a:avLst/>
            <a:gdLst/>
            <a:ahLst/>
            <a:cxnLst/>
            <a:rect l="l" t="t" r="r" b="b"/>
            <a:pathLst>
              <a:path w="7308975" h="3364992">
                <a:moveTo>
                  <a:pt x="0" y="0"/>
                </a:moveTo>
                <a:lnTo>
                  <a:pt x="7308975" y="0"/>
                </a:lnTo>
                <a:lnTo>
                  <a:pt x="7308975" y="3364992"/>
                </a:lnTo>
                <a:lnTo>
                  <a:pt x="1210305" y="3364992"/>
                </a:lnTo>
                <a:lnTo>
                  <a:pt x="1192705" y="2943200"/>
                </a:lnTo>
                <a:cubicBezTo>
                  <a:pt x="1098874" y="1825108"/>
                  <a:pt x="684692" y="821621"/>
                  <a:pt x="62981" y="69271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www.swgeneral.com/assets/1/7/dischargePrescription.jpg">
            <a:extLst>
              <a:ext uri="{FF2B5EF4-FFF2-40B4-BE49-F238E27FC236}">
                <a16:creationId xmlns:a16="http://schemas.microsoft.com/office/drawing/2014/main" id="{242F457C-BA08-4CDB-8D11-8BB47787B7CD}"/>
              </a:ext>
            </a:extLst>
          </p:cNvPr>
          <p:cNvPicPr>
            <a:picLocks noGrp="1" noChangeAspect="1" noChangeArrowheads="1"/>
          </p:cNvPicPr>
          <p:nvPr>
            <p:ph sz="quarter" idx="4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19"/>
          <a:stretch/>
        </p:blipFill>
        <p:spPr bwMode="auto">
          <a:xfrm>
            <a:off x="3662268" y="3493008"/>
            <a:ext cx="5481732" cy="3364992"/>
          </a:xfrm>
          <a:custGeom>
            <a:avLst/>
            <a:gdLst/>
            <a:ahLst/>
            <a:cxnLst/>
            <a:rect l="l" t="t" r="r" b="b"/>
            <a:pathLst>
              <a:path w="7308975" h="3364992">
                <a:moveTo>
                  <a:pt x="1210305" y="0"/>
                </a:moveTo>
                <a:lnTo>
                  <a:pt x="7308975" y="0"/>
                </a:lnTo>
                <a:lnTo>
                  <a:pt x="7308975" y="3364992"/>
                </a:lnTo>
                <a:lnTo>
                  <a:pt x="0" y="3364992"/>
                </a:lnTo>
                <a:lnTo>
                  <a:pt x="62981" y="3295722"/>
                </a:lnTo>
                <a:cubicBezTo>
                  <a:pt x="684692" y="2543371"/>
                  <a:pt x="1098874" y="1539884"/>
                  <a:pt x="1192705" y="421793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 useBgFill="1">
        <p:nvSpPr>
          <p:cNvPr id="82" name="Freeform: Shape 81">
            <a:extLst>
              <a:ext uri="{FF2B5EF4-FFF2-40B4-BE49-F238E27FC236}">
                <a16:creationId xmlns:a16="http://schemas.microsoft.com/office/drawing/2014/main" id="{F04E4CBA-303B-48BD-8451-C2701CB0EE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72000" cy="6858000"/>
          </a:xfrm>
          <a:custGeom>
            <a:avLst/>
            <a:gdLst>
              <a:gd name="connsiteX0" fmla="*/ 0 w 6096001"/>
              <a:gd name="connsiteY0" fmla="*/ 0 h 6858000"/>
              <a:gd name="connsiteX1" fmla="*/ 4883024 w 6096001"/>
              <a:gd name="connsiteY1" fmla="*/ 0 h 6858000"/>
              <a:gd name="connsiteX2" fmla="*/ 4946006 w 6096001"/>
              <a:gd name="connsiteY2" fmla="*/ 69271 h 6858000"/>
              <a:gd name="connsiteX3" fmla="*/ 6096001 w 6096001"/>
              <a:gd name="connsiteY3" fmla="*/ 3429000 h 6858000"/>
              <a:gd name="connsiteX4" fmla="*/ 4946006 w 6096001"/>
              <a:gd name="connsiteY4" fmla="*/ 6788730 h 6858000"/>
              <a:gd name="connsiteX5" fmla="*/ 4883024 w 6096001"/>
              <a:gd name="connsiteY5" fmla="*/ 6858000 h 6858000"/>
              <a:gd name="connsiteX6" fmla="*/ 0 w 609600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1" h="6858000">
                <a:moveTo>
                  <a:pt x="0" y="0"/>
                </a:moveTo>
                <a:lnTo>
                  <a:pt x="4883024" y="0"/>
                </a:lnTo>
                <a:lnTo>
                  <a:pt x="4946006" y="69271"/>
                </a:lnTo>
                <a:cubicBezTo>
                  <a:pt x="5656532" y="929100"/>
                  <a:pt x="6096001" y="2116944"/>
                  <a:pt x="6096001" y="3429000"/>
                </a:cubicBezTo>
                <a:cubicBezTo>
                  <a:pt x="6096001" y="4741056"/>
                  <a:pt x="5656532" y="5928900"/>
                  <a:pt x="4946006" y="6788730"/>
                </a:cubicBezTo>
                <a:lnTo>
                  <a:pt x="4883024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84" name="Freeform: Shape 83">
            <a:extLst>
              <a:ext uri="{FF2B5EF4-FFF2-40B4-BE49-F238E27FC236}">
                <a16:creationId xmlns:a16="http://schemas.microsoft.com/office/drawing/2014/main" id="{F6CA58B3-AFCC-4A40-9882-50D508087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65499" cy="6858000"/>
          </a:xfrm>
          <a:custGeom>
            <a:avLst/>
            <a:gdLst>
              <a:gd name="connsiteX0" fmla="*/ 0 w 6087332"/>
              <a:gd name="connsiteY0" fmla="*/ 0 h 6858000"/>
              <a:gd name="connsiteX1" fmla="*/ 4874355 w 6087332"/>
              <a:gd name="connsiteY1" fmla="*/ 0 h 6858000"/>
              <a:gd name="connsiteX2" fmla="*/ 4937337 w 6087332"/>
              <a:gd name="connsiteY2" fmla="*/ 69271 h 6858000"/>
              <a:gd name="connsiteX3" fmla="*/ 6087332 w 6087332"/>
              <a:gd name="connsiteY3" fmla="*/ 3429000 h 6858000"/>
              <a:gd name="connsiteX4" fmla="*/ 4937337 w 6087332"/>
              <a:gd name="connsiteY4" fmla="*/ 6788730 h 6858000"/>
              <a:gd name="connsiteX5" fmla="*/ 4874355 w 6087332"/>
              <a:gd name="connsiteY5" fmla="*/ 6858000 h 6858000"/>
              <a:gd name="connsiteX6" fmla="*/ 0 w 608733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87332" h="6858000">
                <a:moveTo>
                  <a:pt x="0" y="0"/>
                </a:moveTo>
                <a:lnTo>
                  <a:pt x="4874355" y="0"/>
                </a:lnTo>
                <a:lnTo>
                  <a:pt x="4937337" y="69271"/>
                </a:lnTo>
                <a:cubicBezTo>
                  <a:pt x="5647863" y="929100"/>
                  <a:pt x="6087332" y="2116944"/>
                  <a:pt x="6087332" y="3429000"/>
                </a:cubicBezTo>
                <a:cubicBezTo>
                  <a:pt x="6087332" y="4741056"/>
                  <a:pt x="5647863" y="5928900"/>
                  <a:pt x="4937337" y="6788730"/>
                </a:cubicBezTo>
                <a:lnTo>
                  <a:pt x="4874355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6042" y="859536"/>
            <a:ext cx="3931158" cy="124358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5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Jesus’ prescriptions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75C56826-D4E5-42ED-8529-079651CB30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152144"/>
            <a:ext cx="96012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 useBgFill="1">
        <p:nvSpPr>
          <p:cNvPr id="88" name="Rectangle 87">
            <a:extLst>
              <a:ext uri="{FF2B5EF4-FFF2-40B4-BE49-F238E27FC236}">
                <a16:creationId xmlns:a16="http://schemas.microsoft.com/office/drawing/2014/main" id="{82095FCE-EF05-4443-B97A-85DEE3A5CA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7158" y="2194560"/>
            <a:ext cx="3669030" cy="18288"/>
          </a:xfrm>
          <a:prstGeom prst="rect">
            <a:avLst/>
          </a:prstGeom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CA00AE6B-AA30-4CF8-BA6F-339B780AD7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7158" y="2194560"/>
            <a:ext cx="366903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B82F1B9-7DB5-4528-A26B-E9713E4985CC}"/>
              </a:ext>
            </a:extLst>
          </p:cNvPr>
          <p:cNvSpPr txBox="1">
            <a:spLocks/>
          </p:cNvSpPr>
          <p:nvPr/>
        </p:nvSpPr>
        <p:spPr>
          <a:xfrm>
            <a:off x="336042" y="2512611"/>
            <a:ext cx="3624602" cy="36643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/>
              <a:t>“God, I will do this, but you will have to provide the strength and the wisdom.”</a:t>
            </a:r>
          </a:p>
        </p:txBody>
      </p:sp>
    </p:spTree>
    <p:extLst>
      <p:ext uri="{BB962C8B-B14F-4D97-AF65-F5344CB8AC3E}">
        <p14:creationId xmlns:p14="http://schemas.microsoft.com/office/powerpoint/2010/main" val="2687581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6"/>
            <a:ext cx="4081670" cy="1887744"/>
          </a:xfrm>
        </p:spPr>
        <p:txBody>
          <a:bodyPr>
            <a:normAutofit/>
          </a:bodyPr>
          <a:lstStyle/>
          <a:p>
            <a:r>
              <a:rPr lang="en-NZ" sz="6600" dirty="0"/>
              <a:t>Who…?</a:t>
            </a:r>
            <a:endParaRPr lang="en-US" sz="6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" y="3167270"/>
            <a:ext cx="9144000" cy="3690730"/>
          </a:xfrm>
        </p:spPr>
        <p:txBody>
          <a:bodyPr>
            <a:noAutofit/>
          </a:bodyPr>
          <a:lstStyle/>
          <a:p>
            <a:pPr algn="l">
              <a:lnSpc>
                <a:spcPct val="70000"/>
              </a:lnSpc>
            </a:pPr>
            <a:r>
              <a:rPr lang="en-NZ" sz="4000" b="0" i="0" spc="-100" dirty="0">
                <a:effectLst/>
              </a:rPr>
              <a:t>2 Thessalonians 1:11-12—</a:t>
            </a:r>
            <a:r>
              <a:rPr lang="en-NZ" sz="4000" b="1" i="0" spc="-100" baseline="30000" dirty="0">
                <a:effectLst/>
              </a:rPr>
              <a:t>11</a:t>
            </a:r>
            <a:r>
              <a:rPr lang="en-NZ" sz="4000" b="0" i="0" spc="-100" dirty="0">
                <a:effectLst/>
              </a:rPr>
              <a:t>To this end also we pray for you always, that our God will </a:t>
            </a:r>
            <a:r>
              <a:rPr lang="en-NZ" sz="4000" b="0" i="0" spc="-100" baseline="30000" dirty="0">
                <a:effectLst/>
              </a:rPr>
              <a:t>[</a:t>
            </a:r>
            <a:r>
              <a:rPr lang="en-NZ" sz="4000" b="0" spc="-100" baseline="30000" dirty="0"/>
              <a:t>a</a:t>
            </a:r>
            <a:r>
              <a:rPr lang="en-NZ" sz="4000" b="0" i="0" spc="-100" baseline="30000" dirty="0">
                <a:effectLst/>
              </a:rPr>
              <a:t>]</a:t>
            </a:r>
            <a:r>
              <a:rPr lang="en-NZ" sz="4000" b="0" i="0" spc="-100" dirty="0">
                <a:effectLst/>
              </a:rPr>
              <a:t>count you worthy of your calling, and fulfill every desire for goodness and the work of faith with power, </a:t>
            </a:r>
            <a:r>
              <a:rPr lang="en-NZ" sz="4000" b="1" i="0" spc="-100" baseline="30000" dirty="0">
                <a:effectLst/>
              </a:rPr>
              <a:t>12</a:t>
            </a:r>
            <a:r>
              <a:rPr lang="en-NZ" sz="4000" b="0" i="0" spc="-100" dirty="0">
                <a:effectLst/>
              </a:rPr>
              <a:t>so that the name of our Lord Jesus will be glorified in you, and you in Him, according to the grace of our God and </a:t>
            </a:r>
            <a:r>
              <a:rPr lang="en-NZ" sz="4000" b="0" i="1" spc="-100" dirty="0">
                <a:effectLst/>
              </a:rPr>
              <a:t>the</a:t>
            </a:r>
            <a:r>
              <a:rPr lang="en-NZ" sz="4000" b="0" i="0" spc="-100" dirty="0">
                <a:effectLst/>
              </a:rPr>
              <a:t> Lord Jesus Christ.</a:t>
            </a:r>
            <a:r>
              <a:rPr lang="en-NZ" sz="3200" b="0" i="0" spc="-100" dirty="0">
                <a:solidFill>
                  <a:srgbClr val="000000"/>
                </a:solidFill>
                <a:effectLst/>
                <a:latin typeface="system-ui"/>
              </a:rPr>
              <a:t> </a:t>
            </a:r>
            <a:r>
              <a:rPr lang="en-NZ" sz="1600" b="0" i="0" spc="-100" dirty="0">
                <a:solidFill>
                  <a:srgbClr val="000000"/>
                </a:solidFill>
                <a:effectLst/>
                <a:latin typeface="system-ui"/>
              </a:rPr>
              <a:t>(NASB95) [a] Or </a:t>
            </a:r>
            <a:r>
              <a:rPr lang="en-NZ" sz="1600" b="0" i="1" spc="-100" dirty="0">
                <a:solidFill>
                  <a:srgbClr val="000000"/>
                </a:solidFill>
                <a:effectLst/>
                <a:latin typeface="system-ui"/>
              </a:rPr>
              <a:t>make</a:t>
            </a:r>
            <a:endParaRPr lang="en-NZ" sz="1600" b="0" i="0" spc="-100" dirty="0">
              <a:solidFill>
                <a:srgbClr val="000000"/>
              </a:solidFill>
              <a:effectLst/>
              <a:latin typeface="system-ui"/>
            </a:endParaRPr>
          </a:p>
        </p:txBody>
      </p:sp>
      <p:pic>
        <p:nvPicPr>
          <p:cNvPr id="2052" name="Picture 4" descr="http://susanvillechurchofchrist.org/wp-content/uploads/2013/02/ToThePraiseOfHisGlory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8694" y="338968"/>
            <a:ext cx="2703442" cy="2703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58657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0" name="Rectangle 79">
            <a:extLst>
              <a:ext uri="{FF2B5EF4-FFF2-40B4-BE49-F238E27FC236}">
                <a16:creationId xmlns:a16="http://schemas.microsoft.com/office/drawing/2014/main" id="{231BF440-39FA-4087-84CC-2EEC0BBDAF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2" descr="http://www.heidelberg-catechism.com/images/main/lords-days.jpg">
            <a:extLst>
              <a:ext uri="{FF2B5EF4-FFF2-40B4-BE49-F238E27FC236}">
                <a16:creationId xmlns:a16="http://schemas.microsoft.com/office/drawing/2014/main" id="{B3E92974-F595-409F-AEEC-E70480A8406F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3" r="29619" b="-1"/>
          <a:stretch/>
        </p:blipFill>
        <p:spPr bwMode="auto">
          <a:xfrm>
            <a:off x="3662268" y="10"/>
            <a:ext cx="5481732" cy="3364982"/>
          </a:xfrm>
          <a:custGeom>
            <a:avLst/>
            <a:gdLst/>
            <a:ahLst/>
            <a:cxnLst/>
            <a:rect l="l" t="t" r="r" b="b"/>
            <a:pathLst>
              <a:path w="7308975" h="3364992">
                <a:moveTo>
                  <a:pt x="0" y="0"/>
                </a:moveTo>
                <a:lnTo>
                  <a:pt x="7308975" y="0"/>
                </a:lnTo>
                <a:lnTo>
                  <a:pt x="7308975" y="3364992"/>
                </a:lnTo>
                <a:lnTo>
                  <a:pt x="1210305" y="3364992"/>
                </a:lnTo>
                <a:lnTo>
                  <a:pt x="1192705" y="2943200"/>
                </a:lnTo>
                <a:cubicBezTo>
                  <a:pt x="1098874" y="1825108"/>
                  <a:pt x="684692" y="821621"/>
                  <a:pt x="62981" y="69271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www.swgeneral.com/assets/1/7/dischargePrescription.jpg">
            <a:extLst>
              <a:ext uri="{FF2B5EF4-FFF2-40B4-BE49-F238E27FC236}">
                <a16:creationId xmlns:a16="http://schemas.microsoft.com/office/drawing/2014/main" id="{242F457C-BA08-4CDB-8D11-8BB47787B7CD}"/>
              </a:ext>
            </a:extLst>
          </p:cNvPr>
          <p:cNvPicPr>
            <a:picLocks noGrp="1" noChangeAspect="1" noChangeArrowheads="1"/>
          </p:cNvPicPr>
          <p:nvPr>
            <p:ph sz="quarter" idx="4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19"/>
          <a:stretch/>
        </p:blipFill>
        <p:spPr bwMode="auto">
          <a:xfrm>
            <a:off x="3662268" y="3493008"/>
            <a:ext cx="5481732" cy="3364992"/>
          </a:xfrm>
          <a:custGeom>
            <a:avLst/>
            <a:gdLst/>
            <a:ahLst/>
            <a:cxnLst/>
            <a:rect l="l" t="t" r="r" b="b"/>
            <a:pathLst>
              <a:path w="7308975" h="3364992">
                <a:moveTo>
                  <a:pt x="1210305" y="0"/>
                </a:moveTo>
                <a:lnTo>
                  <a:pt x="7308975" y="0"/>
                </a:lnTo>
                <a:lnTo>
                  <a:pt x="7308975" y="3364992"/>
                </a:lnTo>
                <a:lnTo>
                  <a:pt x="0" y="3364992"/>
                </a:lnTo>
                <a:lnTo>
                  <a:pt x="62981" y="3295722"/>
                </a:lnTo>
                <a:cubicBezTo>
                  <a:pt x="684692" y="2543371"/>
                  <a:pt x="1098874" y="1539884"/>
                  <a:pt x="1192705" y="421793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 useBgFill="1">
        <p:nvSpPr>
          <p:cNvPr id="82" name="Freeform: Shape 81">
            <a:extLst>
              <a:ext uri="{FF2B5EF4-FFF2-40B4-BE49-F238E27FC236}">
                <a16:creationId xmlns:a16="http://schemas.microsoft.com/office/drawing/2014/main" id="{F04E4CBA-303B-48BD-8451-C2701CB0EE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72000" cy="6858000"/>
          </a:xfrm>
          <a:custGeom>
            <a:avLst/>
            <a:gdLst>
              <a:gd name="connsiteX0" fmla="*/ 0 w 6096001"/>
              <a:gd name="connsiteY0" fmla="*/ 0 h 6858000"/>
              <a:gd name="connsiteX1" fmla="*/ 4883024 w 6096001"/>
              <a:gd name="connsiteY1" fmla="*/ 0 h 6858000"/>
              <a:gd name="connsiteX2" fmla="*/ 4946006 w 6096001"/>
              <a:gd name="connsiteY2" fmla="*/ 69271 h 6858000"/>
              <a:gd name="connsiteX3" fmla="*/ 6096001 w 6096001"/>
              <a:gd name="connsiteY3" fmla="*/ 3429000 h 6858000"/>
              <a:gd name="connsiteX4" fmla="*/ 4946006 w 6096001"/>
              <a:gd name="connsiteY4" fmla="*/ 6788730 h 6858000"/>
              <a:gd name="connsiteX5" fmla="*/ 4883024 w 6096001"/>
              <a:gd name="connsiteY5" fmla="*/ 6858000 h 6858000"/>
              <a:gd name="connsiteX6" fmla="*/ 0 w 609600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1" h="6858000">
                <a:moveTo>
                  <a:pt x="0" y="0"/>
                </a:moveTo>
                <a:lnTo>
                  <a:pt x="4883024" y="0"/>
                </a:lnTo>
                <a:lnTo>
                  <a:pt x="4946006" y="69271"/>
                </a:lnTo>
                <a:cubicBezTo>
                  <a:pt x="5656532" y="929100"/>
                  <a:pt x="6096001" y="2116944"/>
                  <a:pt x="6096001" y="3429000"/>
                </a:cubicBezTo>
                <a:cubicBezTo>
                  <a:pt x="6096001" y="4741056"/>
                  <a:pt x="5656532" y="5928900"/>
                  <a:pt x="4946006" y="6788730"/>
                </a:cubicBezTo>
                <a:lnTo>
                  <a:pt x="4883024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84" name="Freeform: Shape 83">
            <a:extLst>
              <a:ext uri="{FF2B5EF4-FFF2-40B4-BE49-F238E27FC236}">
                <a16:creationId xmlns:a16="http://schemas.microsoft.com/office/drawing/2014/main" id="{F6CA58B3-AFCC-4A40-9882-50D508087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65499" cy="6858000"/>
          </a:xfrm>
          <a:custGeom>
            <a:avLst/>
            <a:gdLst>
              <a:gd name="connsiteX0" fmla="*/ 0 w 6087332"/>
              <a:gd name="connsiteY0" fmla="*/ 0 h 6858000"/>
              <a:gd name="connsiteX1" fmla="*/ 4874355 w 6087332"/>
              <a:gd name="connsiteY1" fmla="*/ 0 h 6858000"/>
              <a:gd name="connsiteX2" fmla="*/ 4937337 w 6087332"/>
              <a:gd name="connsiteY2" fmla="*/ 69271 h 6858000"/>
              <a:gd name="connsiteX3" fmla="*/ 6087332 w 6087332"/>
              <a:gd name="connsiteY3" fmla="*/ 3429000 h 6858000"/>
              <a:gd name="connsiteX4" fmla="*/ 4937337 w 6087332"/>
              <a:gd name="connsiteY4" fmla="*/ 6788730 h 6858000"/>
              <a:gd name="connsiteX5" fmla="*/ 4874355 w 6087332"/>
              <a:gd name="connsiteY5" fmla="*/ 6858000 h 6858000"/>
              <a:gd name="connsiteX6" fmla="*/ 0 w 608733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87332" h="6858000">
                <a:moveTo>
                  <a:pt x="0" y="0"/>
                </a:moveTo>
                <a:lnTo>
                  <a:pt x="4874355" y="0"/>
                </a:lnTo>
                <a:lnTo>
                  <a:pt x="4937337" y="69271"/>
                </a:lnTo>
                <a:cubicBezTo>
                  <a:pt x="5647863" y="929100"/>
                  <a:pt x="6087332" y="2116944"/>
                  <a:pt x="6087332" y="3429000"/>
                </a:cubicBezTo>
                <a:cubicBezTo>
                  <a:pt x="6087332" y="4741056"/>
                  <a:pt x="5647863" y="5928900"/>
                  <a:pt x="4937337" y="6788730"/>
                </a:cubicBezTo>
                <a:lnTo>
                  <a:pt x="4874355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6042" y="859536"/>
            <a:ext cx="3931158" cy="124358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5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Jesus’ prescriptions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75C56826-D4E5-42ED-8529-079651CB30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152144"/>
            <a:ext cx="96012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 useBgFill="1">
        <p:nvSpPr>
          <p:cNvPr id="88" name="Rectangle 87">
            <a:extLst>
              <a:ext uri="{FF2B5EF4-FFF2-40B4-BE49-F238E27FC236}">
                <a16:creationId xmlns:a16="http://schemas.microsoft.com/office/drawing/2014/main" id="{82095FCE-EF05-4443-B97A-85DEE3A5CA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7158" y="2194560"/>
            <a:ext cx="3669030" cy="18288"/>
          </a:xfrm>
          <a:prstGeom prst="rect">
            <a:avLst/>
          </a:prstGeom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CA00AE6B-AA30-4CF8-BA6F-339B780AD7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7158" y="2194560"/>
            <a:ext cx="366903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B82F1B9-7DB5-4528-A26B-E9713E4985CC}"/>
              </a:ext>
            </a:extLst>
          </p:cNvPr>
          <p:cNvSpPr txBox="1">
            <a:spLocks/>
          </p:cNvSpPr>
          <p:nvPr/>
        </p:nvSpPr>
        <p:spPr>
          <a:xfrm>
            <a:off x="336042" y="2512611"/>
            <a:ext cx="3624602" cy="36643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/>
              <a:t>When all you have is willingness, He will complete your work of faith with power.</a:t>
            </a:r>
          </a:p>
        </p:txBody>
      </p:sp>
    </p:spTree>
    <p:extLst>
      <p:ext uri="{BB962C8B-B14F-4D97-AF65-F5344CB8AC3E}">
        <p14:creationId xmlns:p14="http://schemas.microsoft.com/office/powerpoint/2010/main" val="160269930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0" name="Rectangle 79">
            <a:extLst>
              <a:ext uri="{FF2B5EF4-FFF2-40B4-BE49-F238E27FC236}">
                <a16:creationId xmlns:a16="http://schemas.microsoft.com/office/drawing/2014/main" id="{231BF440-39FA-4087-84CC-2EEC0BBDAF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2" descr="http://www.heidelberg-catechism.com/images/main/lords-days.jpg">
            <a:extLst>
              <a:ext uri="{FF2B5EF4-FFF2-40B4-BE49-F238E27FC236}">
                <a16:creationId xmlns:a16="http://schemas.microsoft.com/office/drawing/2014/main" id="{B3E92974-F595-409F-AEEC-E70480A8406F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3" r="29619" b="-1"/>
          <a:stretch/>
        </p:blipFill>
        <p:spPr bwMode="auto">
          <a:xfrm>
            <a:off x="3662268" y="10"/>
            <a:ext cx="5481732" cy="3364982"/>
          </a:xfrm>
          <a:custGeom>
            <a:avLst/>
            <a:gdLst/>
            <a:ahLst/>
            <a:cxnLst/>
            <a:rect l="l" t="t" r="r" b="b"/>
            <a:pathLst>
              <a:path w="7308975" h="3364992">
                <a:moveTo>
                  <a:pt x="0" y="0"/>
                </a:moveTo>
                <a:lnTo>
                  <a:pt x="7308975" y="0"/>
                </a:lnTo>
                <a:lnTo>
                  <a:pt x="7308975" y="3364992"/>
                </a:lnTo>
                <a:lnTo>
                  <a:pt x="1210305" y="3364992"/>
                </a:lnTo>
                <a:lnTo>
                  <a:pt x="1192705" y="2943200"/>
                </a:lnTo>
                <a:cubicBezTo>
                  <a:pt x="1098874" y="1825108"/>
                  <a:pt x="684692" y="821621"/>
                  <a:pt x="62981" y="69271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www.swgeneral.com/assets/1/7/dischargePrescription.jpg">
            <a:extLst>
              <a:ext uri="{FF2B5EF4-FFF2-40B4-BE49-F238E27FC236}">
                <a16:creationId xmlns:a16="http://schemas.microsoft.com/office/drawing/2014/main" id="{242F457C-BA08-4CDB-8D11-8BB47787B7CD}"/>
              </a:ext>
            </a:extLst>
          </p:cNvPr>
          <p:cNvPicPr>
            <a:picLocks noGrp="1" noChangeAspect="1" noChangeArrowheads="1"/>
          </p:cNvPicPr>
          <p:nvPr>
            <p:ph sz="quarter" idx="4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19"/>
          <a:stretch/>
        </p:blipFill>
        <p:spPr bwMode="auto">
          <a:xfrm>
            <a:off x="3662268" y="3493008"/>
            <a:ext cx="5481732" cy="3364992"/>
          </a:xfrm>
          <a:custGeom>
            <a:avLst/>
            <a:gdLst/>
            <a:ahLst/>
            <a:cxnLst/>
            <a:rect l="l" t="t" r="r" b="b"/>
            <a:pathLst>
              <a:path w="7308975" h="3364992">
                <a:moveTo>
                  <a:pt x="1210305" y="0"/>
                </a:moveTo>
                <a:lnTo>
                  <a:pt x="7308975" y="0"/>
                </a:lnTo>
                <a:lnTo>
                  <a:pt x="7308975" y="3364992"/>
                </a:lnTo>
                <a:lnTo>
                  <a:pt x="0" y="3364992"/>
                </a:lnTo>
                <a:lnTo>
                  <a:pt x="62981" y="3295722"/>
                </a:lnTo>
                <a:cubicBezTo>
                  <a:pt x="684692" y="2543371"/>
                  <a:pt x="1098874" y="1539884"/>
                  <a:pt x="1192705" y="421793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 useBgFill="1">
        <p:nvSpPr>
          <p:cNvPr id="82" name="Freeform: Shape 81">
            <a:extLst>
              <a:ext uri="{FF2B5EF4-FFF2-40B4-BE49-F238E27FC236}">
                <a16:creationId xmlns:a16="http://schemas.microsoft.com/office/drawing/2014/main" id="{F04E4CBA-303B-48BD-8451-C2701CB0EE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72000" cy="6858000"/>
          </a:xfrm>
          <a:custGeom>
            <a:avLst/>
            <a:gdLst>
              <a:gd name="connsiteX0" fmla="*/ 0 w 6096001"/>
              <a:gd name="connsiteY0" fmla="*/ 0 h 6858000"/>
              <a:gd name="connsiteX1" fmla="*/ 4883024 w 6096001"/>
              <a:gd name="connsiteY1" fmla="*/ 0 h 6858000"/>
              <a:gd name="connsiteX2" fmla="*/ 4946006 w 6096001"/>
              <a:gd name="connsiteY2" fmla="*/ 69271 h 6858000"/>
              <a:gd name="connsiteX3" fmla="*/ 6096001 w 6096001"/>
              <a:gd name="connsiteY3" fmla="*/ 3429000 h 6858000"/>
              <a:gd name="connsiteX4" fmla="*/ 4946006 w 6096001"/>
              <a:gd name="connsiteY4" fmla="*/ 6788730 h 6858000"/>
              <a:gd name="connsiteX5" fmla="*/ 4883024 w 6096001"/>
              <a:gd name="connsiteY5" fmla="*/ 6858000 h 6858000"/>
              <a:gd name="connsiteX6" fmla="*/ 0 w 609600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1" h="6858000">
                <a:moveTo>
                  <a:pt x="0" y="0"/>
                </a:moveTo>
                <a:lnTo>
                  <a:pt x="4883024" y="0"/>
                </a:lnTo>
                <a:lnTo>
                  <a:pt x="4946006" y="69271"/>
                </a:lnTo>
                <a:cubicBezTo>
                  <a:pt x="5656532" y="929100"/>
                  <a:pt x="6096001" y="2116944"/>
                  <a:pt x="6096001" y="3429000"/>
                </a:cubicBezTo>
                <a:cubicBezTo>
                  <a:pt x="6096001" y="4741056"/>
                  <a:pt x="5656532" y="5928900"/>
                  <a:pt x="4946006" y="6788730"/>
                </a:cubicBezTo>
                <a:lnTo>
                  <a:pt x="4883024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84" name="Freeform: Shape 83">
            <a:extLst>
              <a:ext uri="{FF2B5EF4-FFF2-40B4-BE49-F238E27FC236}">
                <a16:creationId xmlns:a16="http://schemas.microsoft.com/office/drawing/2014/main" id="{F6CA58B3-AFCC-4A40-9882-50D508087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65499" cy="6858000"/>
          </a:xfrm>
          <a:custGeom>
            <a:avLst/>
            <a:gdLst>
              <a:gd name="connsiteX0" fmla="*/ 0 w 6087332"/>
              <a:gd name="connsiteY0" fmla="*/ 0 h 6858000"/>
              <a:gd name="connsiteX1" fmla="*/ 4874355 w 6087332"/>
              <a:gd name="connsiteY1" fmla="*/ 0 h 6858000"/>
              <a:gd name="connsiteX2" fmla="*/ 4937337 w 6087332"/>
              <a:gd name="connsiteY2" fmla="*/ 69271 h 6858000"/>
              <a:gd name="connsiteX3" fmla="*/ 6087332 w 6087332"/>
              <a:gd name="connsiteY3" fmla="*/ 3429000 h 6858000"/>
              <a:gd name="connsiteX4" fmla="*/ 4937337 w 6087332"/>
              <a:gd name="connsiteY4" fmla="*/ 6788730 h 6858000"/>
              <a:gd name="connsiteX5" fmla="*/ 4874355 w 6087332"/>
              <a:gd name="connsiteY5" fmla="*/ 6858000 h 6858000"/>
              <a:gd name="connsiteX6" fmla="*/ 0 w 608733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87332" h="6858000">
                <a:moveTo>
                  <a:pt x="0" y="0"/>
                </a:moveTo>
                <a:lnTo>
                  <a:pt x="4874355" y="0"/>
                </a:lnTo>
                <a:lnTo>
                  <a:pt x="4937337" y="69271"/>
                </a:lnTo>
                <a:cubicBezTo>
                  <a:pt x="5647863" y="929100"/>
                  <a:pt x="6087332" y="2116944"/>
                  <a:pt x="6087332" y="3429000"/>
                </a:cubicBezTo>
                <a:cubicBezTo>
                  <a:pt x="6087332" y="4741056"/>
                  <a:pt x="5647863" y="5928900"/>
                  <a:pt x="4937337" y="6788730"/>
                </a:cubicBezTo>
                <a:lnTo>
                  <a:pt x="4874355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6042" y="859536"/>
            <a:ext cx="3931158" cy="124358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5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Jesus’ prescriptions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75C56826-D4E5-42ED-8529-079651CB30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152144"/>
            <a:ext cx="96012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 useBgFill="1">
        <p:nvSpPr>
          <p:cNvPr id="88" name="Rectangle 87">
            <a:extLst>
              <a:ext uri="{FF2B5EF4-FFF2-40B4-BE49-F238E27FC236}">
                <a16:creationId xmlns:a16="http://schemas.microsoft.com/office/drawing/2014/main" id="{82095FCE-EF05-4443-B97A-85DEE3A5CA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7158" y="2194560"/>
            <a:ext cx="3669030" cy="18288"/>
          </a:xfrm>
          <a:prstGeom prst="rect">
            <a:avLst/>
          </a:prstGeom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CA00AE6B-AA30-4CF8-BA6F-339B780AD7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7158" y="2194560"/>
            <a:ext cx="366903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B82F1B9-7DB5-4528-A26B-E9713E4985CC}"/>
              </a:ext>
            </a:extLst>
          </p:cNvPr>
          <p:cNvSpPr txBox="1">
            <a:spLocks/>
          </p:cNvSpPr>
          <p:nvPr/>
        </p:nvSpPr>
        <p:spPr>
          <a:xfrm>
            <a:off x="336042" y="2512611"/>
            <a:ext cx="3624602" cy="36643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/>
              <a:t>When you submit to God, He provides the strength.</a:t>
            </a:r>
          </a:p>
        </p:txBody>
      </p:sp>
    </p:spTree>
    <p:extLst>
      <p:ext uri="{BB962C8B-B14F-4D97-AF65-F5344CB8AC3E}">
        <p14:creationId xmlns:p14="http://schemas.microsoft.com/office/powerpoint/2010/main" val="311718839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0" name="Rectangle 79">
            <a:extLst>
              <a:ext uri="{FF2B5EF4-FFF2-40B4-BE49-F238E27FC236}">
                <a16:creationId xmlns:a16="http://schemas.microsoft.com/office/drawing/2014/main" id="{231BF440-39FA-4087-84CC-2EEC0BBDAF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2" descr="http://www.heidelberg-catechism.com/images/main/lords-days.jpg">
            <a:extLst>
              <a:ext uri="{FF2B5EF4-FFF2-40B4-BE49-F238E27FC236}">
                <a16:creationId xmlns:a16="http://schemas.microsoft.com/office/drawing/2014/main" id="{B3E92974-F595-409F-AEEC-E70480A8406F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3" r="29619" b="-1"/>
          <a:stretch/>
        </p:blipFill>
        <p:spPr bwMode="auto">
          <a:xfrm>
            <a:off x="3662268" y="10"/>
            <a:ext cx="5481732" cy="3364982"/>
          </a:xfrm>
          <a:custGeom>
            <a:avLst/>
            <a:gdLst/>
            <a:ahLst/>
            <a:cxnLst/>
            <a:rect l="l" t="t" r="r" b="b"/>
            <a:pathLst>
              <a:path w="7308975" h="3364992">
                <a:moveTo>
                  <a:pt x="0" y="0"/>
                </a:moveTo>
                <a:lnTo>
                  <a:pt x="7308975" y="0"/>
                </a:lnTo>
                <a:lnTo>
                  <a:pt x="7308975" y="3364992"/>
                </a:lnTo>
                <a:lnTo>
                  <a:pt x="1210305" y="3364992"/>
                </a:lnTo>
                <a:lnTo>
                  <a:pt x="1192705" y="2943200"/>
                </a:lnTo>
                <a:cubicBezTo>
                  <a:pt x="1098874" y="1825108"/>
                  <a:pt x="684692" y="821621"/>
                  <a:pt x="62981" y="69271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www.swgeneral.com/assets/1/7/dischargePrescription.jpg">
            <a:extLst>
              <a:ext uri="{FF2B5EF4-FFF2-40B4-BE49-F238E27FC236}">
                <a16:creationId xmlns:a16="http://schemas.microsoft.com/office/drawing/2014/main" id="{242F457C-BA08-4CDB-8D11-8BB47787B7CD}"/>
              </a:ext>
            </a:extLst>
          </p:cNvPr>
          <p:cNvPicPr>
            <a:picLocks noGrp="1" noChangeAspect="1" noChangeArrowheads="1"/>
          </p:cNvPicPr>
          <p:nvPr>
            <p:ph sz="quarter" idx="4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19"/>
          <a:stretch/>
        </p:blipFill>
        <p:spPr bwMode="auto">
          <a:xfrm>
            <a:off x="3662268" y="3493008"/>
            <a:ext cx="5481732" cy="3364992"/>
          </a:xfrm>
          <a:custGeom>
            <a:avLst/>
            <a:gdLst/>
            <a:ahLst/>
            <a:cxnLst/>
            <a:rect l="l" t="t" r="r" b="b"/>
            <a:pathLst>
              <a:path w="7308975" h="3364992">
                <a:moveTo>
                  <a:pt x="1210305" y="0"/>
                </a:moveTo>
                <a:lnTo>
                  <a:pt x="7308975" y="0"/>
                </a:lnTo>
                <a:lnTo>
                  <a:pt x="7308975" y="3364992"/>
                </a:lnTo>
                <a:lnTo>
                  <a:pt x="0" y="3364992"/>
                </a:lnTo>
                <a:lnTo>
                  <a:pt x="62981" y="3295722"/>
                </a:lnTo>
                <a:cubicBezTo>
                  <a:pt x="684692" y="2543371"/>
                  <a:pt x="1098874" y="1539884"/>
                  <a:pt x="1192705" y="421793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 useBgFill="1">
        <p:nvSpPr>
          <p:cNvPr id="82" name="Freeform: Shape 81">
            <a:extLst>
              <a:ext uri="{FF2B5EF4-FFF2-40B4-BE49-F238E27FC236}">
                <a16:creationId xmlns:a16="http://schemas.microsoft.com/office/drawing/2014/main" id="{F04E4CBA-303B-48BD-8451-C2701CB0EE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72000" cy="6858000"/>
          </a:xfrm>
          <a:custGeom>
            <a:avLst/>
            <a:gdLst>
              <a:gd name="connsiteX0" fmla="*/ 0 w 6096001"/>
              <a:gd name="connsiteY0" fmla="*/ 0 h 6858000"/>
              <a:gd name="connsiteX1" fmla="*/ 4883024 w 6096001"/>
              <a:gd name="connsiteY1" fmla="*/ 0 h 6858000"/>
              <a:gd name="connsiteX2" fmla="*/ 4946006 w 6096001"/>
              <a:gd name="connsiteY2" fmla="*/ 69271 h 6858000"/>
              <a:gd name="connsiteX3" fmla="*/ 6096001 w 6096001"/>
              <a:gd name="connsiteY3" fmla="*/ 3429000 h 6858000"/>
              <a:gd name="connsiteX4" fmla="*/ 4946006 w 6096001"/>
              <a:gd name="connsiteY4" fmla="*/ 6788730 h 6858000"/>
              <a:gd name="connsiteX5" fmla="*/ 4883024 w 6096001"/>
              <a:gd name="connsiteY5" fmla="*/ 6858000 h 6858000"/>
              <a:gd name="connsiteX6" fmla="*/ 0 w 609600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1" h="6858000">
                <a:moveTo>
                  <a:pt x="0" y="0"/>
                </a:moveTo>
                <a:lnTo>
                  <a:pt x="4883024" y="0"/>
                </a:lnTo>
                <a:lnTo>
                  <a:pt x="4946006" y="69271"/>
                </a:lnTo>
                <a:cubicBezTo>
                  <a:pt x="5656532" y="929100"/>
                  <a:pt x="6096001" y="2116944"/>
                  <a:pt x="6096001" y="3429000"/>
                </a:cubicBezTo>
                <a:cubicBezTo>
                  <a:pt x="6096001" y="4741056"/>
                  <a:pt x="5656532" y="5928900"/>
                  <a:pt x="4946006" y="6788730"/>
                </a:cubicBezTo>
                <a:lnTo>
                  <a:pt x="4883024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84" name="Freeform: Shape 83">
            <a:extLst>
              <a:ext uri="{FF2B5EF4-FFF2-40B4-BE49-F238E27FC236}">
                <a16:creationId xmlns:a16="http://schemas.microsoft.com/office/drawing/2014/main" id="{F6CA58B3-AFCC-4A40-9882-50D508087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65499" cy="6858000"/>
          </a:xfrm>
          <a:custGeom>
            <a:avLst/>
            <a:gdLst>
              <a:gd name="connsiteX0" fmla="*/ 0 w 6087332"/>
              <a:gd name="connsiteY0" fmla="*/ 0 h 6858000"/>
              <a:gd name="connsiteX1" fmla="*/ 4874355 w 6087332"/>
              <a:gd name="connsiteY1" fmla="*/ 0 h 6858000"/>
              <a:gd name="connsiteX2" fmla="*/ 4937337 w 6087332"/>
              <a:gd name="connsiteY2" fmla="*/ 69271 h 6858000"/>
              <a:gd name="connsiteX3" fmla="*/ 6087332 w 6087332"/>
              <a:gd name="connsiteY3" fmla="*/ 3429000 h 6858000"/>
              <a:gd name="connsiteX4" fmla="*/ 4937337 w 6087332"/>
              <a:gd name="connsiteY4" fmla="*/ 6788730 h 6858000"/>
              <a:gd name="connsiteX5" fmla="*/ 4874355 w 6087332"/>
              <a:gd name="connsiteY5" fmla="*/ 6858000 h 6858000"/>
              <a:gd name="connsiteX6" fmla="*/ 0 w 608733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87332" h="6858000">
                <a:moveTo>
                  <a:pt x="0" y="0"/>
                </a:moveTo>
                <a:lnTo>
                  <a:pt x="4874355" y="0"/>
                </a:lnTo>
                <a:lnTo>
                  <a:pt x="4937337" y="69271"/>
                </a:lnTo>
                <a:cubicBezTo>
                  <a:pt x="5647863" y="929100"/>
                  <a:pt x="6087332" y="2116944"/>
                  <a:pt x="6087332" y="3429000"/>
                </a:cubicBezTo>
                <a:cubicBezTo>
                  <a:pt x="6087332" y="4741056"/>
                  <a:pt x="5647863" y="5928900"/>
                  <a:pt x="4937337" y="6788730"/>
                </a:cubicBezTo>
                <a:lnTo>
                  <a:pt x="4874355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6042" y="859536"/>
            <a:ext cx="3931158" cy="124358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5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Jesus’ prescriptions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75C56826-D4E5-42ED-8529-079651CB30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152144"/>
            <a:ext cx="96012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 useBgFill="1">
        <p:nvSpPr>
          <p:cNvPr id="88" name="Rectangle 87">
            <a:extLst>
              <a:ext uri="{FF2B5EF4-FFF2-40B4-BE49-F238E27FC236}">
                <a16:creationId xmlns:a16="http://schemas.microsoft.com/office/drawing/2014/main" id="{82095FCE-EF05-4443-B97A-85DEE3A5CA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7158" y="2194560"/>
            <a:ext cx="3669030" cy="18288"/>
          </a:xfrm>
          <a:prstGeom prst="rect">
            <a:avLst/>
          </a:prstGeom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CA00AE6B-AA30-4CF8-BA6F-339B780AD7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7158" y="2194560"/>
            <a:ext cx="366903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B82F1B9-7DB5-4528-A26B-E9713E4985CC}"/>
              </a:ext>
            </a:extLst>
          </p:cNvPr>
          <p:cNvSpPr txBox="1">
            <a:spLocks/>
          </p:cNvSpPr>
          <p:nvPr/>
        </p:nvSpPr>
        <p:spPr>
          <a:xfrm>
            <a:off x="336041" y="2512611"/>
            <a:ext cx="4129941" cy="36643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/>
              <a:t>Philippians 4:13—</a:t>
            </a:r>
          </a:p>
          <a:p>
            <a:r>
              <a:rPr lang="en-US" sz="3600" baseline="30000" dirty="0"/>
              <a:t>13</a:t>
            </a:r>
            <a:r>
              <a:rPr lang="en-US" sz="3600" dirty="0"/>
              <a:t>I can do all this through him who gives me strength.</a:t>
            </a:r>
          </a:p>
        </p:txBody>
      </p:sp>
    </p:spTree>
    <p:extLst>
      <p:ext uri="{BB962C8B-B14F-4D97-AF65-F5344CB8AC3E}">
        <p14:creationId xmlns:p14="http://schemas.microsoft.com/office/powerpoint/2010/main" val="408171828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NZ" sz="2800" b="1" dirty="0"/>
              <a:t>Romans 6:4—</a:t>
            </a:r>
            <a:r>
              <a:rPr lang="en-NZ" sz="2800" b="1" baseline="30000" dirty="0"/>
              <a:t>4 </a:t>
            </a:r>
            <a:r>
              <a:rPr lang="en-NZ" sz="2800" b="1" dirty="0"/>
              <a:t>We were therefore buried with him through baptism into death in order that, just as Christ was raised from the dead through the glory of the Father, we too may live a new life.</a:t>
            </a:r>
            <a:endParaRPr lang="en-US" sz="2800" b="1" dirty="0"/>
          </a:p>
        </p:txBody>
      </p:sp>
      <p:pic>
        <p:nvPicPr>
          <p:cNvPr id="7170" name="Picture 2" descr="http://www.libertyvalleychurch.org/wp-content/uploads/2011/11/baptize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4150" y="1790408"/>
            <a:ext cx="5772053" cy="4329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29508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6"/>
            <a:ext cx="4081670" cy="1887744"/>
          </a:xfrm>
        </p:spPr>
        <p:txBody>
          <a:bodyPr>
            <a:normAutofit/>
          </a:bodyPr>
          <a:lstStyle/>
          <a:p>
            <a:r>
              <a:rPr lang="en-NZ" sz="6600" dirty="0"/>
              <a:t>Who…?</a:t>
            </a:r>
            <a:endParaRPr lang="en-US" sz="6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" y="3167270"/>
            <a:ext cx="9144000" cy="3690730"/>
          </a:xfrm>
        </p:spPr>
        <p:txBody>
          <a:bodyPr>
            <a:noAutofit/>
          </a:bodyPr>
          <a:lstStyle/>
          <a:p>
            <a:r>
              <a:rPr lang="en-NZ" sz="4000" dirty="0"/>
              <a:t>The Highest of Callings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NZ" sz="4000" dirty="0">
                <a:solidFill>
                  <a:schemeClr val="bg1"/>
                </a:solidFill>
              </a:rPr>
              <a:t>A Calling to live and proclaim the message of rescue.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NZ" sz="4000" dirty="0">
                <a:solidFill>
                  <a:schemeClr val="bg1"/>
                </a:solidFill>
              </a:rPr>
              <a:t>To Deliver the message of salvation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NZ" sz="4000" dirty="0">
                <a:solidFill>
                  <a:schemeClr val="bg1"/>
                </a:solidFill>
              </a:rPr>
              <a:t>Only the Church is called to deliver this soul-saving message. </a:t>
            </a:r>
            <a:endParaRPr lang="en-US" sz="4000" dirty="0">
              <a:solidFill>
                <a:schemeClr val="bg1"/>
              </a:solidFill>
            </a:endParaRPr>
          </a:p>
        </p:txBody>
      </p:sp>
      <p:pic>
        <p:nvPicPr>
          <p:cNvPr id="2052" name="Picture 4" descr="http://susanvillechurchofchrist.org/wp-content/uploads/2013/02/ToThePraiseOfHisGlory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8694" y="338968"/>
            <a:ext cx="2703442" cy="2703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2055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6"/>
            <a:ext cx="4081670" cy="1887744"/>
          </a:xfrm>
        </p:spPr>
        <p:txBody>
          <a:bodyPr>
            <a:normAutofit/>
          </a:bodyPr>
          <a:lstStyle/>
          <a:p>
            <a:r>
              <a:rPr lang="en-NZ" sz="6600" dirty="0"/>
              <a:t>Who…?</a:t>
            </a:r>
            <a:endParaRPr lang="en-US" sz="6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" y="3167270"/>
            <a:ext cx="9144000" cy="3690730"/>
          </a:xfrm>
        </p:spPr>
        <p:txBody>
          <a:bodyPr>
            <a:noAutofit/>
          </a:bodyPr>
          <a:lstStyle/>
          <a:p>
            <a:r>
              <a:rPr lang="en-NZ" sz="4000" dirty="0"/>
              <a:t>The Highest of Callings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NZ" sz="4000" dirty="0"/>
              <a:t>A Calling to live and proclaim the message of rescue.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NZ" sz="4000" dirty="0">
                <a:solidFill>
                  <a:schemeClr val="bg1"/>
                </a:solidFill>
              </a:rPr>
              <a:t>To Deliver the message of salvation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NZ" sz="4000" dirty="0">
                <a:solidFill>
                  <a:schemeClr val="bg1"/>
                </a:solidFill>
              </a:rPr>
              <a:t>Only the Church is called to deliver this soul-saving message. </a:t>
            </a:r>
            <a:endParaRPr lang="en-US" sz="4000" dirty="0">
              <a:solidFill>
                <a:schemeClr val="bg1"/>
              </a:solidFill>
            </a:endParaRPr>
          </a:p>
        </p:txBody>
      </p:sp>
      <p:pic>
        <p:nvPicPr>
          <p:cNvPr id="2052" name="Picture 4" descr="http://susanvillechurchofchrist.org/wp-content/uploads/2013/02/ToThePraiseOfHisGlory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8694" y="338968"/>
            <a:ext cx="2703442" cy="2703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86784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6"/>
            <a:ext cx="4081670" cy="1887744"/>
          </a:xfrm>
        </p:spPr>
        <p:txBody>
          <a:bodyPr>
            <a:normAutofit/>
          </a:bodyPr>
          <a:lstStyle/>
          <a:p>
            <a:r>
              <a:rPr lang="en-NZ" sz="6600" dirty="0"/>
              <a:t>Who…?</a:t>
            </a:r>
            <a:endParaRPr lang="en-US" sz="6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" y="3167270"/>
            <a:ext cx="9144000" cy="3690730"/>
          </a:xfrm>
        </p:spPr>
        <p:txBody>
          <a:bodyPr>
            <a:noAutofit/>
          </a:bodyPr>
          <a:lstStyle/>
          <a:p>
            <a:r>
              <a:rPr lang="en-NZ" sz="4000" dirty="0"/>
              <a:t>The Highest of Callings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NZ" sz="4000" dirty="0"/>
              <a:t>A Calling to live and proclaim the message of rescue.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NZ" sz="4000" dirty="0"/>
              <a:t>To Deliver the message of salvation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NZ" sz="4000" dirty="0">
                <a:solidFill>
                  <a:schemeClr val="bg1"/>
                </a:solidFill>
              </a:rPr>
              <a:t>Only the Church is called to deliver this soul-saving message. </a:t>
            </a:r>
            <a:endParaRPr lang="en-US" sz="4000" dirty="0">
              <a:solidFill>
                <a:schemeClr val="bg1"/>
              </a:solidFill>
            </a:endParaRPr>
          </a:p>
        </p:txBody>
      </p:sp>
      <p:pic>
        <p:nvPicPr>
          <p:cNvPr id="2052" name="Picture 4" descr="http://susanvillechurchofchrist.org/wp-content/uploads/2013/02/ToThePraiseOfHisGlory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8694" y="338968"/>
            <a:ext cx="2703442" cy="2703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9361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6"/>
            <a:ext cx="4081670" cy="1887744"/>
          </a:xfrm>
        </p:spPr>
        <p:txBody>
          <a:bodyPr>
            <a:normAutofit/>
          </a:bodyPr>
          <a:lstStyle/>
          <a:p>
            <a:r>
              <a:rPr lang="en-NZ" sz="6600" dirty="0"/>
              <a:t>Who…?</a:t>
            </a:r>
            <a:endParaRPr lang="en-US" sz="6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" y="3167270"/>
            <a:ext cx="9144000" cy="3690730"/>
          </a:xfrm>
        </p:spPr>
        <p:txBody>
          <a:bodyPr>
            <a:noAutofit/>
          </a:bodyPr>
          <a:lstStyle/>
          <a:p>
            <a:r>
              <a:rPr lang="en-NZ" sz="4000" dirty="0"/>
              <a:t>The Highest of Callings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NZ" sz="4000" dirty="0"/>
              <a:t>A Calling to live and proclaim the message of rescue.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NZ" sz="4000" dirty="0"/>
              <a:t>To Deliver the message of salvation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NZ" sz="4000" dirty="0"/>
              <a:t>Only the Church is called to deliver this soul-saving message. </a:t>
            </a:r>
            <a:endParaRPr lang="en-US" sz="4000" dirty="0"/>
          </a:p>
        </p:txBody>
      </p:sp>
      <p:pic>
        <p:nvPicPr>
          <p:cNvPr id="2052" name="Picture 4" descr="http://susanvillechurchofchrist.org/wp-content/uploads/2013/02/ToThePraiseOfHisGlory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8694" y="338968"/>
            <a:ext cx="2703442" cy="2703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97437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3AB00AE-4340-440F-82E1-9F69D1D551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http://image.slidesharecdn.com/firstandforemost-140707081005-phpapp01/95/first-and-foremost-1-638.jpg?cb=1404720650">
            <a:extLst>
              <a:ext uri="{FF2B5EF4-FFF2-40B4-BE49-F238E27FC236}">
                <a16:creationId xmlns:a16="http://schemas.microsoft.com/office/drawing/2014/main" id="{DD7D18C1-A82B-4FA1-B9F2-450FD8EFF22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56" r="5380" b="2"/>
          <a:stretch/>
        </p:blipFill>
        <p:spPr bwMode="auto">
          <a:xfrm>
            <a:off x="4562839" y="-168316"/>
            <a:ext cx="4695998" cy="3932313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s://royaltywalk.files.wordpress.com/2015/07/cover.jpg">
            <a:extLst>
              <a:ext uri="{FF2B5EF4-FFF2-40B4-BE49-F238E27FC236}">
                <a16:creationId xmlns:a16="http://schemas.microsoft.com/office/drawing/2014/main" id="{0998DB94-B276-4493-9DDD-7726288F93B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66" r="5247"/>
          <a:stretch/>
        </p:blipFill>
        <p:spPr bwMode="auto">
          <a:xfrm>
            <a:off x="4567428" y="2487166"/>
            <a:ext cx="4697730" cy="4215384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2901FED-4FC9-4ED5-8123-C98BCD1616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74C265E-92EA-4421-9CEB-A2F903FC3A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791" y="304800"/>
            <a:ext cx="4452731" cy="65532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NZ" sz="4400" b="0" i="0" spc="-100" dirty="0">
                <a:solidFill>
                  <a:srgbClr val="000000"/>
                </a:solidFill>
                <a:effectLst/>
                <a:latin typeface="system-ui"/>
              </a:rPr>
              <a:t>Matthew 10:37-39—</a:t>
            </a:r>
          </a:p>
          <a:p>
            <a:pPr marL="0" indent="0">
              <a:buNone/>
            </a:pPr>
            <a:r>
              <a:rPr lang="en-NZ" sz="4400" b="1" i="0" spc="-100" baseline="30000" dirty="0">
                <a:solidFill>
                  <a:srgbClr val="000000"/>
                </a:solidFill>
                <a:effectLst/>
                <a:latin typeface="system-ui"/>
              </a:rPr>
              <a:t>37</a:t>
            </a:r>
            <a:r>
              <a:rPr lang="en-NZ" sz="4400" b="0" i="0" spc="-100" dirty="0">
                <a:solidFill>
                  <a:srgbClr val="000000"/>
                </a:solidFill>
                <a:effectLst/>
                <a:latin typeface="system-ui"/>
              </a:rPr>
              <a:t>“He who loves father or mother more than Me is not worthy of Me; and he who loves </a:t>
            </a:r>
            <a:r>
              <a:rPr lang="en-NZ" sz="4400" b="0" i="0" spc="-100" dirty="0">
                <a:effectLst/>
                <a:latin typeface="system-ui"/>
              </a:rPr>
              <a:t>son or daughter more than Me is not worthy of Me. </a:t>
            </a:r>
            <a:r>
              <a:rPr lang="en-NZ" sz="4400" b="1" i="0" spc="-100" baseline="30000" dirty="0">
                <a:effectLst/>
                <a:latin typeface="system-ui"/>
              </a:rPr>
              <a:t>38</a:t>
            </a:r>
            <a:r>
              <a:rPr lang="en-NZ" sz="4400" b="0" i="0" spc="-100" dirty="0">
                <a:effectLst/>
                <a:latin typeface="system-ui"/>
              </a:rPr>
              <a:t>And he who does not take his cross and follow after Me is not worthy of Me. </a:t>
            </a:r>
            <a:r>
              <a:rPr lang="en-NZ" sz="4400" b="1" i="0" spc="-100" baseline="30000" dirty="0">
                <a:effectLst/>
                <a:latin typeface="system-ui"/>
              </a:rPr>
              <a:t>39</a:t>
            </a:r>
            <a:r>
              <a:rPr lang="en-NZ" sz="4400" b="0" i="0" spc="-100" dirty="0">
                <a:effectLst/>
                <a:latin typeface="system-ui"/>
              </a:rPr>
              <a:t>He who has found his </a:t>
            </a:r>
            <a:r>
              <a:rPr lang="en-NZ" sz="4400" b="0" i="0" spc="-100" baseline="30000" dirty="0">
                <a:effectLst/>
                <a:latin typeface="system-ui"/>
              </a:rPr>
              <a:t>[</a:t>
            </a:r>
            <a:r>
              <a:rPr lang="en-NZ" sz="4400" b="0" spc="-100" baseline="30000" dirty="0">
                <a:latin typeface="system-ui"/>
              </a:rPr>
              <a:t>a</a:t>
            </a:r>
            <a:r>
              <a:rPr lang="en-NZ" sz="4400" b="0" i="0" spc="-100" baseline="30000" dirty="0">
                <a:effectLst/>
                <a:latin typeface="system-ui"/>
              </a:rPr>
              <a:t>]</a:t>
            </a:r>
            <a:r>
              <a:rPr lang="en-NZ" sz="4400" b="0" i="0" spc="-100" dirty="0">
                <a:effectLst/>
                <a:latin typeface="system-ui"/>
              </a:rPr>
              <a:t>life will lose it, and he who has lost his </a:t>
            </a:r>
            <a:r>
              <a:rPr lang="en-NZ" sz="4400" b="0" i="0" spc="-100" baseline="30000" dirty="0">
                <a:effectLst/>
                <a:latin typeface="system-ui"/>
              </a:rPr>
              <a:t>[</a:t>
            </a:r>
            <a:r>
              <a:rPr lang="en-NZ" sz="4400" b="0" spc="-100" baseline="30000" dirty="0">
                <a:latin typeface="system-ui"/>
              </a:rPr>
              <a:t>b</a:t>
            </a:r>
            <a:r>
              <a:rPr lang="en-NZ" sz="4400" b="0" i="0" spc="-100" baseline="30000" dirty="0">
                <a:effectLst/>
                <a:latin typeface="system-ui"/>
              </a:rPr>
              <a:t>]</a:t>
            </a:r>
            <a:r>
              <a:rPr lang="en-NZ" sz="4400" b="0" i="0" spc="-100" dirty="0">
                <a:effectLst/>
                <a:latin typeface="system-ui"/>
              </a:rPr>
              <a:t>life for My sake will find it.</a:t>
            </a:r>
            <a:r>
              <a:rPr lang="en-NZ" sz="3600" b="0" i="0" spc="-100" dirty="0">
                <a:effectLst/>
                <a:latin typeface="system-ui"/>
              </a:rPr>
              <a:t> </a:t>
            </a:r>
            <a:r>
              <a:rPr lang="en-NZ" sz="1200" b="0" i="0" dirty="0">
                <a:effectLst/>
                <a:latin typeface="system-ui"/>
              </a:rPr>
              <a:t>(NASB95</a:t>
            </a:r>
            <a:r>
              <a:rPr lang="en-NZ" sz="1200" b="0" i="0" dirty="0">
                <a:solidFill>
                  <a:srgbClr val="000000"/>
                </a:solidFill>
                <a:effectLst/>
                <a:latin typeface="system-ui"/>
              </a:rPr>
              <a:t>) [a]Or </a:t>
            </a:r>
            <a:r>
              <a:rPr lang="en-NZ" sz="1200" b="0" i="1" dirty="0">
                <a:solidFill>
                  <a:srgbClr val="000000"/>
                </a:solidFill>
                <a:effectLst/>
                <a:latin typeface="system-ui"/>
              </a:rPr>
              <a:t>soul</a:t>
            </a:r>
            <a:r>
              <a:rPr lang="en-NZ" sz="1200" b="0" dirty="0">
                <a:solidFill>
                  <a:srgbClr val="000000"/>
                </a:solidFill>
                <a:effectLst/>
                <a:latin typeface="system-ui"/>
              </a:rPr>
              <a:t> [b]</a:t>
            </a:r>
            <a:r>
              <a:rPr lang="en-NZ" sz="1200" b="0" i="0" dirty="0">
                <a:solidFill>
                  <a:srgbClr val="000000"/>
                </a:solidFill>
                <a:effectLst/>
                <a:latin typeface="system-ui"/>
              </a:rPr>
              <a:t>Or </a:t>
            </a:r>
            <a:r>
              <a:rPr lang="en-NZ" sz="1200" b="0" i="1" dirty="0">
                <a:solidFill>
                  <a:srgbClr val="000000"/>
                </a:solidFill>
                <a:effectLst/>
                <a:latin typeface="system-ui"/>
              </a:rPr>
              <a:t>soul</a:t>
            </a:r>
            <a:endParaRPr lang="en-NZ" sz="1200" b="0" i="0" dirty="0">
              <a:solidFill>
                <a:srgbClr val="000000"/>
              </a:solidFill>
              <a:effectLst/>
              <a:latin typeface="system-ui"/>
            </a:endParaRPr>
          </a:p>
        </p:txBody>
      </p:sp>
    </p:spTree>
    <p:extLst>
      <p:ext uri="{BB962C8B-B14F-4D97-AF65-F5344CB8AC3E}">
        <p14:creationId xmlns:p14="http://schemas.microsoft.com/office/powerpoint/2010/main" val="1217580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935</Words>
  <Application>Microsoft Office PowerPoint</Application>
  <PresentationFormat>On-screen Show (4:3)</PresentationFormat>
  <Paragraphs>224</Paragraphs>
  <Slides>43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50" baseType="lpstr">
      <vt:lpstr>Algerian</vt:lpstr>
      <vt:lpstr>Arial</vt:lpstr>
      <vt:lpstr>Calibri</vt:lpstr>
      <vt:lpstr>Calibri Light</vt:lpstr>
      <vt:lpstr>system-ui</vt:lpstr>
      <vt:lpstr>Wingdings</vt:lpstr>
      <vt:lpstr>Office Theme</vt:lpstr>
      <vt:lpstr>PowerPoint Presentation</vt:lpstr>
      <vt:lpstr>Worthy  of the  Calling  of  God</vt:lpstr>
      <vt:lpstr>PowerPoint Presentation</vt:lpstr>
      <vt:lpstr>Who…?</vt:lpstr>
      <vt:lpstr>Who…?</vt:lpstr>
      <vt:lpstr>Who…?</vt:lpstr>
      <vt:lpstr>Who…?</vt:lpstr>
      <vt:lpstr>Who…?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By His Power</vt:lpstr>
      <vt:lpstr>By His Power</vt:lpstr>
      <vt:lpstr>By His Power</vt:lpstr>
      <vt:lpstr>By His Power</vt:lpstr>
      <vt:lpstr>By His Power</vt:lpstr>
      <vt:lpstr>By His Power</vt:lpstr>
      <vt:lpstr>By His Power</vt:lpstr>
      <vt:lpstr>By His Power</vt:lpstr>
      <vt:lpstr>Jesus’ prescriptions</vt:lpstr>
      <vt:lpstr>Jesus’ prescriptions</vt:lpstr>
      <vt:lpstr>Jesus’ prescriptions</vt:lpstr>
      <vt:lpstr>Jesus’ prescriptions</vt:lpstr>
      <vt:lpstr>Jesus’ prescriptions</vt:lpstr>
      <vt:lpstr>Jesus’ prescriptions</vt:lpstr>
      <vt:lpstr>Jesus’ prescriptions</vt:lpstr>
      <vt:lpstr>Romans 6:4—4 We were therefore buried with him through baptism into death in order that, just as Christ was raised from the dead through the glory of the Father, we too may live a new life.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Worthy of the Calling of God</dc:title>
  <dc:creator>John</dc:creator>
  <cp:lastModifiedBy>HODGMAN, Geoff (WAITSC)</cp:lastModifiedBy>
  <cp:revision>10</cp:revision>
  <dcterms:created xsi:type="dcterms:W3CDTF">2020-09-26T19:04:35Z</dcterms:created>
  <dcterms:modified xsi:type="dcterms:W3CDTF">2020-12-08T20:31:33Z</dcterms:modified>
</cp:coreProperties>
</file>