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7" r:id="rId2"/>
    <p:sldId id="256" r:id="rId3"/>
    <p:sldId id="260" r:id="rId4"/>
    <p:sldId id="378" r:id="rId5"/>
    <p:sldId id="392" r:id="rId6"/>
    <p:sldId id="400" r:id="rId7"/>
    <p:sldId id="401" r:id="rId8"/>
    <p:sldId id="402" r:id="rId9"/>
    <p:sldId id="396" r:id="rId10"/>
    <p:sldId id="388" r:id="rId11"/>
    <p:sldId id="393" r:id="rId12"/>
    <p:sldId id="394" r:id="rId13"/>
    <p:sldId id="397" r:id="rId14"/>
    <p:sldId id="398" r:id="rId15"/>
    <p:sldId id="399" r:id="rId16"/>
    <p:sldId id="395" r:id="rId17"/>
    <p:sldId id="389" r:id="rId18"/>
    <p:sldId id="390" r:id="rId19"/>
    <p:sldId id="391" r:id="rId20"/>
    <p:sldId id="284" r:id="rId21"/>
    <p:sldId id="285" r:id="rId22"/>
    <p:sldId id="379" r:id="rId23"/>
    <p:sldId id="287" r:id="rId24"/>
    <p:sldId id="383" r:id="rId25"/>
    <p:sldId id="288" r:id="rId26"/>
    <p:sldId id="384" r:id="rId27"/>
    <p:sldId id="289" r:id="rId28"/>
    <p:sldId id="380" r:id="rId29"/>
    <p:sldId id="381" r:id="rId30"/>
    <p:sldId id="382" r:id="rId31"/>
    <p:sldId id="290" r:id="rId32"/>
    <p:sldId id="385" r:id="rId33"/>
    <p:sldId id="292" r:id="rId34"/>
    <p:sldId id="293" r:id="rId35"/>
    <p:sldId id="386" r:id="rId36"/>
    <p:sldId id="295" r:id="rId37"/>
    <p:sldId id="387" r:id="rId38"/>
    <p:sldId id="296" r:id="rId39"/>
    <p:sldId id="297" r:id="rId40"/>
    <p:sldId id="265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19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6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235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3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35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69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5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8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5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82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1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BC040-9480-4CB3-85AC-69139EC567C0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72E6E-309B-42DA-B432-7F708DDEA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13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biblegateway.com/passage/?search=1+Thessalonians+1%3A3&amp;version=NASB#fen-NASB-29564b" TargetMode="External"/><Relationship Id="rId5" Type="http://schemas.openxmlformats.org/officeDocument/2006/relationships/hyperlink" Target="https://www.biblegateway.com/passage/?search=1+Thessalonians+1%3A3&amp;version=NASB#fen-NASB-29564a" TargetMode="Externa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biblegateway.com/passage/?search=1+Thessalonians+1%3A3&amp;version=NASB#fen-NASB-29564b" TargetMode="External"/><Relationship Id="rId5" Type="http://schemas.openxmlformats.org/officeDocument/2006/relationships/hyperlink" Target="https://www.biblegateway.com/passage/?search=1+Thessalonians+1%3A3&amp;version=NASB#fen-NASB-29564a" TargetMode="Externa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0" y="278296"/>
            <a:ext cx="9144000" cy="657970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/>
              <a:t>“</a:t>
            </a:r>
            <a:r>
              <a:rPr lang="en-NZ" sz="4000" dirty="0"/>
              <a:t>Worthy of the Calling of God Part 2.</a:t>
            </a:r>
            <a:r>
              <a:rPr lang="en-US" sz="4000" dirty="0"/>
              <a:t>” </a:t>
            </a:r>
          </a:p>
          <a:p>
            <a:pPr marL="0" indent="0">
              <a:buNone/>
            </a:pPr>
            <a:r>
              <a:rPr lang="en-US" sz="800" dirty="0"/>
              <a:t>	</a:t>
            </a:r>
          </a:p>
          <a:p>
            <a:r>
              <a:rPr lang="en-NZ" sz="4000" dirty="0"/>
              <a:t>John Staiger</a:t>
            </a:r>
          </a:p>
          <a:p>
            <a:endParaRPr lang="en-NZ" sz="800" dirty="0"/>
          </a:p>
          <a:p>
            <a:r>
              <a:rPr lang="en-NZ" sz="4000" dirty="0"/>
              <a:t>Morningside Church of Christ </a:t>
            </a:r>
          </a:p>
          <a:p>
            <a:endParaRPr lang="en-NZ" sz="800" dirty="0"/>
          </a:p>
          <a:p>
            <a:r>
              <a:rPr lang="en-NZ" sz="4000" dirty="0"/>
              <a:t>Sunday 4 October 2020</a:t>
            </a:r>
          </a:p>
          <a:p>
            <a:endParaRPr lang="en-NZ" sz="800" dirty="0"/>
          </a:p>
          <a:p>
            <a:r>
              <a:rPr lang="en-NZ" sz="4000" dirty="0"/>
              <a:t>AM Sermon</a:t>
            </a:r>
          </a:p>
          <a:p>
            <a:endParaRPr lang="en-NZ" sz="800" dirty="0"/>
          </a:p>
          <a:p>
            <a:pPr marL="0" indent="0" algn="ctr">
              <a:buNone/>
            </a:pPr>
            <a:r>
              <a:rPr lang="en-NZ" sz="4000" dirty="0"/>
              <a:t>Broadcast on Facebook Live from </a:t>
            </a:r>
          </a:p>
          <a:p>
            <a:pPr marL="0" indent="0" algn="ctr">
              <a:buNone/>
            </a:pPr>
            <a:r>
              <a:rPr lang="en-NZ" sz="4000" dirty="0"/>
              <a:t>42 Leslie Ave, Sandringham.</a:t>
            </a:r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83" y="39907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CD4A6E-0461-4E48-9743-40DF07B785D9}"/>
              </a:ext>
            </a:extLst>
          </p:cNvPr>
          <p:cNvSpPr txBox="1">
            <a:spLocks/>
          </p:cNvSpPr>
          <p:nvPr/>
        </p:nvSpPr>
        <p:spPr>
          <a:xfrm>
            <a:off x="225287" y="1272209"/>
            <a:ext cx="4697730" cy="67586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4000" spc="-100" dirty="0">
                <a:solidFill>
                  <a:srgbClr val="000000"/>
                </a:solidFill>
              </a:rPr>
              <a:t>Who’s power?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41178F-9F5D-474D-B6CA-6FCF0BC7317A}"/>
              </a:ext>
            </a:extLst>
          </p:cNvPr>
          <p:cNvSpPr txBox="1"/>
          <p:nvPr/>
        </p:nvSpPr>
        <p:spPr>
          <a:xfrm>
            <a:off x="168826" y="2116386"/>
            <a:ext cx="475419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3200" dirty="0">
                <a:solidFill>
                  <a:schemeClr val="bg1"/>
                </a:solidFill>
              </a:rPr>
              <a:t>God’s power is infinite</a:t>
            </a:r>
          </a:p>
          <a:p>
            <a:r>
              <a:rPr lang="en-NZ" sz="3200" dirty="0">
                <a:solidFill>
                  <a:schemeClr val="bg1"/>
                </a:solidFill>
              </a:rPr>
              <a:t>Ours exists only by Him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He gifts us free will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He gifts us resources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He gifts us salvation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He gifts us purpose</a:t>
            </a:r>
          </a:p>
          <a:p>
            <a:endParaRPr lang="en-NZ" sz="3200" dirty="0">
              <a:solidFill>
                <a:schemeClr val="bg1"/>
              </a:solidFill>
            </a:endParaRPr>
          </a:p>
          <a:p>
            <a:r>
              <a:rPr lang="en-NZ" sz="3200" dirty="0">
                <a:solidFill>
                  <a:schemeClr val="bg1"/>
                </a:solidFill>
              </a:rPr>
              <a:t>Living a ‘Worthy life’</a:t>
            </a:r>
          </a:p>
          <a:p>
            <a:r>
              <a:rPr lang="en-NZ" sz="3200" dirty="0">
                <a:solidFill>
                  <a:schemeClr val="bg1"/>
                </a:solidFill>
              </a:rPr>
              <a:t>Starts with accepting them.</a:t>
            </a:r>
          </a:p>
        </p:txBody>
      </p:sp>
    </p:spTree>
    <p:extLst>
      <p:ext uri="{BB962C8B-B14F-4D97-AF65-F5344CB8AC3E}">
        <p14:creationId xmlns:p14="http://schemas.microsoft.com/office/powerpoint/2010/main" val="2433771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83" y="39907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CD4A6E-0461-4E48-9743-40DF07B785D9}"/>
              </a:ext>
            </a:extLst>
          </p:cNvPr>
          <p:cNvSpPr txBox="1">
            <a:spLocks/>
          </p:cNvSpPr>
          <p:nvPr/>
        </p:nvSpPr>
        <p:spPr>
          <a:xfrm>
            <a:off x="225287" y="1272209"/>
            <a:ext cx="4697730" cy="67586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4000" b="0" spc="-100" dirty="0">
                <a:solidFill>
                  <a:srgbClr val="000000"/>
                </a:solidFill>
              </a:rPr>
              <a:t>Who’s power?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41178F-9F5D-474D-B6CA-6FCF0BC7317A}"/>
              </a:ext>
            </a:extLst>
          </p:cNvPr>
          <p:cNvSpPr txBox="1"/>
          <p:nvPr/>
        </p:nvSpPr>
        <p:spPr>
          <a:xfrm>
            <a:off x="168826" y="2116386"/>
            <a:ext cx="475419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3200" b="1" dirty="0"/>
              <a:t>God’s power is infinite.</a:t>
            </a:r>
          </a:p>
          <a:p>
            <a:r>
              <a:rPr lang="en-NZ" sz="3200" b="1" dirty="0"/>
              <a:t>Ours exists only by Him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He gifts us free will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He gifts us resources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He gifts us salvation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He gifts us purpose</a:t>
            </a:r>
          </a:p>
          <a:p>
            <a:endParaRPr lang="en-NZ" sz="3200" dirty="0">
              <a:solidFill>
                <a:schemeClr val="bg1"/>
              </a:solidFill>
            </a:endParaRPr>
          </a:p>
          <a:p>
            <a:r>
              <a:rPr lang="en-NZ" sz="3200" dirty="0">
                <a:solidFill>
                  <a:schemeClr val="bg1"/>
                </a:solidFill>
              </a:rPr>
              <a:t>Living a ‘Worthy life’</a:t>
            </a:r>
          </a:p>
          <a:p>
            <a:r>
              <a:rPr lang="en-NZ" sz="3200" dirty="0">
                <a:solidFill>
                  <a:schemeClr val="bg1"/>
                </a:solidFill>
              </a:rPr>
              <a:t>Starts with accepting them.</a:t>
            </a:r>
          </a:p>
        </p:txBody>
      </p:sp>
    </p:spTree>
    <p:extLst>
      <p:ext uri="{BB962C8B-B14F-4D97-AF65-F5344CB8AC3E}">
        <p14:creationId xmlns:p14="http://schemas.microsoft.com/office/powerpoint/2010/main" val="84413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83" y="39907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CD4A6E-0461-4E48-9743-40DF07B785D9}"/>
              </a:ext>
            </a:extLst>
          </p:cNvPr>
          <p:cNvSpPr txBox="1">
            <a:spLocks/>
          </p:cNvSpPr>
          <p:nvPr/>
        </p:nvSpPr>
        <p:spPr>
          <a:xfrm>
            <a:off x="225287" y="1272209"/>
            <a:ext cx="4697730" cy="67586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4000" b="0" spc="-100" dirty="0">
                <a:solidFill>
                  <a:srgbClr val="000000"/>
                </a:solidFill>
              </a:rPr>
              <a:t>Who’s power?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41178F-9F5D-474D-B6CA-6FCF0BC7317A}"/>
              </a:ext>
            </a:extLst>
          </p:cNvPr>
          <p:cNvSpPr txBox="1"/>
          <p:nvPr/>
        </p:nvSpPr>
        <p:spPr>
          <a:xfrm>
            <a:off x="168826" y="2116386"/>
            <a:ext cx="475419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3200" dirty="0"/>
              <a:t>God’s power is infinite</a:t>
            </a:r>
          </a:p>
          <a:p>
            <a:r>
              <a:rPr lang="en-NZ" sz="3200" dirty="0"/>
              <a:t>Ours exists only by Him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/>
              <a:t>He gifts us </a:t>
            </a:r>
            <a:r>
              <a:rPr lang="en-NZ" sz="3200" b="1" dirty="0"/>
              <a:t>free will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He gifts us resources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He gifts us salvation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He gifts us purpose</a:t>
            </a:r>
          </a:p>
          <a:p>
            <a:endParaRPr lang="en-NZ" sz="3200" dirty="0"/>
          </a:p>
          <a:p>
            <a:r>
              <a:rPr lang="en-NZ" sz="3200" dirty="0">
                <a:solidFill>
                  <a:schemeClr val="bg1"/>
                </a:solidFill>
              </a:rPr>
              <a:t>Living a ‘Worthy life’</a:t>
            </a:r>
          </a:p>
          <a:p>
            <a:r>
              <a:rPr lang="en-NZ" sz="3200" dirty="0">
                <a:solidFill>
                  <a:schemeClr val="bg1"/>
                </a:solidFill>
              </a:rPr>
              <a:t>Starts with accepting these.</a:t>
            </a:r>
          </a:p>
        </p:txBody>
      </p:sp>
    </p:spTree>
    <p:extLst>
      <p:ext uri="{BB962C8B-B14F-4D97-AF65-F5344CB8AC3E}">
        <p14:creationId xmlns:p14="http://schemas.microsoft.com/office/powerpoint/2010/main" val="2924774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83" y="39907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CD4A6E-0461-4E48-9743-40DF07B785D9}"/>
              </a:ext>
            </a:extLst>
          </p:cNvPr>
          <p:cNvSpPr txBox="1">
            <a:spLocks/>
          </p:cNvSpPr>
          <p:nvPr/>
        </p:nvSpPr>
        <p:spPr>
          <a:xfrm>
            <a:off x="225287" y="1272209"/>
            <a:ext cx="4697730" cy="67586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4000" b="0" spc="-100" dirty="0">
                <a:solidFill>
                  <a:srgbClr val="000000"/>
                </a:solidFill>
              </a:rPr>
              <a:t>Who’s power?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41178F-9F5D-474D-B6CA-6FCF0BC7317A}"/>
              </a:ext>
            </a:extLst>
          </p:cNvPr>
          <p:cNvSpPr txBox="1"/>
          <p:nvPr/>
        </p:nvSpPr>
        <p:spPr>
          <a:xfrm>
            <a:off x="168826" y="2116386"/>
            <a:ext cx="475419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3200" dirty="0"/>
              <a:t>God’s power is infinite</a:t>
            </a:r>
          </a:p>
          <a:p>
            <a:r>
              <a:rPr lang="en-NZ" sz="3200" dirty="0"/>
              <a:t>Ours exists only by Him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/>
              <a:t>He gifts us free will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/>
              <a:t>He gifts us </a:t>
            </a:r>
            <a:r>
              <a:rPr lang="en-NZ" sz="3200" b="1" dirty="0"/>
              <a:t>resources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He gifts us salvation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He gifts us purpose</a:t>
            </a:r>
          </a:p>
          <a:p>
            <a:endParaRPr lang="en-NZ" sz="3200" dirty="0"/>
          </a:p>
          <a:p>
            <a:r>
              <a:rPr lang="en-NZ" sz="3200" dirty="0">
                <a:solidFill>
                  <a:schemeClr val="bg1"/>
                </a:solidFill>
              </a:rPr>
              <a:t>Living a ‘Worthy life’</a:t>
            </a:r>
          </a:p>
          <a:p>
            <a:r>
              <a:rPr lang="en-NZ" sz="3200" dirty="0">
                <a:solidFill>
                  <a:schemeClr val="bg1"/>
                </a:solidFill>
              </a:rPr>
              <a:t>Starts with accepting these.</a:t>
            </a:r>
          </a:p>
        </p:txBody>
      </p:sp>
    </p:spTree>
    <p:extLst>
      <p:ext uri="{BB962C8B-B14F-4D97-AF65-F5344CB8AC3E}">
        <p14:creationId xmlns:p14="http://schemas.microsoft.com/office/powerpoint/2010/main" val="2799113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83" y="39907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CD4A6E-0461-4E48-9743-40DF07B785D9}"/>
              </a:ext>
            </a:extLst>
          </p:cNvPr>
          <p:cNvSpPr txBox="1">
            <a:spLocks/>
          </p:cNvSpPr>
          <p:nvPr/>
        </p:nvSpPr>
        <p:spPr>
          <a:xfrm>
            <a:off x="225287" y="1272209"/>
            <a:ext cx="4697730" cy="67586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4000" b="0" spc="-100" dirty="0">
                <a:solidFill>
                  <a:srgbClr val="000000"/>
                </a:solidFill>
              </a:rPr>
              <a:t>Who’s power?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41178F-9F5D-474D-B6CA-6FCF0BC7317A}"/>
              </a:ext>
            </a:extLst>
          </p:cNvPr>
          <p:cNvSpPr txBox="1"/>
          <p:nvPr/>
        </p:nvSpPr>
        <p:spPr>
          <a:xfrm>
            <a:off x="168826" y="2116386"/>
            <a:ext cx="475419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3200" dirty="0"/>
              <a:t>God’s power is infinite</a:t>
            </a:r>
          </a:p>
          <a:p>
            <a:r>
              <a:rPr lang="en-NZ" sz="3200" dirty="0"/>
              <a:t>Ours exists only by Him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/>
              <a:t>He gifts us free will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/>
              <a:t>He gifts us resources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/>
              <a:t>He gifts us </a:t>
            </a:r>
            <a:r>
              <a:rPr lang="en-NZ" sz="3200" b="1" dirty="0"/>
              <a:t>salvation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He gifts us purpose</a:t>
            </a:r>
          </a:p>
          <a:p>
            <a:endParaRPr lang="en-NZ" sz="3200" dirty="0"/>
          </a:p>
          <a:p>
            <a:r>
              <a:rPr lang="en-NZ" sz="3200" dirty="0">
                <a:solidFill>
                  <a:schemeClr val="bg1"/>
                </a:solidFill>
              </a:rPr>
              <a:t>Living a ‘Worthy life’</a:t>
            </a:r>
          </a:p>
          <a:p>
            <a:r>
              <a:rPr lang="en-NZ" sz="3200" dirty="0">
                <a:solidFill>
                  <a:schemeClr val="bg1"/>
                </a:solidFill>
              </a:rPr>
              <a:t>Starts with accepting these.</a:t>
            </a:r>
          </a:p>
        </p:txBody>
      </p:sp>
    </p:spTree>
    <p:extLst>
      <p:ext uri="{BB962C8B-B14F-4D97-AF65-F5344CB8AC3E}">
        <p14:creationId xmlns:p14="http://schemas.microsoft.com/office/powerpoint/2010/main" val="2703071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83" y="39907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CD4A6E-0461-4E48-9743-40DF07B785D9}"/>
              </a:ext>
            </a:extLst>
          </p:cNvPr>
          <p:cNvSpPr txBox="1">
            <a:spLocks/>
          </p:cNvSpPr>
          <p:nvPr/>
        </p:nvSpPr>
        <p:spPr>
          <a:xfrm>
            <a:off x="225287" y="1272209"/>
            <a:ext cx="4697730" cy="67586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4000" b="0" spc="-100" dirty="0">
                <a:solidFill>
                  <a:srgbClr val="000000"/>
                </a:solidFill>
              </a:rPr>
              <a:t>Who’s power?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41178F-9F5D-474D-B6CA-6FCF0BC7317A}"/>
              </a:ext>
            </a:extLst>
          </p:cNvPr>
          <p:cNvSpPr txBox="1"/>
          <p:nvPr/>
        </p:nvSpPr>
        <p:spPr>
          <a:xfrm>
            <a:off x="168826" y="2116386"/>
            <a:ext cx="475419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3200" dirty="0"/>
              <a:t>God’s power is infinite</a:t>
            </a:r>
          </a:p>
          <a:p>
            <a:r>
              <a:rPr lang="en-NZ" sz="3200" dirty="0"/>
              <a:t>Ours exists only by Him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/>
              <a:t>He gifts us free will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/>
              <a:t>He gifts us resources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/>
              <a:t>He gifts us salvation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/>
              <a:t>He gifts us </a:t>
            </a:r>
            <a:r>
              <a:rPr lang="en-NZ" sz="3200" b="1" dirty="0"/>
              <a:t>purpose</a:t>
            </a:r>
          </a:p>
          <a:p>
            <a:endParaRPr lang="en-NZ" sz="3200" dirty="0"/>
          </a:p>
          <a:p>
            <a:r>
              <a:rPr lang="en-NZ" sz="3200" dirty="0">
                <a:solidFill>
                  <a:schemeClr val="bg1"/>
                </a:solidFill>
              </a:rPr>
              <a:t>Living a ‘Worthy life’</a:t>
            </a:r>
          </a:p>
          <a:p>
            <a:r>
              <a:rPr lang="en-NZ" sz="3200" dirty="0">
                <a:solidFill>
                  <a:schemeClr val="bg1"/>
                </a:solidFill>
              </a:rPr>
              <a:t>Starts with accepting these.</a:t>
            </a:r>
          </a:p>
        </p:txBody>
      </p:sp>
    </p:spTree>
    <p:extLst>
      <p:ext uri="{BB962C8B-B14F-4D97-AF65-F5344CB8AC3E}">
        <p14:creationId xmlns:p14="http://schemas.microsoft.com/office/powerpoint/2010/main" val="3784619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83" y="39907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CD4A6E-0461-4E48-9743-40DF07B785D9}"/>
              </a:ext>
            </a:extLst>
          </p:cNvPr>
          <p:cNvSpPr txBox="1">
            <a:spLocks/>
          </p:cNvSpPr>
          <p:nvPr/>
        </p:nvSpPr>
        <p:spPr>
          <a:xfrm>
            <a:off x="225287" y="1272209"/>
            <a:ext cx="4697730" cy="67586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4000" b="0" spc="-100" dirty="0">
                <a:solidFill>
                  <a:srgbClr val="000000"/>
                </a:solidFill>
              </a:rPr>
              <a:t>Who’s power?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41178F-9F5D-474D-B6CA-6FCF0BC7317A}"/>
              </a:ext>
            </a:extLst>
          </p:cNvPr>
          <p:cNvSpPr txBox="1"/>
          <p:nvPr/>
        </p:nvSpPr>
        <p:spPr>
          <a:xfrm>
            <a:off x="168826" y="2116386"/>
            <a:ext cx="494651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3200" dirty="0"/>
              <a:t>God’s power is infinite</a:t>
            </a:r>
          </a:p>
          <a:p>
            <a:r>
              <a:rPr lang="en-NZ" sz="3200" dirty="0"/>
              <a:t>Ours exists only by Him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/>
              <a:t>He gifts us free will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/>
              <a:t>He gifts us resources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/>
              <a:t>He gifts us salvation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/>
              <a:t>He gifts us purpose</a:t>
            </a:r>
          </a:p>
          <a:p>
            <a:endParaRPr lang="en-NZ" sz="3200" dirty="0"/>
          </a:p>
          <a:p>
            <a:r>
              <a:rPr lang="en-NZ" sz="3200" dirty="0"/>
              <a:t>Living a ‘Worthy life’</a:t>
            </a:r>
          </a:p>
          <a:p>
            <a:r>
              <a:rPr lang="en-NZ" sz="3200" dirty="0"/>
              <a:t>Starts with </a:t>
            </a:r>
            <a:r>
              <a:rPr lang="en-NZ" sz="3200" b="1" dirty="0"/>
              <a:t>accepting</a:t>
            </a:r>
            <a:r>
              <a:rPr lang="en-NZ" sz="3200" dirty="0"/>
              <a:t> these.</a:t>
            </a:r>
          </a:p>
        </p:txBody>
      </p:sp>
    </p:spTree>
    <p:extLst>
      <p:ext uri="{BB962C8B-B14F-4D97-AF65-F5344CB8AC3E}">
        <p14:creationId xmlns:p14="http://schemas.microsoft.com/office/powerpoint/2010/main" val="3729536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A85702D-6A34-4E34-B906-1A0809549698}"/>
              </a:ext>
            </a:extLst>
          </p:cNvPr>
          <p:cNvSpPr txBox="1">
            <a:spLocks/>
          </p:cNvSpPr>
          <p:nvPr/>
        </p:nvSpPr>
        <p:spPr>
          <a:xfrm>
            <a:off x="468717" y="1484243"/>
            <a:ext cx="4070128" cy="43997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200" dirty="0"/>
              <a:t>God strengthens us for His purposes</a:t>
            </a:r>
          </a:p>
          <a:p>
            <a:r>
              <a:rPr lang="en-NZ" sz="3200" b="0" dirty="0">
                <a:solidFill>
                  <a:schemeClr val="bg1"/>
                </a:solidFill>
              </a:rPr>
              <a:t>The purpose of our lives </a:t>
            </a:r>
            <a:r>
              <a:rPr lang="en-NZ" sz="3200" dirty="0">
                <a:solidFill>
                  <a:schemeClr val="bg1"/>
                </a:solidFill>
              </a:rPr>
              <a:t>Becomes</a:t>
            </a:r>
            <a:r>
              <a:rPr lang="en-NZ" sz="3200" b="0" dirty="0">
                <a:solidFill>
                  <a:schemeClr val="bg1"/>
                </a:solidFill>
              </a:rPr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NZ" sz="3200" b="0" dirty="0">
                <a:solidFill>
                  <a:schemeClr val="bg1"/>
                </a:solidFill>
              </a:rPr>
              <a:t>That which God has designed us to do.</a:t>
            </a:r>
          </a:p>
          <a:p>
            <a:pPr lvl="1"/>
            <a:endParaRPr lang="en-NZ" sz="3200" b="0" dirty="0">
              <a:solidFill>
                <a:schemeClr val="bg1"/>
              </a:solidFill>
            </a:endParaRPr>
          </a:p>
          <a:p>
            <a:pPr lvl="1"/>
            <a:r>
              <a:rPr lang="en-NZ" sz="3200" b="0" dirty="0">
                <a:solidFill>
                  <a:schemeClr val="bg1"/>
                </a:solidFill>
              </a:rPr>
              <a:t>	Ephesians 2:10…</a:t>
            </a:r>
          </a:p>
        </p:txBody>
      </p:sp>
    </p:spTree>
    <p:extLst>
      <p:ext uri="{BB962C8B-B14F-4D97-AF65-F5344CB8AC3E}">
        <p14:creationId xmlns:p14="http://schemas.microsoft.com/office/powerpoint/2010/main" val="1304027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A85702D-6A34-4E34-B906-1A0809549698}"/>
              </a:ext>
            </a:extLst>
          </p:cNvPr>
          <p:cNvSpPr txBox="1">
            <a:spLocks/>
          </p:cNvSpPr>
          <p:nvPr/>
        </p:nvSpPr>
        <p:spPr>
          <a:xfrm>
            <a:off x="468717" y="1484243"/>
            <a:ext cx="4070128" cy="43997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200" b="0" dirty="0"/>
              <a:t>God strengthens us for His purposes</a:t>
            </a:r>
          </a:p>
          <a:p>
            <a:r>
              <a:rPr lang="en-NZ" sz="3200" b="0" dirty="0"/>
              <a:t>The purpose of our lives </a:t>
            </a:r>
            <a:r>
              <a:rPr lang="en-NZ" sz="3200" dirty="0"/>
              <a:t>Becomes</a:t>
            </a:r>
            <a:r>
              <a:rPr lang="en-NZ" sz="3200" b="0" dirty="0"/>
              <a:t>…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NZ" sz="3200" b="0" dirty="0">
                <a:solidFill>
                  <a:schemeClr val="bg1"/>
                </a:solidFill>
              </a:rPr>
              <a:t>That which God has designed us to do.</a:t>
            </a:r>
          </a:p>
          <a:p>
            <a:pPr lvl="1"/>
            <a:endParaRPr lang="en-NZ" sz="3200" b="0" dirty="0">
              <a:solidFill>
                <a:schemeClr val="bg1"/>
              </a:solidFill>
            </a:endParaRPr>
          </a:p>
          <a:p>
            <a:pPr lvl="1"/>
            <a:r>
              <a:rPr lang="en-NZ" sz="3200" b="0" dirty="0">
                <a:solidFill>
                  <a:schemeClr val="bg1"/>
                </a:solidFill>
              </a:rPr>
              <a:t>	Ephesians 2:10…</a:t>
            </a:r>
          </a:p>
        </p:txBody>
      </p:sp>
      <p:pic>
        <p:nvPicPr>
          <p:cNvPr id="1026" name="Picture 2" descr="The Question Is What Happened to the Question Mark? - Proof That Blog">
            <a:extLst>
              <a:ext uri="{FF2B5EF4-FFF2-40B4-BE49-F238E27FC236}">
                <a16:creationId xmlns:a16="http://schemas.microsoft.com/office/drawing/2014/main" id="{495CC183-EEAE-4273-91FD-6B83034D9C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234" y="3726524"/>
            <a:ext cx="3299791" cy="3299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398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A85702D-6A34-4E34-B906-1A0809549698}"/>
              </a:ext>
            </a:extLst>
          </p:cNvPr>
          <p:cNvSpPr txBox="1">
            <a:spLocks/>
          </p:cNvSpPr>
          <p:nvPr/>
        </p:nvSpPr>
        <p:spPr>
          <a:xfrm>
            <a:off x="468717" y="1484243"/>
            <a:ext cx="4070128" cy="43997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200" b="0" dirty="0"/>
              <a:t>God strengthens us for His purposes</a:t>
            </a:r>
          </a:p>
          <a:p>
            <a:r>
              <a:rPr lang="en-NZ" sz="3200" b="0" dirty="0"/>
              <a:t>The purpose of our lives Becomes: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NZ" sz="3200" dirty="0"/>
              <a:t>That which God has designed us to do.</a:t>
            </a:r>
          </a:p>
          <a:p>
            <a:pPr lvl="1"/>
            <a:endParaRPr lang="en-NZ" sz="3200" b="0" dirty="0"/>
          </a:p>
          <a:p>
            <a:pPr lvl="1"/>
            <a:r>
              <a:rPr lang="en-NZ" sz="3200" b="0" dirty="0"/>
              <a:t>	Ephesians 2:10…</a:t>
            </a:r>
          </a:p>
        </p:txBody>
      </p:sp>
    </p:spTree>
    <p:extLst>
      <p:ext uri="{BB962C8B-B14F-4D97-AF65-F5344CB8AC3E}">
        <p14:creationId xmlns:p14="http://schemas.microsoft.com/office/powerpoint/2010/main" val="2677733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83096"/>
            <a:ext cx="7772400" cy="4386469"/>
          </a:xfrm>
        </p:spPr>
        <p:txBody>
          <a:bodyPr>
            <a:normAutofit/>
          </a:bodyPr>
          <a:lstStyle/>
          <a:p>
            <a:r>
              <a:rPr lang="en-NZ" dirty="0">
                <a:latin typeface="Algerian" panose="04020705040A02060702" pitchFamily="82" charset="0"/>
              </a:rPr>
              <a:t>Worthy </a:t>
            </a:r>
            <a:br>
              <a:rPr lang="en-NZ" dirty="0">
                <a:latin typeface="Algerian" panose="04020705040A02060702" pitchFamily="82" charset="0"/>
              </a:rPr>
            </a:br>
            <a:r>
              <a:rPr lang="en-NZ" dirty="0">
                <a:latin typeface="Algerian" panose="04020705040A02060702" pitchFamily="82" charset="0"/>
              </a:rPr>
              <a:t>of the </a:t>
            </a:r>
            <a:br>
              <a:rPr lang="en-NZ" dirty="0">
                <a:latin typeface="Algerian" panose="04020705040A02060702" pitchFamily="82" charset="0"/>
              </a:rPr>
            </a:br>
            <a:r>
              <a:rPr lang="en-NZ" dirty="0">
                <a:latin typeface="Algerian" panose="04020705040A02060702" pitchFamily="82" charset="0"/>
              </a:rPr>
              <a:t>Calling </a:t>
            </a:r>
            <a:br>
              <a:rPr lang="en-NZ" dirty="0">
                <a:latin typeface="Algerian" panose="04020705040A02060702" pitchFamily="82" charset="0"/>
              </a:rPr>
            </a:br>
            <a:r>
              <a:rPr lang="en-NZ" dirty="0">
                <a:latin typeface="Algerian" panose="04020705040A02060702" pitchFamily="82" charset="0"/>
              </a:rPr>
              <a:t>of </a:t>
            </a:r>
            <a:br>
              <a:rPr lang="en-NZ" dirty="0">
                <a:latin typeface="Algerian" panose="04020705040A02060702" pitchFamily="82" charset="0"/>
              </a:rPr>
            </a:br>
            <a:r>
              <a:rPr lang="en-NZ" dirty="0">
                <a:latin typeface="Algerian" panose="04020705040A02060702" pitchFamily="82" charset="0"/>
              </a:rPr>
              <a:t>God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168348"/>
            <a:ext cx="6858000" cy="791818"/>
          </a:xfrm>
        </p:spPr>
        <p:txBody>
          <a:bodyPr>
            <a:normAutofit lnSpcReduction="10000"/>
          </a:bodyPr>
          <a:lstStyle/>
          <a:p>
            <a:r>
              <a:rPr lang="en-US" sz="5400" dirty="0"/>
              <a:t>Part 2.</a:t>
            </a:r>
          </a:p>
        </p:txBody>
      </p:sp>
    </p:spTree>
    <p:extLst>
      <p:ext uri="{BB962C8B-B14F-4D97-AF65-F5344CB8AC3E}">
        <p14:creationId xmlns:p14="http://schemas.microsoft.com/office/powerpoint/2010/main" val="4073833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23564" y="1391479"/>
            <a:ext cx="4243863" cy="4545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3600" dirty="0"/>
              <a:t>Ephesians 2:10—</a:t>
            </a:r>
          </a:p>
          <a:p>
            <a:r>
              <a:rPr lang="en-NZ" sz="3600" baseline="30000" dirty="0"/>
              <a:t>10</a:t>
            </a:r>
            <a:r>
              <a:rPr lang="en-NZ" sz="3600" dirty="0"/>
              <a:t>For we are God’s handiwork, created  in Christ Jesus to do good works, which God prepared in advance for us to do.</a:t>
            </a:r>
          </a:p>
        </p:txBody>
      </p:sp>
    </p:spTree>
    <p:extLst>
      <p:ext uri="{BB962C8B-B14F-4D97-AF65-F5344CB8AC3E}">
        <p14:creationId xmlns:p14="http://schemas.microsoft.com/office/powerpoint/2010/main" val="3390620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23564" y="1391479"/>
            <a:ext cx="4243863" cy="13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3600" b="1" dirty="0"/>
              <a:t>He is the one who made 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21968E-5D7D-4C5A-8D83-39CC62198EBD}"/>
              </a:ext>
            </a:extLst>
          </p:cNvPr>
          <p:cNvSpPr txBox="1"/>
          <p:nvPr/>
        </p:nvSpPr>
        <p:spPr>
          <a:xfrm>
            <a:off x="187964" y="2889792"/>
            <a:ext cx="463163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NZ" sz="3200" b="0" i="0" dirty="0">
                <a:solidFill>
                  <a:srgbClr val="000000"/>
                </a:solidFill>
                <a:effectLst/>
                <a:latin typeface="system-ui"/>
              </a:rPr>
              <a:t>Isaiah 64:8—</a:t>
            </a:r>
          </a:p>
          <a:p>
            <a:pPr algn="l"/>
            <a:r>
              <a:rPr lang="en-NZ" sz="3200" b="1" i="0" baseline="30000" dirty="0">
                <a:solidFill>
                  <a:schemeClr val="bg1"/>
                </a:solidFill>
                <a:effectLst/>
                <a:latin typeface="system-ui"/>
              </a:rPr>
              <a:t>8 </a:t>
            </a:r>
            <a:r>
              <a:rPr lang="en-NZ" sz="3200" b="0" i="0" dirty="0">
                <a:solidFill>
                  <a:schemeClr val="bg1"/>
                </a:solidFill>
                <a:effectLst/>
                <a:latin typeface="system-ui"/>
              </a:rPr>
              <a:t>But now, O </a:t>
            </a:r>
            <a:r>
              <a:rPr lang="en-NZ" sz="3200" b="0" i="0" cap="small" dirty="0">
                <a:solidFill>
                  <a:schemeClr val="bg1"/>
                </a:solidFill>
                <a:effectLst/>
                <a:latin typeface="system-ui"/>
              </a:rPr>
              <a:t>Lord</a:t>
            </a:r>
            <a:r>
              <a:rPr lang="en-NZ" sz="3200" b="0" i="0" dirty="0">
                <a:solidFill>
                  <a:schemeClr val="bg1"/>
                </a:solidFill>
                <a:effectLst/>
                <a:latin typeface="system-ui"/>
              </a:rPr>
              <a:t>, You are our Father,</a:t>
            </a:r>
            <a:br>
              <a:rPr lang="en-NZ" sz="3200" b="0" i="0" dirty="0">
                <a:solidFill>
                  <a:schemeClr val="bg1"/>
                </a:solidFill>
                <a:effectLst/>
                <a:latin typeface="system-ui"/>
              </a:rPr>
            </a:br>
            <a:r>
              <a:rPr lang="en-NZ" sz="3200" b="0" i="0" dirty="0">
                <a:solidFill>
                  <a:schemeClr val="bg1"/>
                </a:solidFill>
                <a:effectLst/>
                <a:latin typeface="system-ui"/>
              </a:rPr>
              <a:t>We are the clay, and You our potter;</a:t>
            </a:r>
            <a:br>
              <a:rPr lang="en-NZ" sz="3200" b="0" i="0" dirty="0">
                <a:solidFill>
                  <a:schemeClr val="bg1"/>
                </a:solidFill>
                <a:effectLst/>
                <a:latin typeface="system-ui"/>
              </a:rPr>
            </a:br>
            <a:r>
              <a:rPr lang="en-NZ" sz="3200" b="0" i="0" dirty="0">
                <a:solidFill>
                  <a:schemeClr val="bg1"/>
                </a:solidFill>
                <a:effectLst/>
                <a:latin typeface="system-ui"/>
              </a:rPr>
              <a:t>And all of us are the work of Your hand. 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(NASB95)</a:t>
            </a:r>
          </a:p>
        </p:txBody>
      </p:sp>
    </p:spTree>
    <p:extLst>
      <p:ext uri="{BB962C8B-B14F-4D97-AF65-F5344CB8AC3E}">
        <p14:creationId xmlns:p14="http://schemas.microsoft.com/office/powerpoint/2010/main" val="36557026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23564" y="1391479"/>
            <a:ext cx="4243863" cy="13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3600" dirty="0"/>
              <a:t>He is the one who made 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21968E-5D7D-4C5A-8D83-39CC62198EBD}"/>
              </a:ext>
            </a:extLst>
          </p:cNvPr>
          <p:cNvSpPr txBox="1"/>
          <p:nvPr/>
        </p:nvSpPr>
        <p:spPr>
          <a:xfrm>
            <a:off x="187964" y="2889792"/>
            <a:ext cx="463163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NZ" sz="3200" b="1" i="0" dirty="0">
                <a:solidFill>
                  <a:srgbClr val="000000"/>
                </a:solidFill>
                <a:effectLst/>
                <a:latin typeface="system-ui"/>
              </a:rPr>
              <a:t>Isaiah 64:8—</a:t>
            </a:r>
          </a:p>
          <a:p>
            <a:pPr algn="l"/>
            <a:r>
              <a:rPr lang="en-NZ" sz="3200" b="1" i="0" baseline="30000" dirty="0">
                <a:solidFill>
                  <a:srgbClr val="000000"/>
                </a:solidFill>
                <a:effectLst/>
                <a:latin typeface="system-ui"/>
              </a:rPr>
              <a:t>8 </a:t>
            </a:r>
            <a:r>
              <a:rPr lang="en-NZ" sz="3200" b="1" i="0" dirty="0">
                <a:solidFill>
                  <a:srgbClr val="000000"/>
                </a:solidFill>
                <a:effectLst/>
                <a:latin typeface="system-ui"/>
              </a:rPr>
              <a:t>But now, O </a:t>
            </a:r>
            <a:r>
              <a:rPr lang="en-NZ" sz="32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NZ" sz="3200" b="1" i="0" dirty="0">
                <a:solidFill>
                  <a:srgbClr val="000000"/>
                </a:solidFill>
                <a:effectLst/>
                <a:latin typeface="system-ui"/>
              </a:rPr>
              <a:t>, You are our Father,</a:t>
            </a:r>
            <a:br>
              <a:rPr lang="en-NZ" sz="3200" b="1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NZ" sz="3200" b="1" i="0" dirty="0">
                <a:solidFill>
                  <a:srgbClr val="000000"/>
                </a:solidFill>
                <a:effectLst/>
                <a:latin typeface="system-ui"/>
              </a:rPr>
              <a:t>We are the clay, and You our potter;</a:t>
            </a:r>
            <a:br>
              <a:rPr lang="en-NZ" sz="3200" b="1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NZ" sz="3200" b="1" i="0" dirty="0">
                <a:solidFill>
                  <a:srgbClr val="000000"/>
                </a:solidFill>
                <a:effectLst/>
                <a:latin typeface="system-ui"/>
              </a:rPr>
              <a:t>And all of us are the work of Your hand. </a:t>
            </a:r>
            <a:r>
              <a:rPr lang="en-NZ" b="1" i="0" dirty="0">
                <a:solidFill>
                  <a:srgbClr val="000000"/>
                </a:solidFill>
                <a:effectLst/>
                <a:latin typeface="system-ui"/>
              </a:rPr>
              <a:t>(NASB95)</a:t>
            </a:r>
          </a:p>
        </p:txBody>
      </p:sp>
    </p:spTree>
    <p:extLst>
      <p:ext uri="{BB962C8B-B14F-4D97-AF65-F5344CB8AC3E}">
        <p14:creationId xmlns:p14="http://schemas.microsoft.com/office/powerpoint/2010/main" val="14984733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23564" y="1391478"/>
            <a:ext cx="4243863" cy="1855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3600" b="1" dirty="0"/>
              <a:t>He retains ownership of our lives.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D78C45-5426-46EC-906B-330FBC4FB045}"/>
              </a:ext>
            </a:extLst>
          </p:cNvPr>
          <p:cNvSpPr txBox="1"/>
          <p:nvPr/>
        </p:nvSpPr>
        <p:spPr>
          <a:xfrm>
            <a:off x="426257" y="3117530"/>
            <a:ext cx="428630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NZ" sz="2800" b="0" i="0" dirty="0">
                <a:solidFill>
                  <a:srgbClr val="000000"/>
                </a:solidFill>
                <a:effectLst/>
                <a:latin typeface="system-ui"/>
              </a:rPr>
              <a:t>Acts 17:28—</a:t>
            </a:r>
          </a:p>
          <a:p>
            <a:pPr algn="l"/>
            <a:r>
              <a:rPr lang="en-NZ" sz="2800" b="1" i="0" baseline="30000" dirty="0">
                <a:solidFill>
                  <a:schemeClr val="bg1"/>
                </a:solidFill>
                <a:effectLst/>
                <a:latin typeface="system-ui"/>
              </a:rPr>
              <a:t>28</a:t>
            </a:r>
            <a:r>
              <a:rPr lang="en-NZ" sz="2800" b="0" i="0" dirty="0">
                <a:solidFill>
                  <a:schemeClr val="bg1"/>
                </a:solidFill>
                <a:effectLst/>
                <a:latin typeface="system-ui"/>
              </a:rPr>
              <a:t>for in Him we live and move and have our being, as also some of your own poets have said, ‘For we are also His offspring.’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 (NKJV)</a:t>
            </a:r>
          </a:p>
        </p:txBody>
      </p:sp>
    </p:spTree>
    <p:extLst>
      <p:ext uri="{BB962C8B-B14F-4D97-AF65-F5344CB8AC3E}">
        <p14:creationId xmlns:p14="http://schemas.microsoft.com/office/powerpoint/2010/main" val="34322758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23564" y="1391478"/>
            <a:ext cx="4243863" cy="1855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3600" dirty="0"/>
              <a:t>He retains ownership of our lives.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D78C45-5426-46EC-906B-330FBC4FB045}"/>
              </a:ext>
            </a:extLst>
          </p:cNvPr>
          <p:cNvSpPr txBox="1"/>
          <p:nvPr/>
        </p:nvSpPr>
        <p:spPr>
          <a:xfrm>
            <a:off x="426257" y="3117530"/>
            <a:ext cx="428630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NZ" sz="2800" b="1" i="0" dirty="0">
                <a:solidFill>
                  <a:srgbClr val="000000"/>
                </a:solidFill>
                <a:effectLst/>
                <a:latin typeface="system-ui"/>
              </a:rPr>
              <a:t>Acts 17:28—</a:t>
            </a:r>
          </a:p>
          <a:p>
            <a:pPr algn="l"/>
            <a:r>
              <a:rPr lang="en-NZ" sz="2800" b="1" i="0" baseline="30000" dirty="0">
                <a:solidFill>
                  <a:srgbClr val="000000"/>
                </a:solidFill>
                <a:effectLst/>
                <a:latin typeface="system-ui"/>
              </a:rPr>
              <a:t>28</a:t>
            </a:r>
            <a:r>
              <a:rPr lang="en-NZ" sz="2800" b="1" i="0" dirty="0">
                <a:solidFill>
                  <a:srgbClr val="000000"/>
                </a:solidFill>
                <a:effectLst/>
                <a:latin typeface="system-ui"/>
              </a:rPr>
              <a:t>for in Him we live and move and have our being, as also some of your own poets have said, ‘For we are also His offspring.’</a:t>
            </a:r>
            <a:r>
              <a:rPr lang="en-NZ" b="1" i="0" dirty="0">
                <a:solidFill>
                  <a:srgbClr val="000000"/>
                </a:solidFill>
                <a:effectLst/>
                <a:latin typeface="system-ui"/>
              </a:rPr>
              <a:t> (NKJV)</a:t>
            </a:r>
          </a:p>
        </p:txBody>
      </p:sp>
    </p:spTree>
    <p:extLst>
      <p:ext uri="{BB962C8B-B14F-4D97-AF65-F5344CB8AC3E}">
        <p14:creationId xmlns:p14="http://schemas.microsoft.com/office/powerpoint/2010/main" val="15811728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23564" y="1391479"/>
            <a:ext cx="4243863" cy="13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3600" b="1" dirty="0"/>
              <a:t>“Every deed prompted by faith”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26A76D-367B-4DF9-A3F6-E2B16DEF2198}"/>
              </a:ext>
            </a:extLst>
          </p:cNvPr>
          <p:cNvSpPr txBox="1"/>
          <p:nvPr/>
        </p:nvSpPr>
        <p:spPr>
          <a:xfrm>
            <a:off x="3451" y="2703143"/>
            <a:ext cx="4551348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NZ" sz="2800" b="0" i="0" dirty="0">
                <a:effectLst/>
                <a:latin typeface="system-ui"/>
              </a:rPr>
              <a:t>1 Thessalonians 1:3—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NZ" sz="2800" b="1" i="0" baseline="30000" dirty="0">
                <a:solidFill>
                  <a:schemeClr val="bg1"/>
                </a:solidFill>
                <a:effectLst/>
                <a:latin typeface="system-ui"/>
              </a:rPr>
              <a:t>3</a:t>
            </a:r>
            <a:r>
              <a:rPr lang="en-NZ" sz="2800" b="0" i="0" dirty="0">
                <a:solidFill>
                  <a:schemeClr val="bg1"/>
                </a:solidFill>
                <a:effectLst/>
                <a:latin typeface="system-ui"/>
              </a:rPr>
              <a:t>constantly bearing in mind your work of faith and labour of love and </a:t>
            </a:r>
            <a:r>
              <a:rPr lang="en-NZ" sz="2800" b="0" i="0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NZ" sz="2800" b="0" i="0" baseline="30000" dirty="0">
                <a:solidFill>
                  <a:schemeClr val="bg1"/>
                </a:solidFill>
                <a:effectLst/>
                <a:latin typeface="system-ui"/>
                <a:hlinkClick r:id="rId5" tooltip="See footnote 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r>
              <a:rPr lang="en-NZ" sz="2800" b="0" i="0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NZ" sz="2800" b="0" i="0" dirty="0">
                <a:solidFill>
                  <a:schemeClr val="bg1"/>
                </a:solidFill>
                <a:effectLst/>
                <a:latin typeface="system-ui"/>
              </a:rPr>
              <a:t>steadfastness of hope </a:t>
            </a:r>
            <a:r>
              <a:rPr lang="en-NZ" sz="2800" b="0" i="0" baseline="30000" dirty="0">
                <a:solidFill>
                  <a:schemeClr val="bg1"/>
                </a:solidFill>
                <a:effectLst/>
                <a:latin typeface="system-ui"/>
              </a:rPr>
              <a:t>[</a:t>
            </a:r>
            <a:r>
              <a:rPr lang="en-NZ" sz="2800" b="0" i="0" baseline="30000" dirty="0">
                <a:solidFill>
                  <a:schemeClr val="bg1"/>
                </a:solidFill>
                <a:effectLst/>
                <a:latin typeface="system-ui"/>
                <a:hlinkClick r:id="rId6" tooltip="See footnote b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</a:t>
            </a:r>
            <a:r>
              <a:rPr lang="en-NZ" sz="2800" b="0" i="0" baseline="30000" dirty="0">
                <a:solidFill>
                  <a:schemeClr val="bg1"/>
                </a:solidFill>
                <a:effectLst/>
                <a:latin typeface="system-ui"/>
              </a:rPr>
              <a:t>]</a:t>
            </a:r>
            <a:r>
              <a:rPr lang="en-NZ" sz="2800" b="0" i="0" dirty="0">
                <a:solidFill>
                  <a:schemeClr val="bg1"/>
                </a:solidFill>
                <a:effectLst/>
                <a:latin typeface="system-ui"/>
              </a:rPr>
              <a:t>in our Lord Jesus Christ in the presence of our God and Father,</a:t>
            </a:r>
            <a:r>
              <a:rPr lang="en-NZ" sz="2400" b="0" i="0" dirty="0">
                <a:solidFill>
                  <a:schemeClr val="bg1"/>
                </a:solidFill>
                <a:effectLst/>
                <a:latin typeface="system-ui"/>
              </a:rPr>
              <a:t> 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(NASB95) [a]Or </a:t>
            </a:r>
            <a:r>
              <a:rPr lang="en-NZ" b="0" i="1" dirty="0">
                <a:solidFill>
                  <a:schemeClr val="bg1"/>
                </a:solidFill>
                <a:effectLst/>
                <a:latin typeface="system-ui"/>
              </a:rPr>
              <a:t>perseverance</a:t>
            </a:r>
            <a:r>
              <a:rPr lang="en-NZ" b="0" dirty="0">
                <a:solidFill>
                  <a:schemeClr val="bg1"/>
                </a:solidFill>
                <a:effectLst/>
                <a:latin typeface="system-ui"/>
              </a:rPr>
              <a:t> [b]</a:t>
            </a:r>
            <a:r>
              <a:rPr lang="en-NZ" b="0" i="0" dirty="0">
                <a:solidFill>
                  <a:schemeClr val="bg1"/>
                </a:solidFill>
                <a:effectLst/>
                <a:latin typeface="system-ui"/>
              </a:rPr>
              <a:t>Lit </a:t>
            </a:r>
            <a:r>
              <a:rPr lang="en-NZ" b="0" i="1" dirty="0">
                <a:solidFill>
                  <a:schemeClr val="bg1"/>
                </a:solidFill>
                <a:effectLst/>
                <a:latin typeface="system-ui"/>
              </a:rPr>
              <a:t>of</a:t>
            </a:r>
            <a:endParaRPr lang="en-NZ" b="0" i="0" dirty="0">
              <a:solidFill>
                <a:schemeClr val="bg1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29494519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23564" y="1391479"/>
            <a:ext cx="4243863" cy="13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3600" dirty="0"/>
              <a:t>“Every deed prompted by faith”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26A76D-367B-4DF9-A3F6-E2B16DEF2198}"/>
              </a:ext>
            </a:extLst>
          </p:cNvPr>
          <p:cNvSpPr txBox="1"/>
          <p:nvPr/>
        </p:nvSpPr>
        <p:spPr>
          <a:xfrm>
            <a:off x="3451" y="2703143"/>
            <a:ext cx="4551348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NZ" sz="2800" b="1" i="0" dirty="0">
                <a:effectLst/>
                <a:latin typeface="system-ui"/>
              </a:rPr>
              <a:t>1 Thessalonians 1:3—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NZ" sz="2800" b="1" i="0" baseline="30000" dirty="0">
                <a:effectLst/>
                <a:latin typeface="system-ui"/>
              </a:rPr>
              <a:t>3</a:t>
            </a:r>
            <a:r>
              <a:rPr lang="en-NZ" sz="2800" b="1" i="0" dirty="0">
                <a:effectLst/>
                <a:latin typeface="system-ui"/>
              </a:rPr>
              <a:t>constantly bearing in mind your work of faith and labour of love and </a:t>
            </a:r>
            <a:r>
              <a:rPr lang="en-NZ" sz="2800" b="1" i="0" baseline="30000" dirty="0">
                <a:effectLst/>
                <a:latin typeface="system-ui"/>
              </a:rPr>
              <a:t>[</a:t>
            </a:r>
            <a:r>
              <a:rPr lang="en-NZ" sz="2800" b="1" i="0" baseline="30000" dirty="0">
                <a:effectLst/>
                <a:latin typeface="system-ui"/>
                <a:hlinkClick r:id="rId5" tooltip="See footnote 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r>
              <a:rPr lang="en-NZ" sz="2800" b="1" i="0" baseline="30000" dirty="0">
                <a:effectLst/>
                <a:latin typeface="system-ui"/>
              </a:rPr>
              <a:t>]</a:t>
            </a:r>
            <a:r>
              <a:rPr lang="en-NZ" sz="2800" b="1" i="0" dirty="0">
                <a:effectLst/>
                <a:latin typeface="system-ui"/>
              </a:rPr>
              <a:t>steadfastness of hope </a:t>
            </a:r>
            <a:r>
              <a:rPr lang="en-NZ" sz="2800" b="1" i="0" baseline="30000" dirty="0">
                <a:effectLst/>
                <a:latin typeface="system-ui"/>
              </a:rPr>
              <a:t>[</a:t>
            </a:r>
            <a:r>
              <a:rPr lang="en-NZ" sz="2800" b="1" i="0" baseline="30000" dirty="0">
                <a:effectLst/>
                <a:latin typeface="system-ui"/>
                <a:hlinkClick r:id="rId6" tooltip="See footnote b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</a:t>
            </a:r>
            <a:r>
              <a:rPr lang="en-NZ" sz="2800" b="1" i="0" baseline="30000" dirty="0">
                <a:effectLst/>
                <a:latin typeface="system-ui"/>
              </a:rPr>
              <a:t>]</a:t>
            </a:r>
            <a:r>
              <a:rPr lang="en-NZ" sz="2800" b="1" i="0" dirty="0">
                <a:effectLst/>
                <a:latin typeface="system-ui"/>
              </a:rPr>
              <a:t>in our Lord Jesus Christ in the presence of our God and Father,</a:t>
            </a:r>
            <a:r>
              <a:rPr lang="en-NZ" sz="2400" b="1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b="1" i="0" dirty="0">
                <a:solidFill>
                  <a:srgbClr val="000000"/>
                </a:solidFill>
                <a:effectLst/>
                <a:latin typeface="system-ui"/>
              </a:rPr>
              <a:t>(NASB95) [a]Or </a:t>
            </a:r>
            <a:r>
              <a:rPr lang="en-NZ" b="1" i="1" dirty="0">
                <a:solidFill>
                  <a:srgbClr val="000000"/>
                </a:solidFill>
                <a:effectLst/>
                <a:latin typeface="system-ui"/>
              </a:rPr>
              <a:t>perseverance</a:t>
            </a:r>
            <a:r>
              <a:rPr lang="en-NZ" b="1" dirty="0">
                <a:solidFill>
                  <a:srgbClr val="000000"/>
                </a:solidFill>
                <a:effectLst/>
                <a:latin typeface="system-ui"/>
              </a:rPr>
              <a:t> [b]</a:t>
            </a:r>
            <a:r>
              <a:rPr lang="en-NZ" b="1" i="0" dirty="0">
                <a:solidFill>
                  <a:srgbClr val="000000"/>
                </a:solidFill>
                <a:effectLst/>
                <a:latin typeface="system-ui"/>
              </a:rPr>
              <a:t>Lit </a:t>
            </a:r>
            <a:r>
              <a:rPr lang="en-NZ" b="1" i="1" dirty="0">
                <a:solidFill>
                  <a:srgbClr val="000000"/>
                </a:solidFill>
                <a:effectLst/>
                <a:latin typeface="system-ui"/>
              </a:rPr>
              <a:t>of</a:t>
            </a:r>
            <a:endParaRPr lang="en-NZ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12539256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23564" y="1391478"/>
            <a:ext cx="4243863" cy="53110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3200" b="1" dirty="0"/>
              <a:t>Things only done because we have faith:</a:t>
            </a:r>
          </a:p>
          <a:p>
            <a:pPr lvl="1"/>
            <a:r>
              <a:rPr lang="en-NZ" sz="3200" dirty="0">
                <a:solidFill>
                  <a:schemeClr val="bg1"/>
                </a:solidFill>
              </a:rPr>
              <a:t>He gives us power to ‘turn the other cheek’-</a:t>
            </a:r>
          </a:p>
          <a:p>
            <a:pPr lvl="1"/>
            <a:r>
              <a:rPr lang="en-NZ" sz="3200" dirty="0">
                <a:solidFill>
                  <a:schemeClr val="bg1"/>
                </a:solidFill>
              </a:rPr>
              <a:t>We are delivered from taking revenge by realizing that returning evil for evil will only perpetuate evil.</a:t>
            </a:r>
          </a:p>
        </p:txBody>
      </p:sp>
    </p:spTree>
    <p:extLst>
      <p:ext uri="{BB962C8B-B14F-4D97-AF65-F5344CB8AC3E}">
        <p14:creationId xmlns:p14="http://schemas.microsoft.com/office/powerpoint/2010/main" val="20686885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23564" y="1391478"/>
            <a:ext cx="4243863" cy="53110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3200" dirty="0"/>
              <a:t>Things only done because we have faith:</a:t>
            </a:r>
          </a:p>
          <a:p>
            <a:pPr lvl="1"/>
            <a:r>
              <a:rPr lang="en-NZ" sz="3200" b="1" dirty="0"/>
              <a:t>He gives us power to ‘turn the other cheek’-</a:t>
            </a:r>
          </a:p>
          <a:p>
            <a:pPr lvl="1"/>
            <a:r>
              <a:rPr lang="en-NZ" sz="3200" dirty="0">
                <a:solidFill>
                  <a:schemeClr val="bg1"/>
                </a:solidFill>
              </a:rPr>
              <a:t>We are delivered from taking revenge by realizing that returning evil for evil will only perpetuate evil.</a:t>
            </a:r>
          </a:p>
        </p:txBody>
      </p:sp>
    </p:spTree>
    <p:extLst>
      <p:ext uri="{BB962C8B-B14F-4D97-AF65-F5344CB8AC3E}">
        <p14:creationId xmlns:p14="http://schemas.microsoft.com/office/powerpoint/2010/main" val="42356833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23564" y="1391478"/>
            <a:ext cx="4243863" cy="53110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3200" dirty="0"/>
              <a:t>Things only done because we have faith:</a:t>
            </a:r>
          </a:p>
          <a:p>
            <a:pPr lvl="1"/>
            <a:r>
              <a:rPr lang="en-NZ" sz="3200" dirty="0"/>
              <a:t>He gives us power to ‘turn the other cheek’-</a:t>
            </a:r>
          </a:p>
          <a:p>
            <a:pPr lvl="1"/>
            <a:r>
              <a:rPr lang="en-NZ" sz="3200" b="1" dirty="0"/>
              <a:t>We are delivered from taking revenge: </a:t>
            </a:r>
          </a:p>
          <a:p>
            <a:pPr lvl="1"/>
            <a:r>
              <a:rPr lang="en-NZ" sz="3200" dirty="0">
                <a:solidFill>
                  <a:schemeClr val="bg1"/>
                </a:solidFill>
              </a:rPr>
              <a:t>Knowing ‘returning evil for evil’ only perpetuates evil.</a:t>
            </a:r>
          </a:p>
        </p:txBody>
      </p:sp>
    </p:spTree>
    <p:extLst>
      <p:ext uri="{BB962C8B-B14F-4D97-AF65-F5344CB8AC3E}">
        <p14:creationId xmlns:p14="http://schemas.microsoft.com/office/powerpoint/2010/main" val="3465579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jaredmccaleb.com/wp-content/uploads/2013/10/Worthy_of_His_Calling_00036434-641x32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0723"/>
            <a:ext cx="9144000" cy="4564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1056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722" y="288569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23564" y="1391478"/>
            <a:ext cx="4243863" cy="53110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3200" dirty="0"/>
              <a:t>Things only done because we have faith:</a:t>
            </a:r>
          </a:p>
          <a:p>
            <a:pPr lvl="1"/>
            <a:r>
              <a:rPr lang="en-NZ" sz="3200" dirty="0"/>
              <a:t>He gives us power to ‘turn the other cheek’-</a:t>
            </a:r>
          </a:p>
          <a:p>
            <a:pPr lvl="1"/>
            <a:r>
              <a:rPr lang="en-NZ" sz="3200" dirty="0"/>
              <a:t>We are delivered from taking revenge: </a:t>
            </a:r>
          </a:p>
          <a:p>
            <a:pPr lvl="1"/>
            <a:r>
              <a:rPr lang="en-NZ" sz="3200" b="1" dirty="0"/>
              <a:t>Knowing ‘returning evil for evil’ only perpetuates evil.</a:t>
            </a:r>
          </a:p>
        </p:txBody>
      </p:sp>
    </p:spTree>
    <p:extLst>
      <p:ext uri="{BB962C8B-B14F-4D97-AF65-F5344CB8AC3E}">
        <p14:creationId xmlns:p14="http://schemas.microsoft.com/office/powerpoint/2010/main" val="6708263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 descr="http://www.heidelberg-catechism.com/images/main/lords-days.jpg">
            <a:extLst>
              <a:ext uri="{FF2B5EF4-FFF2-40B4-BE49-F238E27FC236}">
                <a16:creationId xmlns:a16="http://schemas.microsoft.com/office/drawing/2014/main" id="{B3E92974-F595-409F-AEEC-E70480A840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" r="29619" b="-1"/>
          <a:stretch/>
        </p:blipFill>
        <p:spPr bwMode="auto">
          <a:xfrm>
            <a:off x="3662268" y="10"/>
            <a:ext cx="5481732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swgeneral.com/assets/1/7/dischargePrescription.jpg">
            <a:extLst>
              <a:ext uri="{FF2B5EF4-FFF2-40B4-BE49-F238E27FC236}">
                <a16:creationId xmlns:a16="http://schemas.microsoft.com/office/drawing/2014/main" id="{242F457C-BA08-4CDB-8D11-8BB47787B7CD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9"/>
          <a:stretch/>
        </p:blipFill>
        <p:spPr bwMode="auto">
          <a:xfrm>
            <a:off x="3662268" y="3493008"/>
            <a:ext cx="5481732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2" name="Freeform: Shape 8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4" name="Freeform: Shape 8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042" y="859536"/>
            <a:ext cx="3931158" cy="12435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Jesus’ prescriptions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36042" y="2512611"/>
            <a:ext cx="3624602" cy="366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bg1"/>
                </a:solidFill>
              </a:rPr>
              <a:t>Are always extreme…</a:t>
            </a:r>
          </a:p>
        </p:txBody>
      </p:sp>
    </p:spTree>
    <p:extLst>
      <p:ext uri="{BB962C8B-B14F-4D97-AF65-F5344CB8AC3E}">
        <p14:creationId xmlns:p14="http://schemas.microsoft.com/office/powerpoint/2010/main" val="30406377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 descr="http://www.heidelberg-catechism.com/images/main/lords-days.jpg">
            <a:extLst>
              <a:ext uri="{FF2B5EF4-FFF2-40B4-BE49-F238E27FC236}">
                <a16:creationId xmlns:a16="http://schemas.microsoft.com/office/drawing/2014/main" id="{B3E92974-F595-409F-AEEC-E70480A840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" r="29619" b="-1"/>
          <a:stretch/>
        </p:blipFill>
        <p:spPr bwMode="auto">
          <a:xfrm>
            <a:off x="3662268" y="10"/>
            <a:ext cx="5481732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swgeneral.com/assets/1/7/dischargePrescription.jpg">
            <a:extLst>
              <a:ext uri="{FF2B5EF4-FFF2-40B4-BE49-F238E27FC236}">
                <a16:creationId xmlns:a16="http://schemas.microsoft.com/office/drawing/2014/main" id="{242F457C-BA08-4CDB-8D11-8BB47787B7CD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9"/>
          <a:stretch/>
        </p:blipFill>
        <p:spPr bwMode="auto">
          <a:xfrm>
            <a:off x="3662268" y="3493008"/>
            <a:ext cx="5481732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2" name="Freeform: Shape 8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4" name="Freeform: Shape 8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042" y="859536"/>
            <a:ext cx="3931158" cy="12435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Jesus’ prescriptions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36042" y="2512611"/>
            <a:ext cx="3624602" cy="366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/>
              <a:t>Are always extreme…</a:t>
            </a:r>
          </a:p>
        </p:txBody>
      </p:sp>
    </p:spTree>
    <p:extLst>
      <p:ext uri="{BB962C8B-B14F-4D97-AF65-F5344CB8AC3E}">
        <p14:creationId xmlns:p14="http://schemas.microsoft.com/office/powerpoint/2010/main" val="16558079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 descr="http://www.heidelberg-catechism.com/images/main/lords-days.jpg">
            <a:extLst>
              <a:ext uri="{FF2B5EF4-FFF2-40B4-BE49-F238E27FC236}">
                <a16:creationId xmlns:a16="http://schemas.microsoft.com/office/drawing/2014/main" id="{B3E92974-F595-409F-AEEC-E70480A840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" r="29619" b="-1"/>
          <a:stretch/>
        </p:blipFill>
        <p:spPr bwMode="auto">
          <a:xfrm>
            <a:off x="3662268" y="10"/>
            <a:ext cx="5481732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swgeneral.com/assets/1/7/dischargePrescription.jpg">
            <a:extLst>
              <a:ext uri="{FF2B5EF4-FFF2-40B4-BE49-F238E27FC236}">
                <a16:creationId xmlns:a16="http://schemas.microsoft.com/office/drawing/2014/main" id="{242F457C-BA08-4CDB-8D11-8BB47787B7CD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9"/>
          <a:stretch/>
        </p:blipFill>
        <p:spPr bwMode="auto">
          <a:xfrm>
            <a:off x="3662268" y="3493008"/>
            <a:ext cx="5481732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2" name="Freeform: Shape 8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4" name="Freeform: Shape 8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042" y="859536"/>
            <a:ext cx="3931158" cy="12435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Jesus’ prescriptions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36042" y="2512611"/>
            <a:ext cx="3624602" cy="366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/>
              <a:t>Because he wants us to be completely healed.</a:t>
            </a:r>
          </a:p>
        </p:txBody>
      </p:sp>
    </p:spTree>
    <p:extLst>
      <p:ext uri="{BB962C8B-B14F-4D97-AF65-F5344CB8AC3E}">
        <p14:creationId xmlns:p14="http://schemas.microsoft.com/office/powerpoint/2010/main" val="42419099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 descr="http://www.heidelberg-catechism.com/images/main/lords-days.jpg">
            <a:extLst>
              <a:ext uri="{FF2B5EF4-FFF2-40B4-BE49-F238E27FC236}">
                <a16:creationId xmlns:a16="http://schemas.microsoft.com/office/drawing/2014/main" id="{B3E92974-F595-409F-AEEC-E70480A840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" r="29619" b="-1"/>
          <a:stretch/>
        </p:blipFill>
        <p:spPr bwMode="auto">
          <a:xfrm>
            <a:off x="3662268" y="10"/>
            <a:ext cx="5481732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swgeneral.com/assets/1/7/dischargePrescription.jpg">
            <a:extLst>
              <a:ext uri="{FF2B5EF4-FFF2-40B4-BE49-F238E27FC236}">
                <a16:creationId xmlns:a16="http://schemas.microsoft.com/office/drawing/2014/main" id="{242F457C-BA08-4CDB-8D11-8BB47787B7CD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9"/>
          <a:stretch/>
        </p:blipFill>
        <p:spPr bwMode="auto">
          <a:xfrm>
            <a:off x="3662268" y="3493008"/>
            <a:ext cx="5481732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2" name="Freeform: Shape 8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4" name="Freeform: Shape 8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042" y="859536"/>
            <a:ext cx="3931158" cy="12435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Jesus’ prescriptions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36042" y="2512611"/>
            <a:ext cx="3624602" cy="366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/>
              <a:t>When we step out in faith we pray: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AD8C4C-BBF0-4952-A7A4-664CA5794AAC}"/>
              </a:ext>
            </a:extLst>
          </p:cNvPr>
          <p:cNvSpPr txBox="1"/>
          <p:nvPr/>
        </p:nvSpPr>
        <p:spPr>
          <a:xfrm>
            <a:off x="452843" y="4229956"/>
            <a:ext cx="309262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“God, I will do this, but you will have to provide the strength and the wisdom.”</a:t>
            </a:r>
          </a:p>
        </p:txBody>
      </p:sp>
    </p:spTree>
    <p:extLst>
      <p:ext uri="{BB962C8B-B14F-4D97-AF65-F5344CB8AC3E}">
        <p14:creationId xmlns:p14="http://schemas.microsoft.com/office/powerpoint/2010/main" val="32316086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 descr="http://www.heidelberg-catechism.com/images/main/lords-days.jpg">
            <a:extLst>
              <a:ext uri="{FF2B5EF4-FFF2-40B4-BE49-F238E27FC236}">
                <a16:creationId xmlns:a16="http://schemas.microsoft.com/office/drawing/2014/main" id="{B3E92974-F595-409F-AEEC-E70480A840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" r="29619" b="-1"/>
          <a:stretch/>
        </p:blipFill>
        <p:spPr bwMode="auto">
          <a:xfrm>
            <a:off x="3662268" y="10"/>
            <a:ext cx="5481732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swgeneral.com/assets/1/7/dischargePrescription.jpg">
            <a:extLst>
              <a:ext uri="{FF2B5EF4-FFF2-40B4-BE49-F238E27FC236}">
                <a16:creationId xmlns:a16="http://schemas.microsoft.com/office/drawing/2014/main" id="{242F457C-BA08-4CDB-8D11-8BB47787B7CD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9"/>
          <a:stretch/>
        </p:blipFill>
        <p:spPr bwMode="auto">
          <a:xfrm>
            <a:off x="3662268" y="3493008"/>
            <a:ext cx="5481732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2" name="Freeform: Shape 8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4" name="Freeform: Shape 8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042" y="859536"/>
            <a:ext cx="3931158" cy="12435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Jesus’ prescriptions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36042" y="2512611"/>
            <a:ext cx="3624602" cy="366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When we step out in faith we pray: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AD8C4C-BBF0-4952-A7A4-664CA5794AAC}"/>
              </a:ext>
            </a:extLst>
          </p:cNvPr>
          <p:cNvSpPr txBox="1"/>
          <p:nvPr/>
        </p:nvSpPr>
        <p:spPr>
          <a:xfrm>
            <a:off x="452843" y="4229956"/>
            <a:ext cx="309262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“God, I will do this, but you will have to provide the strength and the wisdom.”</a:t>
            </a:r>
          </a:p>
        </p:txBody>
      </p:sp>
    </p:spTree>
    <p:extLst>
      <p:ext uri="{BB962C8B-B14F-4D97-AF65-F5344CB8AC3E}">
        <p14:creationId xmlns:p14="http://schemas.microsoft.com/office/powerpoint/2010/main" val="39491268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 descr="http://www.heidelberg-catechism.com/images/main/lords-days.jpg">
            <a:extLst>
              <a:ext uri="{FF2B5EF4-FFF2-40B4-BE49-F238E27FC236}">
                <a16:creationId xmlns:a16="http://schemas.microsoft.com/office/drawing/2014/main" id="{B3E92974-F595-409F-AEEC-E70480A840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" r="29619" b="-1"/>
          <a:stretch/>
        </p:blipFill>
        <p:spPr bwMode="auto">
          <a:xfrm>
            <a:off x="3662268" y="10"/>
            <a:ext cx="5481732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swgeneral.com/assets/1/7/dischargePrescription.jpg">
            <a:extLst>
              <a:ext uri="{FF2B5EF4-FFF2-40B4-BE49-F238E27FC236}">
                <a16:creationId xmlns:a16="http://schemas.microsoft.com/office/drawing/2014/main" id="{242F457C-BA08-4CDB-8D11-8BB47787B7CD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9"/>
          <a:stretch/>
        </p:blipFill>
        <p:spPr bwMode="auto">
          <a:xfrm>
            <a:off x="3662268" y="3493008"/>
            <a:ext cx="5481732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2" name="Freeform: Shape 8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4" name="Freeform: Shape 8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042" y="859536"/>
            <a:ext cx="3931158" cy="12435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Jesus’ prescriptions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36042" y="2512611"/>
            <a:ext cx="3624602" cy="366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/>
              <a:t>When all you have is willingness…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F03D6A-B5EE-42B3-A400-0416A001A0DA}"/>
              </a:ext>
            </a:extLst>
          </p:cNvPr>
          <p:cNvSpPr txBox="1"/>
          <p:nvPr/>
        </p:nvSpPr>
        <p:spPr>
          <a:xfrm>
            <a:off x="604732" y="4414622"/>
            <a:ext cx="335591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God will complete your work of faith with power.</a:t>
            </a:r>
            <a:endParaRPr lang="en-NZ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6993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 descr="http://www.heidelberg-catechism.com/images/main/lords-days.jpg">
            <a:extLst>
              <a:ext uri="{FF2B5EF4-FFF2-40B4-BE49-F238E27FC236}">
                <a16:creationId xmlns:a16="http://schemas.microsoft.com/office/drawing/2014/main" id="{B3E92974-F595-409F-AEEC-E70480A840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" r="29619" b="-1"/>
          <a:stretch/>
        </p:blipFill>
        <p:spPr bwMode="auto">
          <a:xfrm>
            <a:off x="3662268" y="10"/>
            <a:ext cx="5481732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swgeneral.com/assets/1/7/dischargePrescription.jpg">
            <a:extLst>
              <a:ext uri="{FF2B5EF4-FFF2-40B4-BE49-F238E27FC236}">
                <a16:creationId xmlns:a16="http://schemas.microsoft.com/office/drawing/2014/main" id="{242F457C-BA08-4CDB-8D11-8BB47787B7CD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9"/>
          <a:stretch/>
        </p:blipFill>
        <p:spPr bwMode="auto">
          <a:xfrm>
            <a:off x="3662268" y="3493008"/>
            <a:ext cx="5481732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2" name="Freeform: Shape 8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4" name="Freeform: Shape 8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042" y="859536"/>
            <a:ext cx="3931158" cy="12435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Jesus’ prescriptions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36042" y="2512611"/>
            <a:ext cx="3624602" cy="366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When all you have is willingness…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F03D6A-B5EE-42B3-A400-0416A001A0DA}"/>
              </a:ext>
            </a:extLst>
          </p:cNvPr>
          <p:cNvSpPr txBox="1"/>
          <p:nvPr/>
        </p:nvSpPr>
        <p:spPr>
          <a:xfrm>
            <a:off x="604732" y="4414622"/>
            <a:ext cx="335591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God will complete your work of faith with power.</a:t>
            </a:r>
            <a:endParaRPr lang="en-NZ" sz="3200" b="1" dirty="0"/>
          </a:p>
        </p:txBody>
      </p:sp>
    </p:spTree>
    <p:extLst>
      <p:ext uri="{BB962C8B-B14F-4D97-AF65-F5344CB8AC3E}">
        <p14:creationId xmlns:p14="http://schemas.microsoft.com/office/powerpoint/2010/main" val="23059080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 descr="http://www.heidelberg-catechism.com/images/main/lords-days.jpg">
            <a:extLst>
              <a:ext uri="{FF2B5EF4-FFF2-40B4-BE49-F238E27FC236}">
                <a16:creationId xmlns:a16="http://schemas.microsoft.com/office/drawing/2014/main" id="{B3E92974-F595-409F-AEEC-E70480A840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" r="29619" b="-1"/>
          <a:stretch/>
        </p:blipFill>
        <p:spPr bwMode="auto">
          <a:xfrm>
            <a:off x="3662268" y="10"/>
            <a:ext cx="5481732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swgeneral.com/assets/1/7/dischargePrescription.jpg">
            <a:extLst>
              <a:ext uri="{FF2B5EF4-FFF2-40B4-BE49-F238E27FC236}">
                <a16:creationId xmlns:a16="http://schemas.microsoft.com/office/drawing/2014/main" id="{242F457C-BA08-4CDB-8D11-8BB47787B7CD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9"/>
          <a:stretch/>
        </p:blipFill>
        <p:spPr bwMode="auto">
          <a:xfrm>
            <a:off x="3662268" y="3493008"/>
            <a:ext cx="5481732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2" name="Freeform: Shape 8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4" name="Freeform: Shape 8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042" y="859536"/>
            <a:ext cx="3931158" cy="12435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Jesus’ prescriptions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36042" y="2512611"/>
            <a:ext cx="3624602" cy="366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/>
              <a:t>When you submit to God, He provides the strength.</a:t>
            </a:r>
          </a:p>
          <a:p>
            <a:r>
              <a:rPr lang="en-US" sz="3600" dirty="0"/>
              <a:t>Phil.4:13…</a:t>
            </a:r>
          </a:p>
        </p:txBody>
      </p:sp>
    </p:spTree>
    <p:extLst>
      <p:ext uri="{BB962C8B-B14F-4D97-AF65-F5344CB8AC3E}">
        <p14:creationId xmlns:p14="http://schemas.microsoft.com/office/powerpoint/2010/main" val="31171883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 descr="http://www.heidelberg-catechism.com/images/main/lords-days.jpg">
            <a:extLst>
              <a:ext uri="{FF2B5EF4-FFF2-40B4-BE49-F238E27FC236}">
                <a16:creationId xmlns:a16="http://schemas.microsoft.com/office/drawing/2014/main" id="{B3E92974-F595-409F-AEEC-E70480A8406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3" r="29619" b="-1"/>
          <a:stretch/>
        </p:blipFill>
        <p:spPr bwMode="auto">
          <a:xfrm>
            <a:off x="3662268" y="10"/>
            <a:ext cx="5481732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swgeneral.com/assets/1/7/dischargePrescription.jpg">
            <a:extLst>
              <a:ext uri="{FF2B5EF4-FFF2-40B4-BE49-F238E27FC236}">
                <a16:creationId xmlns:a16="http://schemas.microsoft.com/office/drawing/2014/main" id="{242F457C-BA08-4CDB-8D11-8BB47787B7CD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9"/>
          <a:stretch/>
        </p:blipFill>
        <p:spPr bwMode="auto">
          <a:xfrm>
            <a:off x="3662268" y="3493008"/>
            <a:ext cx="5481732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2" name="Freeform: Shape 81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4" name="Freeform: Shape 83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5499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042" y="859536"/>
            <a:ext cx="3931158" cy="12435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Jesus’ prescriptions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88" name="Rectangle 87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A00AE6B-AA30-4CF8-BA6F-339B780AD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158" y="2194560"/>
            <a:ext cx="366903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B82F1B9-7DB5-4528-A26B-E9713E4985CC}"/>
              </a:ext>
            </a:extLst>
          </p:cNvPr>
          <p:cNvSpPr txBox="1">
            <a:spLocks/>
          </p:cNvSpPr>
          <p:nvPr/>
        </p:nvSpPr>
        <p:spPr>
          <a:xfrm>
            <a:off x="336041" y="2512611"/>
            <a:ext cx="4129941" cy="3664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/>
              <a:t>Philippians 4:13—</a:t>
            </a:r>
          </a:p>
          <a:p>
            <a:r>
              <a:rPr lang="en-US" sz="3600" b="1" baseline="30000" dirty="0"/>
              <a:t>13</a:t>
            </a:r>
            <a:r>
              <a:rPr lang="en-US" sz="3600" b="1" dirty="0"/>
              <a:t>I can do all this through him who gives me strength.</a:t>
            </a:r>
          </a:p>
        </p:txBody>
      </p:sp>
    </p:spTree>
    <p:extLst>
      <p:ext uri="{BB962C8B-B14F-4D97-AF65-F5344CB8AC3E}">
        <p14:creationId xmlns:p14="http://schemas.microsoft.com/office/powerpoint/2010/main" val="4081718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83" y="39907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8910A8-7AA0-490C-AB66-A3F7FD349207}"/>
              </a:ext>
            </a:extLst>
          </p:cNvPr>
          <p:cNvSpPr txBox="1"/>
          <p:nvPr/>
        </p:nvSpPr>
        <p:spPr>
          <a:xfrm>
            <a:off x="354883" y="1391478"/>
            <a:ext cx="3713922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3200" dirty="0"/>
              <a:t>How to </a:t>
            </a:r>
            <a:r>
              <a:rPr lang="en-NZ" sz="3200" b="1" dirty="0"/>
              <a:t>NEVER</a:t>
            </a:r>
            <a:r>
              <a:rPr lang="en-NZ" sz="3200" dirty="0"/>
              <a:t> be Worthy of the Calling of God:</a:t>
            </a:r>
          </a:p>
          <a:p>
            <a:endParaRPr lang="en-NZ" sz="3200" dirty="0"/>
          </a:p>
          <a:p>
            <a:r>
              <a:rPr lang="en-NZ" sz="3200" dirty="0">
                <a:solidFill>
                  <a:schemeClr val="bg1"/>
                </a:solidFill>
              </a:rPr>
              <a:t>Operate 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Own knowledge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Own wisdom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Own power</a:t>
            </a:r>
          </a:p>
        </p:txBody>
      </p:sp>
    </p:spTree>
    <p:extLst>
      <p:ext uri="{BB962C8B-B14F-4D97-AF65-F5344CB8AC3E}">
        <p14:creationId xmlns:p14="http://schemas.microsoft.com/office/powerpoint/2010/main" val="23286687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5287"/>
            <a:ext cx="7886700" cy="2304357"/>
          </a:xfrm>
        </p:spPr>
        <p:txBody>
          <a:bodyPr>
            <a:noAutofit/>
          </a:bodyPr>
          <a:lstStyle/>
          <a:p>
            <a:r>
              <a:rPr lang="en-NZ" sz="3200" b="1" dirty="0"/>
              <a:t>Romans 6:4—</a:t>
            </a:r>
            <a:r>
              <a:rPr lang="en-NZ" sz="3200" b="1" baseline="30000" dirty="0"/>
              <a:t>4 </a:t>
            </a:r>
            <a:r>
              <a:rPr lang="en-NZ" sz="3200" b="1" dirty="0"/>
              <a:t>We were therefore buried with him through baptism into death in order that, just as Christ was raised from the dead through the glory of the Father, we too may live a new life.</a:t>
            </a:r>
            <a:endParaRPr lang="en-US" sz="3200" b="1" dirty="0"/>
          </a:p>
        </p:txBody>
      </p:sp>
      <p:pic>
        <p:nvPicPr>
          <p:cNvPr id="7170" name="Picture 2" descr="http://www.libertyvalleychurch.org/wp-content/uploads/2011/11/baptize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86"/>
          <a:stretch/>
        </p:blipFill>
        <p:spPr bwMode="auto">
          <a:xfrm>
            <a:off x="1270433" y="2528960"/>
            <a:ext cx="6603134" cy="432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2950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83" y="39907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8910A8-7AA0-490C-AB66-A3F7FD349207}"/>
              </a:ext>
            </a:extLst>
          </p:cNvPr>
          <p:cNvSpPr txBox="1"/>
          <p:nvPr/>
        </p:nvSpPr>
        <p:spPr>
          <a:xfrm>
            <a:off x="354883" y="1391478"/>
            <a:ext cx="3713922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3200" dirty="0"/>
              <a:t>How to NEVER be Worthy of the Calling of God:</a:t>
            </a:r>
          </a:p>
          <a:p>
            <a:endParaRPr lang="en-NZ" sz="3200" dirty="0"/>
          </a:p>
          <a:p>
            <a:r>
              <a:rPr lang="en-NZ" sz="3200" b="1" dirty="0"/>
              <a:t>Operate on your: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Own knowledge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Own wisdom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Own power</a:t>
            </a:r>
          </a:p>
        </p:txBody>
      </p:sp>
    </p:spTree>
    <p:extLst>
      <p:ext uri="{BB962C8B-B14F-4D97-AF65-F5344CB8AC3E}">
        <p14:creationId xmlns:p14="http://schemas.microsoft.com/office/powerpoint/2010/main" val="3441518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83" y="39907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8910A8-7AA0-490C-AB66-A3F7FD349207}"/>
              </a:ext>
            </a:extLst>
          </p:cNvPr>
          <p:cNvSpPr txBox="1"/>
          <p:nvPr/>
        </p:nvSpPr>
        <p:spPr>
          <a:xfrm>
            <a:off x="354883" y="1391478"/>
            <a:ext cx="3713922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3200" dirty="0"/>
              <a:t>How to NEVER be Worthy of the Calling of God:</a:t>
            </a:r>
          </a:p>
          <a:p>
            <a:endParaRPr lang="en-NZ" sz="3200" dirty="0"/>
          </a:p>
          <a:p>
            <a:r>
              <a:rPr lang="en-NZ" sz="3200" dirty="0"/>
              <a:t>Operate on your: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b="1" dirty="0"/>
              <a:t>Own knowledge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Own wisdom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Own power</a:t>
            </a:r>
          </a:p>
        </p:txBody>
      </p:sp>
    </p:spTree>
    <p:extLst>
      <p:ext uri="{BB962C8B-B14F-4D97-AF65-F5344CB8AC3E}">
        <p14:creationId xmlns:p14="http://schemas.microsoft.com/office/powerpoint/2010/main" val="799561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83" y="39907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8910A8-7AA0-490C-AB66-A3F7FD349207}"/>
              </a:ext>
            </a:extLst>
          </p:cNvPr>
          <p:cNvSpPr txBox="1"/>
          <p:nvPr/>
        </p:nvSpPr>
        <p:spPr>
          <a:xfrm>
            <a:off x="354883" y="1391478"/>
            <a:ext cx="3713922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3200" dirty="0"/>
              <a:t>How to NEVER be Worthy of the Calling of God:</a:t>
            </a:r>
          </a:p>
          <a:p>
            <a:endParaRPr lang="en-NZ" sz="3200" dirty="0"/>
          </a:p>
          <a:p>
            <a:r>
              <a:rPr lang="en-NZ" sz="3200" dirty="0"/>
              <a:t>Operate on your: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/>
              <a:t>Own knowledge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b="1" dirty="0"/>
              <a:t>Own wisdom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>
                <a:solidFill>
                  <a:schemeClr val="bg1"/>
                </a:solidFill>
              </a:rPr>
              <a:t>Own power</a:t>
            </a:r>
          </a:p>
        </p:txBody>
      </p:sp>
    </p:spTree>
    <p:extLst>
      <p:ext uri="{BB962C8B-B14F-4D97-AF65-F5344CB8AC3E}">
        <p14:creationId xmlns:p14="http://schemas.microsoft.com/office/powerpoint/2010/main" val="729606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63AB00AE-4340-440F-82E1-9F69D1D55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83" y="39907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8910A8-7AA0-490C-AB66-A3F7FD349207}"/>
              </a:ext>
            </a:extLst>
          </p:cNvPr>
          <p:cNvSpPr txBox="1"/>
          <p:nvPr/>
        </p:nvSpPr>
        <p:spPr>
          <a:xfrm>
            <a:off x="354883" y="1391478"/>
            <a:ext cx="3713922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3200" dirty="0"/>
              <a:t>How to NEVER be Worthy of the Calling of God:</a:t>
            </a:r>
          </a:p>
          <a:p>
            <a:endParaRPr lang="en-NZ" sz="3200" dirty="0"/>
          </a:p>
          <a:p>
            <a:r>
              <a:rPr lang="en-NZ" sz="3200" dirty="0"/>
              <a:t>Operate on your: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/>
              <a:t>Own knowledge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dirty="0"/>
              <a:t>Own wisdom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NZ" sz="3200" b="1" dirty="0"/>
              <a:t>Own power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1055E6-6304-4D6E-8044-71BCE7F6BFA3}"/>
              </a:ext>
            </a:extLst>
          </p:cNvPr>
          <p:cNvSpPr txBox="1"/>
          <p:nvPr/>
        </p:nvSpPr>
        <p:spPr>
          <a:xfrm>
            <a:off x="460514" y="5848891"/>
            <a:ext cx="4631634" cy="546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3600" b="0" spc="-300" dirty="0">
                <a:solidFill>
                  <a:srgbClr val="000000"/>
                </a:solidFill>
              </a:rPr>
              <a:t>2  Thessalonians 1:11… </a:t>
            </a:r>
          </a:p>
        </p:txBody>
      </p:sp>
    </p:spTree>
    <p:extLst>
      <p:ext uri="{BB962C8B-B14F-4D97-AF65-F5344CB8AC3E}">
        <p14:creationId xmlns:p14="http://schemas.microsoft.com/office/powerpoint/2010/main" val="2651322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hcconline.ca/wp-content/uploads/2014/04/Potter4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r="2998" b="2"/>
          <a:stretch/>
        </p:blipFill>
        <p:spPr bwMode="auto">
          <a:xfrm>
            <a:off x="4562839" y="-168316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ytimg.com/vi/pRwrlc8DFkE/maxresdefault.jpg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0" t="-3631" r="-113" b="3629"/>
          <a:stretch/>
        </p:blipFill>
        <p:spPr bwMode="auto">
          <a:xfrm>
            <a:off x="4567428" y="248716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83" y="39907"/>
            <a:ext cx="4286304" cy="13116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54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By His Power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CD4A6E-0461-4E48-9743-40DF07B785D9}"/>
              </a:ext>
            </a:extLst>
          </p:cNvPr>
          <p:cNvSpPr txBox="1">
            <a:spLocks/>
          </p:cNvSpPr>
          <p:nvPr/>
        </p:nvSpPr>
        <p:spPr>
          <a:xfrm>
            <a:off x="225287" y="1272209"/>
            <a:ext cx="4697730" cy="530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4000" b="0" spc="-300" dirty="0">
                <a:solidFill>
                  <a:srgbClr val="000000"/>
                </a:solidFill>
              </a:rPr>
              <a:t>2 Thessalonians 1:11- </a:t>
            </a:r>
          </a:p>
          <a:p>
            <a:pPr>
              <a:lnSpc>
                <a:spcPct val="80000"/>
              </a:lnSpc>
            </a:pPr>
            <a:r>
              <a:rPr lang="en-US" sz="4000" spc="-100" baseline="30000" dirty="0">
                <a:solidFill>
                  <a:srgbClr val="000000"/>
                </a:solidFill>
              </a:rPr>
              <a:t>11</a:t>
            </a:r>
            <a:r>
              <a:rPr lang="en-US" sz="4000" b="0" spc="-100" dirty="0">
                <a:solidFill>
                  <a:srgbClr val="000000"/>
                </a:solidFill>
              </a:rPr>
              <a:t>To this end also we pray for you always, that our God will </a:t>
            </a:r>
            <a:r>
              <a:rPr lang="en-US" sz="4000" b="0" spc="-100" baseline="30000" dirty="0">
                <a:solidFill>
                  <a:srgbClr val="000000"/>
                </a:solidFill>
              </a:rPr>
              <a:t>[a]</a:t>
            </a:r>
            <a:r>
              <a:rPr lang="en-US" sz="4000" b="0" spc="-100" dirty="0">
                <a:solidFill>
                  <a:srgbClr val="000000"/>
                </a:solidFill>
              </a:rPr>
              <a:t>count you worthy of your calling, and fulfill every desire for goodness </a:t>
            </a:r>
            <a:r>
              <a:rPr lang="en-US" sz="4000" u="sng" spc="-100" dirty="0">
                <a:solidFill>
                  <a:srgbClr val="000000"/>
                </a:solidFill>
              </a:rPr>
              <a:t>and the work of faith with power</a:t>
            </a:r>
            <a:r>
              <a:rPr lang="en-US" sz="4000" b="0" spc="-100" dirty="0">
                <a:solidFill>
                  <a:srgbClr val="000000"/>
                </a:solidFill>
              </a:rPr>
              <a:t>, </a:t>
            </a:r>
            <a:r>
              <a:rPr lang="en-US" sz="1400" b="0" spc="-100" dirty="0">
                <a:solidFill>
                  <a:srgbClr val="000000"/>
                </a:solidFill>
              </a:rPr>
              <a:t>(NASB95) [a]Or </a:t>
            </a:r>
            <a:r>
              <a:rPr lang="en-US" sz="1400" b="0" i="1" spc="-100" dirty="0">
                <a:solidFill>
                  <a:srgbClr val="000000"/>
                </a:solidFill>
              </a:rPr>
              <a:t>make</a:t>
            </a:r>
            <a:endParaRPr lang="en-US" sz="1400" i="1" spc="-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837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1001</Words>
  <Application>Microsoft Office PowerPoint</Application>
  <PresentationFormat>On-screen Show (4:3)</PresentationFormat>
  <Paragraphs>218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Algerian</vt:lpstr>
      <vt:lpstr>Arial</vt:lpstr>
      <vt:lpstr>Calibri</vt:lpstr>
      <vt:lpstr>Calibri Light</vt:lpstr>
      <vt:lpstr>system-ui</vt:lpstr>
      <vt:lpstr>Office Theme</vt:lpstr>
      <vt:lpstr>PowerPoint Presentation</vt:lpstr>
      <vt:lpstr>Worthy  of the  Calling  of  God</vt:lpstr>
      <vt:lpstr>PowerPoint Presentation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By His Power</vt:lpstr>
      <vt:lpstr>Jesus’ prescriptions</vt:lpstr>
      <vt:lpstr>Jesus’ prescriptions</vt:lpstr>
      <vt:lpstr>Jesus’ prescriptions</vt:lpstr>
      <vt:lpstr>Jesus’ prescriptions</vt:lpstr>
      <vt:lpstr>Jesus’ prescriptions</vt:lpstr>
      <vt:lpstr>Jesus’ prescriptions</vt:lpstr>
      <vt:lpstr>Jesus’ prescriptions</vt:lpstr>
      <vt:lpstr>Jesus’ prescriptions</vt:lpstr>
      <vt:lpstr>Jesus’ prescriptions</vt:lpstr>
      <vt:lpstr>Romans 6:4—4 We were therefore buried with him through baptism into death in order that, just as Christ was raised from the dead through the glory of the Father, we too may live a new life.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Worthy of the Calling of God</dc:title>
  <dc:creator>John</dc:creator>
  <cp:lastModifiedBy>HODGMAN, Geoff (WAITSC)</cp:lastModifiedBy>
  <cp:revision>27</cp:revision>
  <dcterms:created xsi:type="dcterms:W3CDTF">2020-09-26T19:04:35Z</dcterms:created>
  <dcterms:modified xsi:type="dcterms:W3CDTF">2020-12-09T01:24:08Z</dcterms:modified>
</cp:coreProperties>
</file>