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7" r:id="rId2"/>
    <p:sldId id="378" r:id="rId3"/>
    <p:sldId id="379" r:id="rId4"/>
    <p:sldId id="381" r:id="rId5"/>
    <p:sldId id="386" r:id="rId6"/>
    <p:sldId id="385" r:id="rId7"/>
    <p:sldId id="384" r:id="rId8"/>
    <p:sldId id="382" r:id="rId9"/>
    <p:sldId id="380" r:id="rId10"/>
    <p:sldId id="387" r:id="rId11"/>
    <p:sldId id="388" r:id="rId12"/>
    <p:sldId id="389" r:id="rId13"/>
    <p:sldId id="390" r:id="rId14"/>
    <p:sldId id="391" r:id="rId15"/>
    <p:sldId id="392" r:id="rId16"/>
    <p:sldId id="394" r:id="rId17"/>
    <p:sldId id="397" r:id="rId18"/>
    <p:sldId id="393" r:id="rId19"/>
    <p:sldId id="395" r:id="rId20"/>
    <p:sldId id="396" r:id="rId21"/>
    <p:sldId id="398" r:id="rId22"/>
    <p:sldId id="399" r:id="rId23"/>
    <p:sldId id="400" r:id="rId24"/>
    <p:sldId id="401" r:id="rId25"/>
    <p:sldId id="402" r:id="rId26"/>
    <p:sldId id="403" r:id="rId27"/>
    <p:sldId id="408" r:id="rId28"/>
    <p:sldId id="404" r:id="rId29"/>
    <p:sldId id="405" r:id="rId30"/>
    <p:sldId id="406" r:id="rId31"/>
    <p:sldId id="40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7F36-D2EC-4433-A554-A830256F54AF}" type="datetimeFigureOut">
              <a:rPr lang="en-NZ" smtClean="0"/>
              <a:t>04/01/2021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454-7A3A-448E-A6EE-B32FCD48D94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88206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7F36-D2EC-4433-A554-A830256F54AF}" type="datetimeFigureOut">
              <a:rPr lang="en-NZ" smtClean="0"/>
              <a:t>04/01/2021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454-7A3A-448E-A6EE-B32FCD48D94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592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7F36-D2EC-4433-A554-A830256F54AF}" type="datetimeFigureOut">
              <a:rPr lang="en-NZ" smtClean="0"/>
              <a:t>04/01/2021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454-7A3A-448E-A6EE-B32FCD48D94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548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7F36-D2EC-4433-A554-A830256F54AF}" type="datetimeFigureOut">
              <a:rPr lang="en-NZ" smtClean="0"/>
              <a:t>04/01/2021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454-7A3A-448E-A6EE-B32FCD48D94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95387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7F36-D2EC-4433-A554-A830256F54AF}" type="datetimeFigureOut">
              <a:rPr lang="en-NZ" smtClean="0"/>
              <a:t>04/01/2021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454-7A3A-448E-A6EE-B32FCD48D94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6060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7F36-D2EC-4433-A554-A830256F54AF}" type="datetimeFigureOut">
              <a:rPr lang="en-NZ" smtClean="0"/>
              <a:t>04/01/2021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454-7A3A-448E-A6EE-B32FCD48D94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080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7F36-D2EC-4433-A554-A830256F54AF}" type="datetimeFigureOut">
              <a:rPr lang="en-NZ" smtClean="0"/>
              <a:t>04/01/2021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454-7A3A-448E-A6EE-B32FCD48D94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7204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7F36-D2EC-4433-A554-A830256F54AF}" type="datetimeFigureOut">
              <a:rPr lang="en-NZ" smtClean="0"/>
              <a:t>04/01/2021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454-7A3A-448E-A6EE-B32FCD48D94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7368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7F36-D2EC-4433-A554-A830256F54AF}" type="datetimeFigureOut">
              <a:rPr lang="en-NZ" smtClean="0"/>
              <a:t>04/01/2021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454-7A3A-448E-A6EE-B32FCD48D94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1578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7F36-D2EC-4433-A554-A830256F54AF}" type="datetimeFigureOut">
              <a:rPr lang="en-NZ" smtClean="0"/>
              <a:t>04/01/2021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454-7A3A-448E-A6EE-B32FCD48D94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897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7F36-D2EC-4433-A554-A830256F54AF}" type="datetimeFigureOut">
              <a:rPr lang="en-NZ" smtClean="0"/>
              <a:t>04/01/2021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2454-7A3A-448E-A6EE-B32FCD48D94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772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87F36-D2EC-4433-A554-A830256F54AF}" type="datetimeFigureOut">
              <a:rPr lang="en-NZ" smtClean="0"/>
              <a:t>04/01/2021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C2454-7A3A-448E-A6EE-B32FCD48D94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614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5A3B99-EB2F-4BAB-AB64-F6E13F957339}"/>
              </a:ext>
            </a:extLst>
          </p:cNvPr>
          <p:cNvSpPr txBox="1">
            <a:spLocks/>
          </p:cNvSpPr>
          <p:nvPr/>
        </p:nvSpPr>
        <p:spPr>
          <a:xfrm>
            <a:off x="0" y="278296"/>
            <a:ext cx="9144000" cy="65797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“Life Abundant—Don’t waste your Life.” </a:t>
            </a:r>
          </a:p>
          <a:p>
            <a:pPr marL="0" indent="0">
              <a:buNone/>
            </a:pPr>
            <a:r>
              <a:rPr lang="en-US" sz="800" dirty="0"/>
              <a:t>	</a:t>
            </a:r>
          </a:p>
          <a:p>
            <a:r>
              <a:rPr lang="en-NZ" sz="4000" dirty="0"/>
              <a:t>John Staiger</a:t>
            </a:r>
          </a:p>
          <a:p>
            <a:endParaRPr lang="en-NZ" sz="800" dirty="0"/>
          </a:p>
          <a:p>
            <a:r>
              <a:rPr lang="en-NZ" sz="4000" dirty="0"/>
              <a:t>Morningside Church of Christ </a:t>
            </a:r>
          </a:p>
          <a:p>
            <a:endParaRPr lang="en-NZ" sz="800" dirty="0"/>
          </a:p>
          <a:p>
            <a:r>
              <a:rPr lang="en-NZ" sz="4000" dirty="0"/>
              <a:t>Sunday 13 December 2020</a:t>
            </a:r>
          </a:p>
          <a:p>
            <a:endParaRPr lang="en-NZ" sz="800" dirty="0"/>
          </a:p>
          <a:p>
            <a:r>
              <a:rPr lang="en-NZ" sz="4000" dirty="0"/>
              <a:t>PM Sermon</a:t>
            </a:r>
          </a:p>
          <a:p>
            <a:endParaRPr lang="en-NZ" sz="800" dirty="0"/>
          </a:p>
          <a:p>
            <a:pPr marL="0" indent="0" algn="ctr">
              <a:buNone/>
            </a:pPr>
            <a:r>
              <a:rPr lang="en-NZ" sz="4000" dirty="0"/>
              <a:t>Broadcast on Facebook Live from </a:t>
            </a:r>
          </a:p>
          <a:p>
            <a:pPr marL="0" indent="0" algn="ctr">
              <a:buNone/>
            </a:pPr>
            <a:r>
              <a:rPr lang="en-NZ" sz="4000" dirty="0"/>
              <a:t>42 Leslie Ave, Sandringham.</a:t>
            </a:r>
          </a:p>
        </p:txBody>
      </p:sp>
    </p:spTree>
    <p:extLst>
      <p:ext uri="{BB962C8B-B14F-4D97-AF65-F5344CB8AC3E}">
        <p14:creationId xmlns:p14="http://schemas.microsoft.com/office/powerpoint/2010/main" val="61351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0A77E-252A-4089-83E7-85ED03421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22852"/>
            <a:ext cx="4000500" cy="1630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/>
              <a:t>Life—</a:t>
            </a:r>
          </a:p>
          <a:p>
            <a:pPr marL="0" indent="0">
              <a:buNone/>
            </a:pPr>
            <a:r>
              <a:rPr lang="en-US" sz="5400" dirty="0"/>
              <a:t>Like a Vapour </a:t>
            </a:r>
            <a:endParaRPr lang="en-NZ" sz="5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158E5-9230-42CA-ACF0-4C3DBBB30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622852"/>
            <a:ext cx="3886200" cy="623514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  <a:t>Psalm 90:10—</a:t>
            </a:r>
          </a:p>
          <a:p>
            <a:pPr algn="l"/>
            <a:r>
              <a:rPr lang="en-US" sz="4000" b="1" i="0" baseline="30000" dirty="0">
                <a:solidFill>
                  <a:srgbClr val="000000"/>
                </a:solidFill>
                <a:effectLst/>
                <a:latin typeface="system-ui"/>
              </a:rPr>
              <a:t>10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  <a:t>As for the days of our life, they contain </a:t>
            </a:r>
            <a:r>
              <a:rPr lang="en-US" sz="4000" b="0" i="0" u="sng" dirty="0">
                <a:solidFill>
                  <a:srgbClr val="000000"/>
                </a:solidFill>
                <a:effectLst/>
                <a:latin typeface="system-ui"/>
              </a:rPr>
              <a:t>seventy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  <a:t> years,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  <a:t>Or if due to strength, ______ years,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  <a:t>Yet their pride is </a:t>
            </a:r>
            <a:r>
              <a:rPr lang="en-US" sz="4000" b="0" i="1" dirty="0">
                <a:solidFill>
                  <a:srgbClr val="000000"/>
                </a:solidFill>
                <a:effectLst/>
                <a:latin typeface="system-ui"/>
              </a:rPr>
              <a:t>but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  <a:t> labour and sorrow;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  <a:t>For soon it is gone and we fly away.</a:t>
            </a:r>
            <a:r>
              <a:rPr lang="en-NZ" i="0" dirty="0">
                <a:effectLst/>
                <a:latin typeface="system-ui"/>
              </a:rPr>
              <a:t> (NASB95)</a:t>
            </a:r>
            <a:endParaRPr lang="en-US" i="0" dirty="0">
              <a:effectLst/>
              <a:latin typeface="system-ui"/>
            </a:endParaRPr>
          </a:p>
        </p:txBody>
      </p:sp>
      <p:pic>
        <p:nvPicPr>
          <p:cNvPr id="2050" name="Picture 2" descr="From young to old Royalty Free Vector Image - VectorStock">
            <a:extLst>
              <a:ext uri="{FF2B5EF4-FFF2-40B4-BE49-F238E27FC236}">
                <a16:creationId xmlns:a16="http://schemas.microsoft.com/office/drawing/2014/main" id="{CC9B22B0-2C9C-4A14-ADF8-EE2B2678F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4" b="21960"/>
          <a:stretch/>
        </p:blipFill>
        <p:spPr bwMode="auto">
          <a:xfrm>
            <a:off x="0" y="3670852"/>
            <a:ext cx="4680346" cy="238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267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0A77E-252A-4089-83E7-85ED03421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22852"/>
            <a:ext cx="4000500" cy="1630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/>
              <a:t>Life—</a:t>
            </a:r>
          </a:p>
          <a:p>
            <a:pPr marL="0" indent="0">
              <a:buNone/>
            </a:pPr>
            <a:r>
              <a:rPr lang="en-US" sz="5400" dirty="0"/>
              <a:t>Like a Vapour </a:t>
            </a:r>
            <a:endParaRPr lang="en-NZ" sz="5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158E5-9230-42CA-ACF0-4C3DBBB30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622852"/>
            <a:ext cx="3886200" cy="623514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  <a:t>Psalm 90:10—</a:t>
            </a:r>
          </a:p>
          <a:p>
            <a:pPr algn="l"/>
            <a:r>
              <a:rPr lang="en-US" sz="4000" b="1" i="0" baseline="30000" dirty="0">
                <a:solidFill>
                  <a:srgbClr val="000000"/>
                </a:solidFill>
                <a:effectLst/>
                <a:latin typeface="system-ui"/>
              </a:rPr>
              <a:t>10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  <a:t>As for the days of our life, they contain seventy years,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  <a:t>Or if due to strength, </a:t>
            </a:r>
            <a:r>
              <a:rPr lang="en-US" sz="4000" b="0" i="0" u="sng" dirty="0">
                <a:solidFill>
                  <a:srgbClr val="000000"/>
                </a:solidFill>
                <a:effectLst/>
                <a:latin typeface="system-ui"/>
              </a:rPr>
              <a:t>eighty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  <a:t> years,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  <a:t>Yet their pride is </a:t>
            </a:r>
            <a:r>
              <a:rPr lang="en-US" sz="4000" b="0" i="1" dirty="0">
                <a:solidFill>
                  <a:srgbClr val="000000"/>
                </a:solidFill>
                <a:effectLst/>
                <a:latin typeface="system-ui"/>
              </a:rPr>
              <a:t>but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  <a:t> labour and sorrow;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  <a:t>For soon it is gone and we fly away.</a:t>
            </a:r>
            <a:r>
              <a:rPr lang="en-NZ" i="0" dirty="0">
                <a:effectLst/>
                <a:latin typeface="system-ui"/>
              </a:rPr>
              <a:t> (NASB95)</a:t>
            </a:r>
            <a:endParaRPr lang="en-US" i="0" dirty="0">
              <a:effectLst/>
              <a:latin typeface="system-ui"/>
            </a:endParaRPr>
          </a:p>
        </p:txBody>
      </p:sp>
      <p:pic>
        <p:nvPicPr>
          <p:cNvPr id="2050" name="Picture 2" descr="From young to old Royalty Free Vector Image - VectorStock">
            <a:extLst>
              <a:ext uri="{FF2B5EF4-FFF2-40B4-BE49-F238E27FC236}">
                <a16:creationId xmlns:a16="http://schemas.microsoft.com/office/drawing/2014/main" id="{CC9B22B0-2C9C-4A14-ADF8-EE2B2678F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4" b="21960"/>
          <a:stretch/>
        </p:blipFill>
        <p:spPr bwMode="auto">
          <a:xfrm>
            <a:off x="0" y="3670852"/>
            <a:ext cx="4680346" cy="238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584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0A77E-252A-4089-83E7-85ED03421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22852"/>
            <a:ext cx="4000500" cy="1630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/>
              <a:t>Life—</a:t>
            </a:r>
          </a:p>
          <a:p>
            <a:pPr marL="0" indent="0">
              <a:buNone/>
            </a:pPr>
            <a:r>
              <a:rPr lang="en-US" sz="5400" dirty="0"/>
              <a:t>Not about stuff </a:t>
            </a:r>
            <a:endParaRPr lang="en-NZ" sz="5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158E5-9230-42CA-ACF0-4C3DBBB30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622852"/>
            <a:ext cx="3886200" cy="623514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4000" dirty="0">
                <a:latin typeface="system-ui"/>
              </a:rPr>
              <a:t>Luke 12:15—</a:t>
            </a:r>
            <a:endParaRPr lang="en-US" sz="4000" b="0" i="0" dirty="0">
              <a:effectLst/>
              <a:latin typeface="system-ui"/>
            </a:endParaRPr>
          </a:p>
          <a:p>
            <a:pPr algn="l"/>
            <a:r>
              <a:rPr lang="en-US" sz="4000" b="0" i="0" dirty="0">
                <a:effectLst/>
                <a:latin typeface="system-ui"/>
              </a:rPr>
              <a:t>Then He said to them, “Beware, and be on your guard against every form of greed; for not </a:t>
            </a:r>
            <a:r>
              <a:rPr lang="en-US" sz="4000" b="0" i="1" dirty="0">
                <a:effectLst/>
                <a:latin typeface="system-ui"/>
              </a:rPr>
              <a:t>even</a:t>
            </a:r>
            <a:r>
              <a:rPr lang="en-US" sz="4000" b="0" i="0" dirty="0">
                <a:effectLst/>
                <a:latin typeface="system-ui"/>
              </a:rPr>
              <a:t> whe</a:t>
            </a:r>
            <a:r>
              <a:rPr lang="en-US" sz="4000" i="0" dirty="0">
                <a:effectLst/>
                <a:latin typeface="system-ui"/>
              </a:rPr>
              <a:t>n one has an ________ does his life consist of his ___________</a:t>
            </a:r>
            <a:r>
              <a:rPr lang="en-US" sz="4000" b="0" i="0" dirty="0">
                <a:effectLst/>
                <a:latin typeface="system-ui"/>
              </a:rPr>
              <a:t>.”</a:t>
            </a:r>
            <a:r>
              <a:rPr lang="en-NZ" i="0" dirty="0">
                <a:effectLst/>
                <a:latin typeface="system-ui"/>
              </a:rPr>
              <a:t> </a:t>
            </a:r>
            <a:r>
              <a:rPr lang="en-NZ" sz="1500" i="0" dirty="0">
                <a:effectLst/>
                <a:latin typeface="system-ui"/>
              </a:rPr>
              <a:t>(NASB95)</a:t>
            </a:r>
            <a:endParaRPr lang="en-US" sz="1500" i="0" dirty="0">
              <a:effectLst/>
              <a:latin typeface="system-ui"/>
            </a:endParaRPr>
          </a:p>
        </p:txBody>
      </p:sp>
      <p:pic>
        <p:nvPicPr>
          <p:cNvPr id="5" name="Picture 2" descr="Cool Stuff">
            <a:extLst>
              <a:ext uri="{FF2B5EF4-FFF2-40B4-BE49-F238E27FC236}">
                <a16:creationId xmlns:a16="http://schemas.microsoft.com/office/drawing/2014/main" id="{0CD6D8A6-A8E8-43D1-97F5-EFD76340E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990022"/>
            <a:ext cx="4112315" cy="371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329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0A77E-252A-4089-83E7-85ED03421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22852"/>
            <a:ext cx="4000500" cy="1630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/>
              <a:t>Life—</a:t>
            </a:r>
          </a:p>
          <a:p>
            <a:pPr marL="0" indent="0">
              <a:buNone/>
            </a:pPr>
            <a:r>
              <a:rPr lang="en-US" sz="5400" dirty="0"/>
              <a:t>Not about stuff </a:t>
            </a:r>
            <a:endParaRPr lang="en-NZ" sz="5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158E5-9230-42CA-ACF0-4C3DBBB30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622852"/>
            <a:ext cx="3886200" cy="623514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4000" dirty="0">
                <a:latin typeface="system-ui"/>
              </a:rPr>
              <a:t>Luke 12:15—</a:t>
            </a:r>
            <a:endParaRPr lang="en-US" sz="4000" b="0" i="0" dirty="0">
              <a:effectLst/>
              <a:latin typeface="system-ui"/>
            </a:endParaRPr>
          </a:p>
          <a:p>
            <a:pPr algn="l"/>
            <a:r>
              <a:rPr lang="en-US" sz="4000" b="0" i="0" dirty="0">
                <a:effectLst/>
                <a:latin typeface="system-ui"/>
              </a:rPr>
              <a:t>Then He said to them, “Beware, and be on your guard against every form of greed; for not </a:t>
            </a:r>
            <a:r>
              <a:rPr lang="en-US" sz="4000" b="0" i="1" dirty="0">
                <a:effectLst/>
                <a:latin typeface="system-ui"/>
              </a:rPr>
              <a:t>even</a:t>
            </a:r>
            <a:r>
              <a:rPr lang="en-US" sz="4000" b="0" i="0" dirty="0">
                <a:effectLst/>
                <a:latin typeface="system-ui"/>
              </a:rPr>
              <a:t> whe</a:t>
            </a:r>
            <a:r>
              <a:rPr lang="en-US" sz="4000" i="0" dirty="0">
                <a:effectLst/>
                <a:latin typeface="system-ui"/>
              </a:rPr>
              <a:t>n one has an </a:t>
            </a:r>
            <a:r>
              <a:rPr lang="en-US" sz="4000" i="0" u="sng" dirty="0">
                <a:effectLst/>
                <a:latin typeface="system-ui"/>
              </a:rPr>
              <a:t>abundance</a:t>
            </a:r>
            <a:r>
              <a:rPr lang="en-US" sz="4000" i="0" dirty="0">
                <a:effectLst/>
                <a:latin typeface="system-ui"/>
              </a:rPr>
              <a:t> does his life consist of his ___________</a:t>
            </a:r>
            <a:r>
              <a:rPr lang="en-US" sz="4000" b="0" i="0" dirty="0">
                <a:effectLst/>
                <a:latin typeface="system-ui"/>
              </a:rPr>
              <a:t>.”</a:t>
            </a:r>
            <a:r>
              <a:rPr lang="en-NZ" i="0" dirty="0">
                <a:effectLst/>
                <a:latin typeface="system-ui"/>
              </a:rPr>
              <a:t> </a:t>
            </a:r>
            <a:r>
              <a:rPr lang="en-NZ" sz="1500" i="0" dirty="0">
                <a:effectLst/>
                <a:latin typeface="system-ui"/>
              </a:rPr>
              <a:t>(NASB95)</a:t>
            </a:r>
            <a:endParaRPr lang="en-US" sz="1500" i="0" dirty="0">
              <a:effectLst/>
              <a:latin typeface="system-ui"/>
            </a:endParaRPr>
          </a:p>
        </p:txBody>
      </p:sp>
      <p:pic>
        <p:nvPicPr>
          <p:cNvPr id="5" name="Picture 2" descr="Cool Stuff">
            <a:extLst>
              <a:ext uri="{FF2B5EF4-FFF2-40B4-BE49-F238E27FC236}">
                <a16:creationId xmlns:a16="http://schemas.microsoft.com/office/drawing/2014/main" id="{E7679065-E486-4D93-B20E-7C52E77A8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990022"/>
            <a:ext cx="4112315" cy="371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068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0A77E-252A-4089-83E7-85ED03421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22852"/>
            <a:ext cx="4000500" cy="1630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/>
              <a:t>Life—</a:t>
            </a:r>
          </a:p>
          <a:p>
            <a:pPr marL="0" indent="0">
              <a:buNone/>
            </a:pPr>
            <a:r>
              <a:rPr lang="en-US" sz="5400" dirty="0"/>
              <a:t>Not about stuff </a:t>
            </a:r>
            <a:endParaRPr lang="en-NZ" sz="5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158E5-9230-42CA-ACF0-4C3DBBB30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622852"/>
            <a:ext cx="3886200" cy="623514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4000" dirty="0">
                <a:latin typeface="system-ui"/>
              </a:rPr>
              <a:t>Luke 12:15—</a:t>
            </a:r>
            <a:endParaRPr lang="en-US" sz="4000" b="0" i="0" dirty="0">
              <a:effectLst/>
              <a:latin typeface="system-ui"/>
            </a:endParaRPr>
          </a:p>
          <a:p>
            <a:pPr algn="l"/>
            <a:r>
              <a:rPr lang="en-US" sz="4000" b="0" i="0" dirty="0">
                <a:effectLst/>
                <a:latin typeface="system-ui"/>
              </a:rPr>
              <a:t>Then He said to them, “Beware, and be on your guard against every form of greed; for not </a:t>
            </a:r>
            <a:r>
              <a:rPr lang="en-US" sz="4000" b="0" i="1" dirty="0">
                <a:effectLst/>
                <a:latin typeface="system-ui"/>
              </a:rPr>
              <a:t>even</a:t>
            </a:r>
            <a:r>
              <a:rPr lang="en-US" sz="4000" b="0" i="0" dirty="0">
                <a:effectLst/>
                <a:latin typeface="system-ui"/>
              </a:rPr>
              <a:t> whe</a:t>
            </a:r>
            <a:r>
              <a:rPr lang="en-US" sz="4000" i="0" dirty="0">
                <a:effectLst/>
                <a:latin typeface="system-ui"/>
              </a:rPr>
              <a:t>n one has an </a:t>
            </a:r>
            <a:r>
              <a:rPr lang="en-US" sz="4000" i="0" u="sng" dirty="0">
                <a:effectLst/>
                <a:latin typeface="system-ui"/>
              </a:rPr>
              <a:t>abundance</a:t>
            </a:r>
            <a:r>
              <a:rPr lang="en-US" sz="4000" i="0" dirty="0">
                <a:effectLst/>
                <a:latin typeface="system-ui"/>
              </a:rPr>
              <a:t> does his life consist of his </a:t>
            </a:r>
            <a:r>
              <a:rPr lang="en-US" sz="4000" i="0" u="sng" dirty="0">
                <a:effectLst/>
                <a:latin typeface="system-ui"/>
              </a:rPr>
              <a:t>possessio</a:t>
            </a:r>
            <a:r>
              <a:rPr lang="en-US" sz="4000" b="0" i="0" u="sng" dirty="0">
                <a:effectLst/>
                <a:latin typeface="system-ui"/>
              </a:rPr>
              <a:t>ns</a:t>
            </a:r>
            <a:r>
              <a:rPr lang="en-US" sz="4000" b="0" i="0" dirty="0">
                <a:effectLst/>
                <a:latin typeface="system-ui"/>
              </a:rPr>
              <a:t>.”</a:t>
            </a:r>
            <a:r>
              <a:rPr lang="en-NZ" i="0" dirty="0">
                <a:effectLst/>
                <a:latin typeface="system-ui"/>
              </a:rPr>
              <a:t> </a:t>
            </a:r>
            <a:r>
              <a:rPr lang="en-NZ" sz="1500" i="0" dirty="0">
                <a:effectLst/>
                <a:latin typeface="system-ui"/>
              </a:rPr>
              <a:t>(NASB95)</a:t>
            </a:r>
            <a:endParaRPr lang="en-US" sz="1500" i="0" dirty="0">
              <a:effectLst/>
              <a:latin typeface="system-ui"/>
            </a:endParaRPr>
          </a:p>
        </p:txBody>
      </p:sp>
      <p:pic>
        <p:nvPicPr>
          <p:cNvPr id="3074" name="Picture 2" descr="Cool Stuff">
            <a:extLst>
              <a:ext uri="{FF2B5EF4-FFF2-40B4-BE49-F238E27FC236}">
                <a16:creationId xmlns:a16="http://schemas.microsoft.com/office/drawing/2014/main" id="{5B806C1A-D868-4FB4-B2BE-8F7F1ABAF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990022"/>
            <a:ext cx="4112315" cy="371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953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0A77E-252A-4089-83E7-85ED03421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22852"/>
            <a:ext cx="4000500" cy="1630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/>
              <a:t>Life—</a:t>
            </a:r>
          </a:p>
          <a:p>
            <a:pPr marL="0" indent="0">
              <a:buNone/>
            </a:pPr>
            <a:r>
              <a:rPr lang="en-NZ" sz="5200" dirty="0"/>
              <a:t>Opportunities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158E5-9230-42CA-ACF0-4C3DBBB30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622852"/>
            <a:ext cx="4104033" cy="6235148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system-ui"/>
              </a:rPr>
              <a:t>Luke 4:13—</a:t>
            </a:r>
            <a:endParaRPr lang="en-US" sz="4000" i="0" dirty="0">
              <a:effectLst/>
              <a:latin typeface="system-ui"/>
            </a:endParaRPr>
          </a:p>
          <a:p>
            <a:pPr algn="l"/>
            <a:r>
              <a:rPr lang="en-US" sz="4000" i="0" dirty="0">
                <a:effectLst/>
                <a:latin typeface="system-ui"/>
              </a:rPr>
              <a:t>When the devil had finished every temptation, he left Him until an opportune time.</a:t>
            </a:r>
            <a:r>
              <a:rPr lang="en-US" sz="400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NZ" sz="1500" i="0" dirty="0">
                <a:effectLst/>
                <a:latin typeface="system-ui"/>
              </a:rPr>
              <a:t>(NASB95)</a:t>
            </a:r>
            <a:endParaRPr lang="en-US" sz="1500" i="0" dirty="0">
              <a:effectLst/>
              <a:latin typeface="system-ui"/>
            </a:endParaRPr>
          </a:p>
        </p:txBody>
      </p:sp>
      <p:pic>
        <p:nvPicPr>
          <p:cNvPr id="4100" name="Picture 4" descr="E100: 55 – TEMPTATION OF JESUS | One Passion One Devotion">
            <a:extLst>
              <a:ext uri="{FF2B5EF4-FFF2-40B4-BE49-F238E27FC236}">
                <a16:creationId xmlns:a16="http://schemas.microsoft.com/office/drawing/2014/main" id="{2278612E-AAD3-493E-B6B4-F3B6D7DA9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5" r="16351"/>
          <a:stretch/>
        </p:blipFill>
        <p:spPr bwMode="auto">
          <a:xfrm>
            <a:off x="782293" y="2232049"/>
            <a:ext cx="4104033" cy="461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440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0A77E-252A-4089-83E7-85ED03421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22852"/>
            <a:ext cx="4000500" cy="1630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/>
              <a:t>Life—</a:t>
            </a:r>
          </a:p>
          <a:p>
            <a:pPr marL="0" indent="0">
              <a:buNone/>
            </a:pPr>
            <a:r>
              <a:rPr lang="en-NZ" sz="5200" dirty="0"/>
              <a:t>Opportunities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158E5-9230-42CA-ACF0-4C3DBBB30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9723" y="622852"/>
            <a:ext cx="4412973" cy="6235148"/>
          </a:xfrm>
        </p:spPr>
        <p:txBody>
          <a:bodyPr>
            <a:normAutofit/>
          </a:bodyPr>
          <a:lstStyle/>
          <a:p>
            <a:pPr algn="l"/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Ephesians 4:26-28—</a:t>
            </a:r>
          </a:p>
          <a:p>
            <a:pPr algn="l"/>
            <a:r>
              <a:rPr lang="en-US" sz="4000" b="1" i="0" baseline="30000" dirty="0">
                <a:solidFill>
                  <a:srgbClr val="000000"/>
                </a:solidFill>
                <a:effectLst/>
                <a:latin typeface="system-ui"/>
              </a:rPr>
              <a:t>26</a:t>
            </a:r>
            <a:r>
              <a:rPr lang="en-US" sz="4000" b="0" i="0" cap="small" dirty="0">
                <a:solidFill>
                  <a:srgbClr val="000000"/>
                </a:solidFill>
                <a:effectLst/>
                <a:latin typeface="system-ui"/>
              </a:rPr>
              <a:t>Be angry, and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sz="4000" b="0" i="1" dirty="0">
                <a:solidFill>
                  <a:srgbClr val="000000"/>
                </a:solidFill>
                <a:effectLst/>
                <a:latin typeface="system-ui"/>
              </a:rPr>
              <a:t>yet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sz="4000" b="0" i="0" cap="small" dirty="0">
                <a:solidFill>
                  <a:srgbClr val="000000"/>
                </a:solidFill>
                <a:effectLst/>
                <a:latin typeface="system-ui"/>
              </a:rPr>
              <a:t>do not sin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  <a:t>; do not let the sun go down on your anger, </a:t>
            </a:r>
            <a:r>
              <a:rPr lang="en-US" sz="4000" b="1" i="0" baseline="30000" dirty="0">
                <a:solidFill>
                  <a:srgbClr val="000000"/>
                </a:solidFill>
                <a:effectLst/>
                <a:latin typeface="system-ui"/>
              </a:rPr>
              <a:t>27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  <a:t>and do not give the devil an opportunity.</a:t>
            </a:r>
            <a:r>
              <a:rPr lang="en-US" sz="400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NZ" sz="1500" i="0" dirty="0">
                <a:effectLst/>
                <a:latin typeface="system-ui"/>
              </a:rPr>
              <a:t>(NASB95)</a:t>
            </a:r>
            <a:endParaRPr lang="en-US" sz="1500" i="0" dirty="0">
              <a:effectLst/>
              <a:latin typeface="system-ui"/>
            </a:endParaRPr>
          </a:p>
        </p:txBody>
      </p:sp>
      <p:pic>
        <p:nvPicPr>
          <p:cNvPr id="9218" name="Picture 2" descr="Why tweens have explosive bursts of anger—and how to handle it">
            <a:extLst>
              <a:ext uri="{FF2B5EF4-FFF2-40B4-BE49-F238E27FC236}">
                <a16:creationId xmlns:a16="http://schemas.microsoft.com/office/drawing/2014/main" id="{DC6C6557-7CA7-4D90-A34A-C48ACB622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2078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213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0A77E-252A-4089-83E7-85ED03421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22852"/>
            <a:ext cx="4000500" cy="1630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/>
              <a:t>Life—</a:t>
            </a:r>
          </a:p>
          <a:p>
            <a:pPr marL="0" indent="0">
              <a:buNone/>
            </a:pPr>
            <a:r>
              <a:rPr lang="en-NZ" sz="5200" dirty="0"/>
              <a:t>Opportunities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158E5-9230-42CA-ACF0-4C3DBBB30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622852"/>
            <a:ext cx="4104033" cy="6235148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4000" dirty="0">
                <a:latin typeface="system-ui"/>
              </a:rPr>
              <a:t>Galatians 5:13—</a:t>
            </a:r>
            <a:endParaRPr lang="en-US" sz="4000" i="0" dirty="0">
              <a:effectLst/>
              <a:latin typeface="system-ui"/>
            </a:endParaRPr>
          </a:p>
          <a:p>
            <a:pPr algn="l"/>
            <a:r>
              <a:rPr lang="en-US" sz="4000" i="0" dirty="0">
                <a:effectLst/>
                <a:latin typeface="system-ui"/>
              </a:rPr>
              <a:t>For you were called to freedom, </a:t>
            </a:r>
            <a:r>
              <a:rPr lang="en-US" sz="4000" i="0" dirty="0">
                <a:solidFill>
                  <a:srgbClr val="000000"/>
                </a:solidFill>
                <a:effectLst/>
                <a:latin typeface="system-ui"/>
              </a:rPr>
              <a:t>brethren; only </a:t>
            </a:r>
            <a:r>
              <a:rPr lang="en-US" sz="4000" i="1" dirty="0">
                <a:solidFill>
                  <a:srgbClr val="000000"/>
                </a:solidFill>
                <a:effectLst/>
                <a:latin typeface="system-ui"/>
              </a:rPr>
              <a:t>do</a:t>
            </a:r>
            <a:r>
              <a:rPr lang="en-US" sz="4000" i="0" dirty="0">
                <a:solidFill>
                  <a:srgbClr val="000000"/>
                </a:solidFill>
                <a:effectLst/>
                <a:latin typeface="system-ui"/>
              </a:rPr>
              <a:t> not </a:t>
            </a:r>
            <a:r>
              <a:rPr lang="en-US" sz="4000" i="1" dirty="0">
                <a:solidFill>
                  <a:srgbClr val="000000"/>
                </a:solidFill>
                <a:effectLst/>
                <a:latin typeface="system-ui"/>
              </a:rPr>
              <a:t>turn </a:t>
            </a:r>
            <a:r>
              <a:rPr lang="en-US" sz="4000" dirty="0">
                <a:solidFill>
                  <a:srgbClr val="000000"/>
                </a:solidFill>
                <a:effectLst/>
                <a:latin typeface="system-ui"/>
              </a:rPr>
              <a:t>your </a:t>
            </a:r>
            <a:r>
              <a:rPr lang="en-US" sz="4000" i="0" dirty="0">
                <a:solidFill>
                  <a:srgbClr val="000000"/>
                </a:solidFill>
                <a:effectLst/>
                <a:latin typeface="system-ui"/>
              </a:rPr>
              <a:t>freedom into an opportunity for the flesh, but through love serve one another. </a:t>
            </a:r>
            <a:r>
              <a:rPr lang="en-NZ" sz="1500" i="0" dirty="0">
                <a:effectLst/>
                <a:latin typeface="system-ui"/>
              </a:rPr>
              <a:t>(NASB95)</a:t>
            </a:r>
            <a:endParaRPr lang="en-US" sz="1500" i="0" dirty="0">
              <a:effectLst/>
              <a:latin typeface="system-ui"/>
            </a:endParaRPr>
          </a:p>
        </p:txBody>
      </p:sp>
      <p:pic>
        <p:nvPicPr>
          <p:cNvPr id="7170" name="Picture 2" descr="MKids in September - Service">
            <a:extLst>
              <a:ext uri="{FF2B5EF4-FFF2-40B4-BE49-F238E27FC236}">
                <a16:creationId xmlns:a16="http://schemas.microsoft.com/office/drawing/2014/main" id="{243A61D9-3C42-42A5-8EF8-5B9A66D44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6331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99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0A77E-252A-4089-83E7-85ED03421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22852"/>
            <a:ext cx="4000500" cy="1630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/>
              <a:t>Life—</a:t>
            </a:r>
          </a:p>
          <a:p>
            <a:pPr marL="0" indent="0">
              <a:buNone/>
            </a:pPr>
            <a:r>
              <a:rPr lang="en-NZ" sz="5200" dirty="0"/>
              <a:t>Opportunities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158E5-9230-42CA-ACF0-4C3DBBB30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622852"/>
            <a:ext cx="4104033" cy="6235148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system-ui"/>
              </a:rPr>
              <a:t>Galatians 6:10—</a:t>
            </a:r>
            <a:endParaRPr lang="en-US" sz="4000" i="0" dirty="0">
              <a:effectLst/>
              <a:latin typeface="system-ui"/>
            </a:endParaRPr>
          </a:p>
          <a:p>
            <a:pPr algn="l"/>
            <a:r>
              <a:rPr lang="en-US" sz="4000" i="0" dirty="0">
                <a:effectLst/>
                <a:latin typeface="system-ui"/>
              </a:rPr>
              <a:t>So then, while we have opportunity, let us do good to all people, and especially to those who are of the household of the faith.</a:t>
            </a:r>
            <a:r>
              <a:rPr lang="en-US" sz="400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NZ" sz="1500" i="0" dirty="0">
                <a:effectLst/>
                <a:latin typeface="system-ui"/>
              </a:rPr>
              <a:t>(NASB95)</a:t>
            </a:r>
            <a:endParaRPr lang="en-US" sz="1500" i="0" dirty="0">
              <a:effectLst/>
              <a:latin typeface="system-ui"/>
            </a:endParaRPr>
          </a:p>
        </p:txBody>
      </p:sp>
      <p:pic>
        <p:nvPicPr>
          <p:cNvPr id="8194" name="Picture 2" descr="Galatians 6:10 Illustrated: &quot;Therefore, as we have opportunity, let...&quot; —  Heartlight® Gallery">
            <a:extLst>
              <a:ext uri="{FF2B5EF4-FFF2-40B4-BE49-F238E27FC236}">
                <a16:creationId xmlns:a16="http://schemas.microsoft.com/office/drawing/2014/main" id="{14739E91-922F-4520-AD78-12872B28F8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3" t="17437" r="9711" b="10764"/>
          <a:stretch/>
        </p:blipFill>
        <p:spPr bwMode="auto">
          <a:xfrm>
            <a:off x="0" y="2602978"/>
            <a:ext cx="4850296" cy="378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187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0A77E-252A-4089-83E7-85ED03421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22852"/>
            <a:ext cx="4000500" cy="1630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/>
              <a:t>Life—</a:t>
            </a:r>
          </a:p>
          <a:p>
            <a:pPr marL="0" indent="0">
              <a:buNone/>
            </a:pPr>
            <a:r>
              <a:rPr lang="en-NZ" sz="5200" dirty="0"/>
              <a:t>Opportunities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158E5-9230-42CA-ACF0-4C3DBBB30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9723" y="622852"/>
            <a:ext cx="4412973" cy="6235148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system-ui"/>
              </a:rPr>
              <a:t>Colossians 4:5—</a:t>
            </a:r>
            <a:endParaRPr lang="en-US" sz="4000" i="0" dirty="0">
              <a:effectLst/>
              <a:latin typeface="system-ui"/>
            </a:endParaRPr>
          </a:p>
          <a:p>
            <a:pPr algn="l"/>
            <a:r>
              <a:rPr lang="en-US" sz="4000" i="0" dirty="0">
                <a:effectLst/>
                <a:latin typeface="system-ui"/>
              </a:rPr>
              <a:t>Conduct yourselves with wisdom toward outsiders, making the most of the opportunity.</a:t>
            </a:r>
            <a:r>
              <a:rPr lang="en-US" sz="4000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NZ" sz="1500" i="0" dirty="0">
                <a:effectLst/>
                <a:latin typeface="system-ui"/>
              </a:rPr>
              <a:t>(NASB95)</a:t>
            </a:r>
            <a:endParaRPr lang="en-US" sz="1500" i="0" dirty="0">
              <a:effectLst/>
              <a:latin typeface="system-ui"/>
            </a:endParaRPr>
          </a:p>
        </p:txBody>
      </p:sp>
      <p:pic>
        <p:nvPicPr>
          <p:cNvPr id="10242" name="Picture 2" descr="Colossians 4:5-6 - KJV - Bible verse of the day - DailyVerses.net">
            <a:extLst>
              <a:ext uri="{FF2B5EF4-FFF2-40B4-BE49-F238E27FC236}">
                <a16:creationId xmlns:a16="http://schemas.microsoft.com/office/drawing/2014/main" id="{19B74AF0-18D0-409D-B360-1F292B6F8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9253"/>
            <a:ext cx="4572000" cy="23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415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83096"/>
            <a:ext cx="7772400" cy="2729947"/>
          </a:xfrm>
        </p:spPr>
        <p:txBody>
          <a:bodyPr>
            <a:normAutofit/>
          </a:bodyPr>
          <a:lstStyle/>
          <a:p>
            <a:r>
              <a:rPr lang="en-US" sz="6000" dirty="0"/>
              <a:t>Life Abundant—</a:t>
            </a:r>
            <a:br>
              <a:rPr lang="en-US" sz="6000" dirty="0"/>
            </a:br>
            <a:r>
              <a:rPr lang="en-US" sz="6000" dirty="0"/>
              <a:t>Don’t waste your Life</a:t>
            </a:r>
            <a:endParaRPr lang="en-US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833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0A77E-252A-4089-83E7-85ED03421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22852"/>
            <a:ext cx="4000500" cy="1630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/>
              <a:t>Life—</a:t>
            </a:r>
          </a:p>
          <a:p>
            <a:pPr marL="0" indent="0">
              <a:buNone/>
            </a:pPr>
            <a:r>
              <a:rPr lang="en-NZ" sz="5200" dirty="0"/>
              <a:t>Opportunities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158E5-9230-42CA-ACF0-4C3DBBB30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9723" y="622852"/>
            <a:ext cx="4412973" cy="6235148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system-ui"/>
              </a:rPr>
              <a:t>Lists…</a:t>
            </a:r>
          </a:p>
          <a:p>
            <a:pPr marL="742950" indent="-742950" algn="l">
              <a:buAutoNum type="arabicPeriod"/>
            </a:pPr>
            <a:r>
              <a:rPr lang="en-US" sz="4000" i="0" dirty="0">
                <a:solidFill>
                  <a:schemeClr val="bg1"/>
                </a:solidFill>
                <a:effectLst/>
                <a:latin typeface="system-ui"/>
              </a:rPr>
              <a:t>Lost Souls</a:t>
            </a:r>
            <a:endParaRPr lang="en-US" sz="1500" dirty="0">
              <a:solidFill>
                <a:schemeClr val="bg1"/>
              </a:solidFill>
              <a:latin typeface="system-ui"/>
            </a:endParaRPr>
          </a:p>
          <a:p>
            <a:pPr marL="742950" indent="-742950" algn="l">
              <a:buAutoNum type="arabicPeriod"/>
            </a:pPr>
            <a:r>
              <a:rPr lang="en-US" sz="4000" i="0" dirty="0">
                <a:solidFill>
                  <a:schemeClr val="bg1"/>
                </a:solidFill>
                <a:effectLst/>
                <a:latin typeface="system-ui"/>
              </a:rPr>
              <a:t>M.F.C</a:t>
            </a:r>
          </a:p>
        </p:txBody>
      </p:sp>
      <p:pic>
        <p:nvPicPr>
          <p:cNvPr id="11266" name="Picture 2" descr="10 Efficient Ways to Use Python Lists | by Anupam Chugh | Better  Programming | Medium">
            <a:extLst>
              <a:ext uri="{FF2B5EF4-FFF2-40B4-BE49-F238E27FC236}">
                <a16:creationId xmlns:a16="http://schemas.microsoft.com/office/drawing/2014/main" id="{604F7C56-EEE5-41E9-856B-91B2450F2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4"/>
          <a:stretch/>
        </p:blipFill>
        <p:spPr bwMode="auto">
          <a:xfrm>
            <a:off x="628649" y="2252870"/>
            <a:ext cx="3829185" cy="32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525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0A77E-252A-4089-83E7-85ED03421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22852"/>
            <a:ext cx="4000500" cy="1630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/>
              <a:t>Life—</a:t>
            </a:r>
          </a:p>
          <a:p>
            <a:pPr marL="0" indent="0">
              <a:buNone/>
            </a:pPr>
            <a:r>
              <a:rPr lang="en-NZ" sz="5200" dirty="0"/>
              <a:t>Opportunities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158E5-9230-42CA-ACF0-4C3DBBB30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9723" y="622852"/>
            <a:ext cx="4412973" cy="6235148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system-ui"/>
              </a:rPr>
              <a:t>Lists…</a:t>
            </a:r>
          </a:p>
          <a:p>
            <a:pPr marL="742950" indent="-742950" algn="l">
              <a:buAutoNum type="arabicPeriod"/>
            </a:pPr>
            <a:r>
              <a:rPr lang="en-US" sz="4000" i="0" dirty="0">
                <a:effectLst/>
                <a:latin typeface="system-ui"/>
              </a:rPr>
              <a:t>Lost Souls</a:t>
            </a:r>
            <a:endParaRPr lang="en-US" sz="1500" dirty="0">
              <a:latin typeface="system-ui"/>
            </a:endParaRPr>
          </a:p>
          <a:p>
            <a:pPr marL="742950" indent="-742950" algn="l">
              <a:buAutoNum type="arabicPeriod"/>
            </a:pPr>
            <a:r>
              <a:rPr lang="en-US" sz="4000" i="0" dirty="0">
                <a:solidFill>
                  <a:schemeClr val="bg1"/>
                </a:solidFill>
                <a:effectLst/>
                <a:latin typeface="system-ui"/>
              </a:rPr>
              <a:t>M.F.C</a:t>
            </a:r>
          </a:p>
        </p:txBody>
      </p:sp>
      <p:pic>
        <p:nvPicPr>
          <p:cNvPr id="11266" name="Picture 2" descr="10 Efficient Ways to Use Python Lists | by Anupam Chugh | Better  Programming | Medium">
            <a:extLst>
              <a:ext uri="{FF2B5EF4-FFF2-40B4-BE49-F238E27FC236}">
                <a16:creationId xmlns:a16="http://schemas.microsoft.com/office/drawing/2014/main" id="{604F7C56-EEE5-41E9-856B-91B2450F2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4"/>
          <a:stretch/>
        </p:blipFill>
        <p:spPr bwMode="auto">
          <a:xfrm>
            <a:off x="628649" y="2252870"/>
            <a:ext cx="3829185" cy="32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14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0A77E-252A-4089-83E7-85ED03421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22852"/>
            <a:ext cx="4000500" cy="1630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/>
              <a:t>Life—</a:t>
            </a:r>
          </a:p>
          <a:p>
            <a:pPr marL="0" indent="0">
              <a:buNone/>
            </a:pPr>
            <a:r>
              <a:rPr lang="en-NZ" sz="5200" dirty="0"/>
              <a:t>Opportunities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158E5-9230-42CA-ACF0-4C3DBBB30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9723" y="622852"/>
            <a:ext cx="4412973" cy="6235148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system-ui"/>
              </a:rPr>
              <a:t>Lists…</a:t>
            </a:r>
          </a:p>
          <a:p>
            <a:pPr marL="742950" indent="-742950" algn="l">
              <a:buAutoNum type="arabicPeriod"/>
            </a:pPr>
            <a:r>
              <a:rPr lang="en-US" sz="4000" i="0" dirty="0">
                <a:effectLst/>
                <a:latin typeface="system-ui"/>
              </a:rPr>
              <a:t>Lost Souls</a:t>
            </a:r>
            <a:endParaRPr lang="en-US" sz="1500" dirty="0">
              <a:latin typeface="system-ui"/>
            </a:endParaRPr>
          </a:p>
          <a:p>
            <a:pPr marL="742950" indent="-742950" algn="l">
              <a:buAutoNum type="arabicPeriod"/>
            </a:pPr>
            <a:r>
              <a:rPr lang="en-US" sz="4000" i="0" dirty="0">
                <a:effectLst/>
                <a:latin typeface="system-ui"/>
              </a:rPr>
              <a:t>M_____</a:t>
            </a:r>
          </a:p>
          <a:p>
            <a:pPr marL="0" indent="0" algn="l">
              <a:buNone/>
            </a:pPr>
            <a:r>
              <a:rPr lang="en-US" sz="4000" dirty="0">
                <a:latin typeface="system-ui"/>
              </a:rPr>
              <a:t>	</a:t>
            </a:r>
            <a:r>
              <a:rPr lang="en-US" sz="4000" i="0" dirty="0">
                <a:effectLst/>
                <a:latin typeface="system-ui"/>
              </a:rPr>
              <a:t>F______</a:t>
            </a:r>
          </a:p>
          <a:p>
            <a:pPr marL="0" indent="0" algn="l">
              <a:buNone/>
            </a:pPr>
            <a:r>
              <a:rPr lang="en-US" sz="4000" dirty="0">
                <a:latin typeface="system-ui"/>
              </a:rPr>
              <a:t>	</a:t>
            </a:r>
            <a:r>
              <a:rPr lang="en-US" sz="4000" i="0" dirty="0">
                <a:effectLst/>
                <a:latin typeface="system-ui"/>
              </a:rPr>
              <a:t>C______</a:t>
            </a:r>
          </a:p>
        </p:txBody>
      </p:sp>
      <p:pic>
        <p:nvPicPr>
          <p:cNvPr id="11266" name="Picture 2" descr="10 Efficient Ways to Use Python Lists | by Anupam Chugh | Better  Programming | Medium">
            <a:extLst>
              <a:ext uri="{FF2B5EF4-FFF2-40B4-BE49-F238E27FC236}">
                <a16:creationId xmlns:a16="http://schemas.microsoft.com/office/drawing/2014/main" id="{604F7C56-EEE5-41E9-856B-91B2450F2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4"/>
          <a:stretch/>
        </p:blipFill>
        <p:spPr bwMode="auto">
          <a:xfrm>
            <a:off x="628649" y="2252870"/>
            <a:ext cx="3829185" cy="32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257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0A77E-252A-4089-83E7-85ED03421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22852"/>
            <a:ext cx="4000500" cy="1630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/>
              <a:t>Life—</a:t>
            </a:r>
          </a:p>
          <a:p>
            <a:pPr marL="0" indent="0">
              <a:buNone/>
            </a:pPr>
            <a:r>
              <a:rPr lang="en-NZ" sz="5200" dirty="0"/>
              <a:t>Opportunities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158E5-9230-42CA-ACF0-4C3DBBB30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9723" y="622852"/>
            <a:ext cx="4412973" cy="6235148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system-ui"/>
              </a:rPr>
              <a:t>Lists…</a:t>
            </a:r>
          </a:p>
          <a:p>
            <a:pPr marL="742950" indent="-742950" algn="l">
              <a:buAutoNum type="arabicPeriod"/>
            </a:pPr>
            <a:r>
              <a:rPr lang="en-US" sz="4000" i="0" dirty="0">
                <a:effectLst/>
                <a:latin typeface="system-ui"/>
              </a:rPr>
              <a:t>Lost Souls</a:t>
            </a:r>
            <a:endParaRPr lang="en-US" sz="1500" dirty="0">
              <a:latin typeface="system-ui"/>
            </a:endParaRPr>
          </a:p>
          <a:p>
            <a:pPr marL="742950" indent="-742950" algn="l">
              <a:buAutoNum type="arabicPeriod"/>
            </a:pPr>
            <a:r>
              <a:rPr lang="en-US" sz="4000" i="0" dirty="0">
                <a:effectLst/>
                <a:latin typeface="system-ui"/>
              </a:rPr>
              <a:t>Missing</a:t>
            </a:r>
          </a:p>
          <a:p>
            <a:pPr marL="0" indent="0" algn="l">
              <a:buNone/>
            </a:pPr>
            <a:r>
              <a:rPr lang="en-US" sz="4000" dirty="0">
                <a:latin typeface="system-ui"/>
              </a:rPr>
              <a:t>	</a:t>
            </a:r>
            <a:r>
              <a:rPr lang="en-US" sz="4000" i="0" dirty="0">
                <a:effectLst/>
                <a:latin typeface="system-ui"/>
              </a:rPr>
              <a:t>From</a:t>
            </a:r>
          </a:p>
          <a:p>
            <a:pPr marL="0" indent="0" algn="l">
              <a:buNone/>
            </a:pPr>
            <a:r>
              <a:rPr lang="en-US" sz="4000" dirty="0">
                <a:latin typeface="system-ui"/>
              </a:rPr>
              <a:t>	</a:t>
            </a:r>
            <a:r>
              <a:rPr lang="en-US" sz="4000" i="0" dirty="0">
                <a:effectLst/>
                <a:latin typeface="system-ui"/>
              </a:rPr>
              <a:t>Church</a:t>
            </a:r>
          </a:p>
        </p:txBody>
      </p:sp>
      <p:pic>
        <p:nvPicPr>
          <p:cNvPr id="11266" name="Picture 2" descr="10 Efficient Ways to Use Python Lists | by Anupam Chugh | Better  Programming | Medium">
            <a:extLst>
              <a:ext uri="{FF2B5EF4-FFF2-40B4-BE49-F238E27FC236}">
                <a16:creationId xmlns:a16="http://schemas.microsoft.com/office/drawing/2014/main" id="{604F7C56-EEE5-41E9-856B-91B2450F2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4"/>
          <a:stretch/>
        </p:blipFill>
        <p:spPr bwMode="auto">
          <a:xfrm>
            <a:off x="628649" y="2252870"/>
            <a:ext cx="3829185" cy="32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658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0A77E-252A-4089-83E7-85ED03421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22852"/>
            <a:ext cx="4000500" cy="1630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/>
              <a:t>Life—</a:t>
            </a:r>
          </a:p>
          <a:p>
            <a:pPr marL="0" indent="0">
              <a:buNone/>
            </a:pPr>
            <a:r>
              <a:rPr lang="en-NZ" sz="5200" dirty="0"/>
              <a:t>Opportunities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158E5-9230-42CA-ACF0-4C3DBBB30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9723" y="622852"/>
            <a:ext cx="4412973" cy="6235148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system-ui"/>
              </a:rPr>
              <a:t>Lists…</a:t>
            </a:r>
          </a:p>
          <a:p>
            <a:pPr marL="742950" indent="-742950" algn="l">
              <a:buAutoNum type="arabicPeriod"/>
            </a:pPr>
            <a:r>
              <a:rPr lang="en-US" sz="4000" i="0" dirty="0">
                <a:effectLst/>
                <a:latin typeface="system-ui"/>
              </a:rPr>
              <a:t>Lost Souls</a:t>
            </a:r>
            <a:endParaRPr lang="en-US" sz="1500" dirty="0">
              <a:latin typeface="system-ui"/>
            </a:endParaRPr>
          </a:p>
          <a:p>
            <a:pPr marL="742950" indent="-742950" algn="l">
              <a:buAutoNum type="arabicPeriod"/>
            </a:pPr>
            <a:r>
              <a:rPr lang="en-US" sz="4000" i="0" dirty="0">
                <a:effectLst/>
                <a:latin typeface="system-ui"/>
              </a:rPr>
              <a:t>M.F.C.</a:t>
            </a:r>
          </a:p>
          <a:p>
            <a:pPr marL="742950" indent="-742950" algn="l">
              <a:buAutoNum type="arabicPeriod"/>
            </a:pPr>
            <a:endParaRPr lang="en-US" sz="4000" i="0" dirty="0">
              <a:effectLst/>
              <a:latin typeface="system-ui"/>
            </a:endParaRPr>
          </a:p>
        </p:txBody>
      </p:sp>
      <p:pic>
        <p:nvPicPr>
          <p:cNvPr id="11266" name="Picture 2" descr="10 Efficient Ways to Use Python Lists | by Anupam Chugh | Better  Programming | Medium">
            <a:extLst>
              <a:ext uri="{FF2B5EF4-FFF2-40B4-BE49-F238E27FC236}">
                <a16:creationId xmlns:a16="http://schemas.microsoft.com/office/drawing/2014/main" id="{604F7C56-EEE5-41E9-856B-91B2450F2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4"/>
          <a:stretch/>
        </p:blipFill>
        <p:spPr bwMode="auto">
          <a:xfrm>
            <a:off x="628649" y="2252870"/>
            <a:ext cx="3829185" cy="32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386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0A77E-252A-4089-83E7-85ED03421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22852"/>
            <a:ext cx="4000500" cy="1630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/>
              <a:t>Life—</a:t>
            </a:r>
          </a:p>
          <a:p>
            <a:pPr marL="0" indent="0">
              <a:buNone/>
            </a:pPr>
            <a:r>
              <a:rPr lang="en-NZ" sz="5200" dirty="0"/>
              <a:t>Opportunities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158E5-9230-42CA-ACF0-4C3DBBB30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9723" y="622852"/>
            <a:ext cx="4412973" cy="6235148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system-ui"/>
              </a:rPr>
              <a:t>Lists…</a:t>
            </a:r>
          </a:p>
          <a:p>
            <a:pPr marL="742950" indent="-742950" algn="l">
              <a:buAutoNum type="arabicPeriod"/>
            </a:pPr>
            <a:r>
              <a:rPr lang="en-US" sz="4000" i="0" dirty="0">
                <a:effectLst/>
                <a:latin typeface="system-ui"/>
              </a:rPr>
              <a:t>Lost Souls</a:t>
            </a:r>
            <a:endParaRPr lang="en-US" sz="1500" dirty="0">
              <a:latin typeface="system-ui"/>
            </a:endParaRPr>
          </a:p>
          <a:p>
            <a:pPr marL="742950" indent="-742950" algn="l">
              <a:buAutoNum type="arabicPeriod"/>
            </a:pPr>
            <a:r>
              <a:rPr lang="en-US" sz="4000" i="0" dirty="0">
                <a:effectLst/>
                <a:latin typeface="system-ui"/>
              </a:rPr>
              <a:t>M.F.C.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3600" dirty="0">
                <a:latin typeface="system-ui"/>
              </a:rPr>
              <a:t>Text/Email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3600" dirty="0">
                <a:solidFill>
                  <a:schemeClr val="bg1"/>
                </a:solidFill>
                <a:latin typeface="system-ui"/>
              </a:rPr>
              <a:t>Phone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3600" i="0" dirty="0">
                <a:solidFill>
                  <a:schemeClr val="bg1"/>
                </a:solidFill>
                <a:effectLst/>
                <a:latin typeface="system-ui"/>
              </a:rPr>
              <a:t>Visit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3600" dirty="0">
                <a:solidFill>
                  <a:schemeClr val="bg1"/>
                </a:solidFill>
                <a:latin typeface="system-ui"/>
              </a:rPr>
              <a:t>T.A.B/S.</a:t>
            </a:r>
            <a:endParaRPr lang="en-US" sz="3600" i="0" dirty="0">
              <a:solidFill>
                <a:schemeClr val="bg1"/>
              </a:solidFill>
              <a:effectLst/>
              <a:latin typeface="system-ui"/>
            </a:endParaRPr>
          </a:p>
          <a:p>
            <a:pPr marL="742950" indent="-742950" algn="l">
              <a:buAutoNum type="arabicPeriod"/>
            </a:pPr>
            <a:endParaRPr lang="en-US" sz="4000" i="0" dirty="0">
              <a:effectLst/>
              <a:latin typeface="system-ui"/>
            </a:endParaRPr>
          </a:p>
        </p:txBody>
      </p:sp>
      <p:pic>
        <p:nvPicPr>
          <p:cNvPr id="11266" name="Picture 2" descr="10 Efficient Ways to Use Python Lists | by Anupam Chugh | Better  Programming | Medium">
            <a:extLst>
              <a:ext uri="{FF2B5EF4-FFF2-40B4-BE49-F238E27FC236}">
                <a16:creationId xmlns:a16="http://schemas.microsoft.com/office/drawing/2014/main" id="{604F7C56-EEE5-41E9-856B-91B2450F2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4"/>
          <a:stretch/>
        </p:blipFill>
        <p:spPr bwMode="auto">
          <a:xfrm>
            <a:off x="628649" y="2252870"/>
            <a:ext cx="3829185" cy="32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839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0A77E-252A-4089-83E7-85ED03421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22852"/>
            <a:ext cx="4000500" cy="1630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/>
              <a:t>Life—</a:t>
            </a:r>
          </a:p>
          <a:p>
            <a:pPr marL="0" indent="0">
              <a:buNone/>
            </a:pPr>
            <a:r>
              <a:rPr lang="en-NZ" sz="5200" dirty="0"/>
              <a:t>Opportunities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158E5-9230-42CA-ACF0-4C3DBBB30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9723" y="622852"/>
            <a:ext cx="4412973" cy="6235148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system-ui"/>
              </a:rPr>
              <a:t>Lists…</a:t>
            </a:r>
          </a:p>
          <a:p>
            <a:pPr marL="742950" indent="-742950" algn="l">
              <a:buAutoNum type="arabicPeriod"/>
            </a:pPr>
            <a:r>
              <a:rPr lang="en-US" sz="4000" i="0" dirty="0">
                <a:effectLst/>
                <a:latin typeface="system-ui"/>
              </a:rPr>
              <a:t>Lost Souls</a:t>
            </a:r>
            <a:endParaRPr lang="en-US" sz="1500" dirty="0">
              <a:latin typeface="system-ui"/>
            </a:endParaRPr>
          </a:p>
          <a:p>
            <a:pPr marL="742950" indent="-742950" algn="l">
              <a:buAutoNum type="arabicPeriod"/>
            </a:pPr>
            <a:r>
              <a:rPr lang="en-US" sz="4000" i="0" dirty="0">
                <a:effectLst/>
                <a:latin typeface="system-ui"/>
              </a:rPr>
              <a:t>M.F.C.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3600" dirty="0">
                <a:latin typeface="system-ui"/>
              </a:rPr>
              <a:t>Text/Email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3600" dirty="0">
                <a:latin typeface="system-ui"/>
              </a:rPr>
              <a:t>Phone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3600" i="0" dirty="0">
                <a:solidFill>
                  <a:schemeClr val="bg1"/>
                </a:solidFill>
                <a:effectLst/>
                <a:latin typeface="system-ui"/>
              </a:rPr>
              <a:t>Visit</a:t>
            </a:r>
          </a:p>
          <a:p>
            <a:pPr marL="742950" indent="-742950" algn="l">
              <a:buAutoNum type="arabicPeriod"/>
            </a:pPr>
            <a:endParaRPr lang="en-US" sz="4000" i="0" dirty="0">
              <a:effectLst/>
              <a:latin typeface="system-ui"/>
            </a:endParaRPr>
          </a:p>
        </p:txBody>
      </p:sp>
      <p:pic>
        <p:nvPicPr>
          <p:cNvPr id="11266" name="Picture 2" descr="10 Efficient Ways to Use Python Lists | by Anupam Chugh | Better  Programming | Medium">
            <a:extLst>
              <a:ext uri="{FF2B5EF4-FFF2-40B4-BE49-F238E27FC236}">
                <a16:creationId xmlns:a16="http://schemas.microsoft.com/office/drawing/2014/main" id="{604F7C56-EEE5-41E9-856B-91B2450F2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4"/>
          <a:stretch/>
        </p:blipFill>
        <p:spPr bwMode="auto">
          <a:xfrm>
            <a:off x="628649" y="2252870"/>
            <a:ext cx="3829185" cy="32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897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0A77E-252A-4089-83E7-85ED03421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22852"/>
            <a:ext cx="4000500" cy="1630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/>
              <a:t>Life—</a:t>
            </a:r>
          </a:p>
          <a:p>
            <a:pPr marL="0" indent="0">
              <a:buNone/>
            </a:pPr>
            <a:r>
              <a:rPr lang="en-NZ" sz="5200" dirty="0"/>
              <a:t>Opportunities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158E5-9230-42CA-ACF0-4C3DBBB30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9723" y="622852"/>
            <a:ext cx="4412973" cy="6235148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system-ui"/>
              </a:rPr>
              <a:t>Lists…</a:t>
            </a:r>
          </a:p>
          <a:p>
            <a:pPr marL="742950" indent="-742950" algn="l">
              <a:buAutoNum type="arabicPeriod"/>
            </a:pPr>
            <a:r>
              <a:rPr lang="en-US" sz="4000" i="0" dirty="0">
                <a:effectLst/>
                <a:latin typeface="system-ui"/>
              </a:rPr>
              <a:t>Lost Souls</a:t>
            </a:r>
            <a:endParaRPr lang="en-US" sz="1500" dirty="0">
              <a:latin typeface="system-ui"/>
            </a:endParaRPr>
          </a:p>
          <a:p>
            <a:pPr marL="742950" indent="-742950" algn="l">
              <a:buAutoNum type="arabicPeriod"/>
            </a:pPr>
            <a:r>
              <a:rPr lang="en-US" sz="4000" i="0" dirty="0">
                <a:effectLst/>
                <a:latin typeface="system-ui"/>
              </a:rPr>
              <a:t>M.F.C.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3600" dirty="0">
                <a:latin typeface="system-ui"/>
              </a:rPr>
              <a:t>Text/Email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3600" dirty="0">
                <a:latin typeface="system-ui"/>
              </a:rPr>
              <a:t>Phone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3600" i="0" dirty="0">
                <a:effectLst/>
                <a:latin typeface="system-ui"/>
              </a:rPr>
              <a:t>Visit</a:t>
            </a:r>
          </a:p>
          <a:p>
            <a:pPr marL="742950" indent="-742950" algn="l">
              <a:buAutoNum type="arabicPeriod"/>
            </a:pPr>
            <a:endParaRPr lang="en-US" sz="4000" i="0" dirty="0">
              <a:effectLst/>
              <a:latin typeface="system-ui"/>
            </a:endParaRPr>
          </a:p>
        </p:txBody>
      </p:sp>
      <p:pic>
        <p:nvPicPr>
          <p:cNvPr id="11266" name="Picture 2" descr="10 Efficient Ways to Use Python Lists | by Anupam Chugh | Better  Programming | Medium">
            <a:extLst>
              <a:ext uri="{FF2B5EF4-FFF2-40B4-BE49-F238E27FC236}">
                <a16:creationId xmlns:a16="http://schemas.microsoft.com/office/drawing/2014/main" id="{604F7C56-EEE5-41E9-856B-91B2450F2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4"/>
          <a:stretch/>
        </p:blipFill>
        <p:spPr bwMode="auto">
          <a:xfrm>
            <a:off x="628649" y="2252870"/>
            <a:ext cx="3829185" cy="32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690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0A77E-252A-4089-83E7-85ED03421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22852"/>
            <a:ext cx="4000500" cy="1630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/>
              <a:t>Life—</a:t>
            </a:r>
          </a:p>
          <a:p>
            <a:pPr marL="0" indent="0">
              <a:buNone/>
            </a:pPr>
            <a:r>
              <a:rPr lang="en-NZ" sz="5200" dirty="0"/>
              <a:t>Opportunities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158E5-9230-42CA-ACF0-4C3DBBB30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9723" y="622852"/>
            <a:ext cx="4412973" cy="6235148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system-ui"/>
              </a:rPr>
              <a:t>Lists…</a:t>
            </a:r>
          </a:p>
          <a:p>
            <a:pPr marL="742950" indent="-742950" algn="l">
              <a:buAutoNum type="arabicPeriod"/>
            </a:pPr>
            <a:r>
              <a:rPr lang="en-US" sz="4000" i="0" dirty="0">
                <a:effectLst/>
                <a:latin typeface="system-ui"/>
              </a:rPr>
              <a:t>Lost Souls</a:t>
            </a:r>
            <a:endParaRPr lang="en-US" sz="1500" dirty="0">
              <a:latin typeface="system-ui"/>
            </a:endParaRPr>
          </a:p>
          <a:p>
            <a:pPr marL="742950" indent="-742950" algn="l">
              <a:buAutoNum type="arabicPeriod"/>
            </a:pPr>
            <a:r>
              <a:rPr lang="en-US" sz="4000" i="0" dirty="0">
                <a:effectLst/>
                <a:latin typeface="system-ui"/>
              </a:rPr>
              <a:t>M.F.C.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3600" dirty="0">
                <a:latin typeface="system-ui"/>
              </a:rPr>
              <a:t>Text/Email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3600" dirty="0">
                <a:latin typeface="system-ui"/>
              </a:rPr>
              <a:t>Phone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3600" i="0" dirty="0">
                <a:effectLst/>
                <a:latin typeface="system-ui"/>
              </a:rPr>
              <a:t>Visit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3600" dirty="0">
                <a:latin typeface="system-ui"/>
              </a:rPr>
              <a:t>T.A.B/S.</a:t>
            </a:r>
            <a:endParaRPr lang="en-US" sz="3600" i="0" dirty="0">
              <a:effectLst/>
              <a:latin typeface="system-ui"/>
            </a:endParaRPr>
          </a:p>
          <a:p>
            <a:pPr marL="742950" indent="-742950" algn="l">
              <a:buAutoNum type="arabicPeriod"/>
            </a:pPr>
            <a:endParaRPr lang="en-US" sz="4000" i="0" dirty="0">
              <a:effectLst/>
              <a:latin typeface="system-ui"/>
            </a:endParaRPr>
          </a:p>
        </p:txBody>
      </p:sp>
      <p:pic>
        <p:nvPicPr>
          <p:cNvPr id="11266" name="Picture 2" descr="10 Efficient Ways to Use Python Lists | by Anupam Chugh | Better  Programming | Medium">
            <a:extLst>
              <a:ext uri="{FF2B5EF4-FFF2-40B4-BE49-F238E27FC236}">
                <a16:creationId xmlns:a16="http://schemas.microsoft.com/office/drawing/2014/main" id="{604F7C56-EEE5-41E9-856B-91B2450F2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4"/>
          <a:stretch/>
        </p:blipFill>
        <p:spPr bwMode="auto">
          <a:xfrm>
            <a:off x="628649" y="2252870"/>
            <a:ext cx="3829185" cy="32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097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0A77E-252A-4089-83E7-85ED03421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22852"/>
            <a:ext cx="4000500" cy="1630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/>
              <a:t>Life—</a:t>
            </a:r>
          </a:p>
          <a:p>
            <a:pPr marL="0" indent="0">
              <a:buNone/>
            </a:pPr>
            <a:r>
              <a:rPr lang="en-NZ" sz="5200" dirty="0"/>
              <a:t>Opportunities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158E5-9230-42CA-ACF0-4C3DBBB30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9723" y="622852"/>
            <a:ext cx="4412973" cy="6235148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system-ui"/>
              </a:rPr>
              <a:t>Lists…</a:t>
            </a:r>
          </a:p>
          <a:p>
            <a:pPr marL="742950" indent="-742950" algn="l">
              <a:buAutoNum type="arabicPeriod"/>
            </a:pPr>
            <a:r>
              <a:rPr lang="en-US" sz="4000" i="0" dirty="0">
                <a:effectLst/>
                <a:latin typeface="system-ui"/>
              </a:rPr>
              <a:t>Lost Souls</a:t>
            </a:r>
            <a:endParaRPr lang="en-US" sz="1500" dirty="0">
              <a:latin typeface="system-ui"/>
            </a:endParaRPr>
          </a:p>
          <a:p>
            <a:pPr marL="742950" indent="-742950" algn="l">
              <a:buAutoNum type="arabicPeriod"/>
            </a:pPr>
            <a:r>
              <a:rPr lang="en-US" sz="4000" i="0" dirty="0">
                <a:effectLst/>
                <a:latin typeface="system-ui"/>
              </a:rPr>
              <a:t>M.F.C.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3600" dirty="0">
                <a:latin typeface="system-ui"/>
              </a:rPr>
              <a:t>Text/Email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3600" dirty="0">
                <a:latin typeface="system-ui"/>
              </a:rPr>
              <a:t>Phone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3600" i="0" dirty="0">
                <a:effectLst/>
                <a:latin typeface="system-ui"/>
              </a:rPr>
              <a:t>Visit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3600" dirty="0">
                <a:latin typeface="system-ui"/>
              </a:rPr>
              <a:t>.	Tell or take</a:t>
            </a:r>
          </a:p>
          <a:p>
            <a:pPr marL="457200" lvl="1" indent="0">
              <a:buNone/>
            </a:pPr>
            <a:r>
              <a:rPr lang="en-US" sz="3600" dirty="0">
                <a:latin typeface="system-ui"/>
              </a:rPr>
              <a:t>		A</a:t>
            </a:r>
          </a:p>
          <a:p>
            <a:pPr marL="457200" lvl="1" indent="0">
              <a:buNone/>
            </a:pPr>
            <a:r>
              <a:rPr lang="en-US" sz="3600" dirty="0">
                <a:latin typeface="system-ui"/>
              </a:rPr>
              <a:t>	</a:t>
            </a:r>
            <a:r>
              <a:rPr lang="en-US" sz="3200" dirty="0">
                <a:latin typeface="system-ui"/>
              </a:rPr>
              <a:t>	Brother/Sister</a:t>
            </a:r>
            <a:endParaRPr lang="en-US" sz="3200" i="0" dirty="0">
              <a:effectLst/>
              <a:latin typeface="system-ui"/>
            </a:endParaRPr>
          </a:p>
          <a:p>
            <a:pPr marL="742950" indent="-742950" algn="l">
              <a:buAutoNum type="arabicPeriod"/>
            </a:pPr>
            <a:endParaRPr lang="en-US" sz="4000" i="0" dirty="0">
              <a:effectLst/>
              <a:latin typeface="system-ui"/>
            </a:endParaRPr>
          </a:p>
        </p:txBody>
      </p:sp>
      <p:pic>
        <p:nvPicPr>
          <p:cNvPr id="11266" name="Picture 2" descr="10 Efficient Ways to Use Python Lists | by Anupam Chugh | Better  Programming | Medium">
            <a:extLst>
              <a:ext uri="{FF2B5EF4-FFF2-40B4-BE49-F238E27FC236}">
                <a16:creationId xmlns:a16="http://schemas.microsoft.com/office/drawing/2014/main" id="{604F7C56-EEE5-41E9-856B-91B2450F2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4"/>
          <a:stretch/>
        </p:blipFill>
        <p:spPr bwMode="auto">
          <a:xfrm>
            <a:off x="628649" y="2252870"/>
            <a:ext cx="3829185" cy="32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622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0A77E-252A-4089-83E7-85ED03421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22852"/>
            <a:ext cx="4000500" cy="1630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/>
              <a:t>Life—</a:t>
            </a:r>
          </a:p>
          <a:p>
            <a:pPr marL="0" indent="0">
              <a:buNone/>
            </a:pPr>
            <a:r>
              <a:rPr lang="en-US" sz="5400" dirty="0"/>
              <a:t>Like a Vapour </a:t>
            </a:r>
            <a:endParaRPr lang="en-NZ" sz="5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158E5-9230-42CA-ACF0-4C3DBBB30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622852"/>
            <a:ext cx="3886200" cy="5554111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latin typeface="system-ui"/>
              </a:rPr>
              <a:t>James 4:14—</a:t>
            </a:r>
            <a:br>
              <a:rPr lang="en-US" sz="4000" dirty="0"/>
            </a:br>
            <a:r>
              <a:rPr lang="en-US" sz="4000" i="0" dirty="0">
                <a:effectLst/>
                <a:latin typeface="system-ui"/>
              </a:rPr>
              <a:t>Yet you do not know what your life will be like tomorrow. You are </a:t>
            </a:r>
            <a:r>
              <a:rPr lang="en-US" sz="4000" i="1" dirty="0">
                <a:effectLst/>
                <a:latin typeface="system-ui"/>
              </a:rPr>
              <a:t>just</a:t>
            </a:r>
            <a:r>
              <a:rPr lang="en-US" sz="4000" i="0" dirty="0">
                <a:effectLst/>
                <a:latin typeface="system-ui"/>
              </a:rPr>
              <a:t> a vapor that appears for a little while and then vanishes away.</a:t>
            </a:r>
            <a:r>
              <a:rPr lang="en-NZ" i="0" dirty="0">
                <a:effectLst/>
                <a:latin typeface="system-ui"/>
              </a:rPr>
              <a:t> (NASB95)</a:t>
            </a:r>
            <a:endParaRPr lang="en-US" i="0" dirty="0">
              <a:effectLst/>
              <a:latin typeface="system-ui"/>
            </a:endParaRPr>
          </a:p>
        </p:txBody>
      </p:sp>
      <p:pic>
        <p:nvPicPr>
          <p:cNvPr id="1026" name="Picture 2" descr="Vapor de Agua - Concepto, usos, importancia y ebullición">
            <a:extLst>
              <a:ext uri="{FF2B5EF4-FFF2-40B4-BE49-F238E27FC236}">
                <a16:creationId xmlns:a16="http://schemas.microsoft.com/office/drawing/2014/main" id="{D6B20DC2-AF94-49EC-BE56-B86874DB71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 r="17826"/>
          <a:stretch/>
        </p:blipFill>
        <p:spPr bwMode="auto">
          <a:xfrm>
            <a:off x="348698" y="2700131"/>
            <a:ext cx="428045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5683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0A77E-252A-4089-83E7-85ED03421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22852"/>
            <a:ext cx="4000500" cy="1630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/>
              <a:t>Life—</a:t>
            </a:r>
          </a:p>
          <a:p>
            <a:pPr marL="0" indent="0">
              <a:buNone/>
            </a:pPr>
            <a:r>
              <a:rPr lang="en-NZ" sz="5200" dirty="0"/>
              <a:t>Opportunities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158E5-9230-42CA-ACF0-4C3DBBB30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9723" y="622852"/>
            <a:ext cx="4412973" cy="6235148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system-ui"/>
              </a:rPr>
              <a:t>Lists…</a:t>
            </a:r>
          </a:p>
          <a:p>
            <a:pPr marL="742950" indent="-742950" algn="l">
              <a:buAutoNum type="arabicPeriod"/>
            </a:pPr>
            <a:r>
              <a:rPr lang="en-US" sz="4000" i="0" dirty="0">
                <a:effectLst/>
                <a:latin typeface="system-ui"/>
              </a:rPr>
              <a:t>Lost Souls</a:t>
            </a:r>
            <a:endParaRPr lang="en-US" sz="1500" dirty="0">
              <a:latin typeface="system-ui"/>
            </a:endParaRPr>
          </a:p>
          <a:p>
            <a:pPr marL="742950" indent="-742950" algn="l">
              <a:buAutoNum type="arabicPeriod"/>
            </a:pPr>
            <a:r>
              <a:rPr lang="en-US" sz="4000" i="0" dirty="0">
                <a:effectLst/>
                <a:latin typeface="system-ui"/>
              </a:rPr>
              <a:t>M.F.C.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3600" dirty="0">
                <a:latin typeface="system-ui"/>
              </a:rPr>
              <a:t>Text/Email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3600" dirty="0">
                <a:latin typeface="system-ui"/>
              </a:rPr>
              <a:t>Phone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3600" i="0" dirty="0">
                <a:effectLst/>
                <a:latin typeface="system-ui"/>
              </a:rPr>
              <a:t>Visit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3600" dirty="0">
                <a:latin typeface="system-ui"/>
              </a:rPr>
              <a:t>T.A.B/S.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latin typeface="system-ui"/>
              </a:rPr>
              <a:t>Sow new ground</a:t>
            </a:r>
            <a:endParaRPr lang="en-US" sz="4000" i="0" dirty="0">
              <a:effectLst/>
              <a:latin typeface="system-ui"/>
            </a:endParaRPr>
          </a:p>
          <a:p>
            <a:pPr marL="742950" indent="-742950" algn="l">
              <a:buAutoNum type="arabicPeriod"/>
            </a:pPr>
            <a:endParaRPr lang="en-US" sz="4000" i="0" dirty="0">
              <a:effectLst/>
              <a:latin typeface="system-ui"/>
            </a:endParaRPr>
          </a:p>
        </p:txBody>
      </p:sp>
      <p:pic>
        <p:nvPicPr>
          <p:cNvPr id="11266" name="Picture 2" descr="10 Efficient Ways to Use Python Lists | by Anupam Chugh | Better  Programming | Medium">
            <a:extLst>
              <a:ext uri="{FF2B5EF4-FFF2-40B4-BE49-F238E27FC236}">
                <a16:creationId xmlns:a16="http://schemas.microsoft.com/office/drawing/2014/main" id="{604F7C56-EEE5-41E9-856B-91B2450F2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4"/>
          <a:stretch/>
        </p:blipFill>
        <p:spPr bwMode="auto">
          <a:xfrm>
            <a:off x="628649" y="2252870"/>
            <a:ext cx="3829185" cy="32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962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0A77E-252A-4089-83E7-85ED03421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22852"/>
            <a:ext cx="4000500" cy="1630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/>
              <a:t>Life—</a:t>
            </a:r>
          </a:p>
          <a:p>
            <a:pPr marL="0" indent="0">
              <a:buNone/>
            </a:pPr>
            <a:r>
              <a:rPr lang="en-NZ" sz="5200" dirty="0"/>
              <a:t>Opportunities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158E5-9230-42CA-ACF0-4C3DBBB30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9723" y="622852"/>
            <a:ext cx="4412973" cy="6235148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system-ui"/>
              </a:rPr>
              <a:t>Lists…</a:t>
            </a:r>
          </a:p>
          <a:p>
            <a:pPr marL="742950" indent="-742950" algn="l">
              <a:buAutoNum type="arabicPeriod"/>
            </a:pPr>
            <a:r>
              <a:rPr lang="en-US" sz="4000" i="0" dirty="0">
                <a:effectLst/>
                <a:latin typeface="system-ui"/>
              </a:rPr>
              <a:t>Lost Souls</a:t>
            </a:r>
            <a:endParaRPr lang="en-US" sz="1500" dirty="0">
              <a:latin typeface="system-ui"/>
            </a:endParaRPr>
          </a:p>
          <a:p>
            <a:pPr marL="742950" indent="-742950" algn="l">
              <a:buAutoNum type="arabicPeriod"/>
            </a:pPr>
            <a:r>
              <a:rPr lang="en-US" sz="4000" i="0" dirty="0">
                <a:effectLst/>
                <a:latin typeface="system-ui"/>
              </a:rPr>
              <a:t>M.F.C.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3600" dirty="0">
                <a:latin typeface="system-ui"/>
              </a:rPr>
              <a:t>Text/Email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3600" dirty="0">
                <a:latin typeface="system-ui"/>
              </a:rPr>
              <a:t>Phone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3600" i="0" dirty="0">
                <a:effectLst/>
                <a:latin typeface="system-ui"/>
              </a:rPr>
              <a:t>Visit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3600" dirty="0">
                <a:latin typeface="system-ui"/>
              </a:rPr>
              <a:t>T.A.B/S.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latin typeface="system-ui"/>
              </a:rPr>
              <a:t>Sow new ground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i="0" dirty="0">
                <a:effectLst/>
                <a:latin typeface="system-ui"/>
              </a:rPr>
              <a:t>Work on your spiritual life</a:t>
            </a:r>
          </a:p>
          <a:p>
            <a:pPr marL="742950" indent="-742950" algn="l">
              <a:buAutoNum type="arabicPeriod"/>
            </a:pPr>
            <a:endParaRPr lang="en-US" sz="4000" i="0" dirty="0">
              <a:effectLst/>
              <a:latin typeface="system-ui"/>
            </a:endParaRPr>
          </a:p>
        </p:txBody>
      </p:sp>
      <p:pic>
        <p:nvPicPr>
          <p:cNvPr id="11266" name="Picture 2" descr="10 Efficient Ways to Use Python Lists | by Anupam Chugh | Better  Programming | Medium">
            <a:extLst>
              <a:ext uri="{FF2B5EF4-FFF2-40B4-BE49-F238E27FC236}">
                <a16:creationId xmlns:a16="http://schemas.microsoft.com/office/drawing/2014/main" id="{604F7C56-EEE5-41E9-856B-91B2450F2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4"/>
          <a:stretch/>
        </p:blipFill>
        <p:spPr bwMode="auto">
          <a:xfrm>
            <a:off x="628649" y="2252870"/>
            <a:ext cx="3829185" cy="32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637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0A77E-252A-4089-83E7-85ED03421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22852"/>
            <a:ext cx="4000500" cy="1630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/>
              <a:t>Life—</a:t>
            </a:r>
          </a:p>
          <a:p>
            <a:pPr marL="0" indent="0">
              <a:buNone/>
            </a:pPr>
            <a:r>
              <a:rPr lang="en-US" sz="5400" dirty="0"/>
              <a:t>Like a Vapour </a:t>
            </a:r>
            <a:endParaRPr lang="en-NZ" sz="5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158E5-9230-42CA-ACF0-4C3DBBB30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622852"/>
            <a:ext cx="4514850" cy="555411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system-ui"/>
              </a:rPr>
              <a:t>Average life expectancy of NZ </a:t>
            </a:r>
          </a:p>
          <a:p>
            <a:endParaRPr lang="en-US" sz="4000" dirty="0">
              <a:latin typeface="system-ui"/>
            </a:endParaRPr>
          </a:p>
          <a:p>
            <a:r>
              <a:rPr lang="en-US" sz="4000" dirty="0" err="1">
                <a:latin typeface="system-ui"/>
              </a:rPr>
              <a:t>NZer</a:t>
            </a:r>
            <a:r>
              <a:rPr lang="en-US" sz="4000" dirty="0">
                <a:latin typeface="system-ui"/>
              </a:rPr>
              <a:t>? _________  </a:t>
            </a:r>
          </a:p>
        </p:txBody>
      </p:sp>
      <p:pic>
        <p:nvPicPr>
          <p:cNvPr id="1026" name="Picture 2" descr="Vapor de Agua - Concepto, usos, importancia y ebullición">
            <a:extLst>
              <a:ext uri="{FF2B5EF4-FFF2-40B4-BE49-F238E27FC236}">
                <a16:creationId xmlns:a16="http://schemas.microsoft.com/office/drawing/2014/main" id="{D6B20DC2-AF94-49EC-BE56-B86874DB71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 r="17826"/>
          <a:stretch/>
        </p:blipFill>
        <p:spPr bwMode="auto">
          <a:xfrm>
            <a:off x="348698" y="2700131"/>
            <a:ext cx="428045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001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0A77E-252A-4089-83E7-85ED03421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22852"/>
            <a:ext cx="4000500" cy="1630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/>
              <a:t>Life—</a:t>
            </a:r>
          </a:p>
          <a:p>
            <a:pPr marL="0" indent="0">
              <a:buNone/>
            </a:pPr>
            <a:r>
              <a:rPr lang="en-US" sz="5400" dirty="0"/>
              <a:t>Like a Vapour </a:t>
            </a:r>
            <a:endParaRPr lang="en-NZ" sz="5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158E5-9230-42CA-ACF0-4C3DBBB30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622852"/>
            <a:ext cx="4514850" cy="555411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system-ui"/>
              </a:rPr>
              <a:t>Average life expectancy of NZ </a:t>
            </a:r>
          </a:p>
          <a:p>
            <a:endParaRPr lang="en-US" sz="4000" dirty="0">
              <a:latin typeface="system-ui"/>
            </a:endParaRPr>
          </a:p>
          <a:p>
            <a:r>
              <a:rPr lang="en-US" sz="4000" dirty="0" err="1">
                <a:latin typeface="system-ui"/>
              </a:rPr>
              <a:t>NZer</a:t>
            </a:r>
            <a:r>
              <a:rPr lang="en-US" sz="4000" dirty="0">
                <a:latin typeface="system-ui"/>
              </a:rPr>
              <a:t>? </a:t>
            </a:r>
            <a:r>
              <a:rPr lang="en-NZ" sz="4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82.36 years</a:t>
            </a:r>
            <a:endParaRPr lang="en-US" sz="4000" dirty="0">
              <a:latin typeface="system-ui"/>
            </a:endParaRPr>
          </a:p>
        </p:txBody>
      </p:sp>
      <p:pic>
        <p:nvPicPr>
          <p:cNvPr id="1026" name="Picture 2" descr="Vapor de Agua - Concepto, usos, importancia y ebullición">
            <a:extLst>
              <a:ext uri="{FF2B5EF4-FFF2-40B4-BE49-F238E27FC236}">
                <a16:creationId xmlns:a16="http://schemas.microsoft.com/office/drawing/2014/main" id="{D6B20DC2-AF94-49EC-BE56-B86874DB71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 r="17826"/>
          <a:stretch/>
        </p:blipFill>
        <p:spPr bwMode="auto">
          <a:xfrm>
            <a:off x="348698" y="2700131"/>
            <a:ext cx="428045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06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0A77E-252A-4089-83E7-85ED03421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22852"/>
            <a:ext cx="4000500" cy="1630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/>
              <a:t>Life—</a:t>
            </a:r>
          </a:p>
          <a:p>
            <a:pPr marL="0" indent="0">
              <a:buNone/>
            </a:pPr>
            <a:r>
              <a:rPr lang="en-US" sz="5400" dirty="0"/>
              <a:t>Like a Vapour </a:t>
            </a:r>
            <a:endParaRPr lang="en-NZ" sz="5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158E5-9230-42CA-ACF0-4C3DBBB30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622852"/>
            <a:ext cx="4514850" cy="555411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system-ui"/>
              </a:rPr>
              <a:t>Average life expectancy of NZ </a:t>
            </a:r>
          </a:p>
          <a:p>
            <a:endParaRPr lang="en-US" sz="4000" dirty="0">
              <a:latin typeface="system-ui"/>
            </a:endParaRPr>
          </a:p>
          <a:p>
            <a:r>
              <a:rPr lang="en-US" sz="4000" dirty="0">
                <a:latin typeface="system-ui"/>
              </a:rPr>
              <a:t>Female? ________</a:t>
            </a:r>
          </a:p>
          <a:p>
            <a:endParaRPr lang="en-US" sz="4000" dirty="0">
              <a:latin typeface="system-ui"/>
            </a:endParaRPr>
          </a:p>
        </p:txBody>
      </p:sp>
      <p:pic>
        <p:nvPicPr>
          <p:cNvPr id="1026" name="Picture 2" descr="Vapor de Agua - Concepto, usos, importancia y ebullición">
            <a:extLst>
              <a:ext uri="{FF2B5EF4-FFF2-40B4-BE49-F238E27FC236}">
                <a16:creationId xmlns:a16="http://schemas.microsoft.com/office/drawing/2014/main" id="{D6B20DC2-AF94-49EC-BE56-B86874DB71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 r="17826"/>
          <a:stretch/>
        </p:blipFill>
        <p:spPr bwMode="auto">
          <a:xfrm>
            <a:off x="348698" y="2700131"/>
            <a:ext cx="428045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868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0A77E-252A-4089-83E7-85ED03421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22852"/>
            <a:ext cx="4000500" cy="1630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/>
              <a:t>Life—</a:t>
            </a:r>
          </a:p>
          <a:p>
            <a:pPr marL="0" indent="0">
              <a:buNone/>
            </a:pPr>
            <a:r>
              <a:rPr lang="en-US" sz="5400" dirty="0"/>
              <a:t>Like a Vapour </a:t>
            </a:r>
            <a:endParaRPr lang="en-NZ" sz="5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158E5-9230-42CA-ACF0-4C3DBBB30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622852"/>
            <a:ext cx="4514850" cy="555411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system-ui"/>
              </a:rPr>
              <a:t>Average life expectancy of NZ </a:t>
            </a:r>
          </a:p>
          <a:p>
            <a:endParaRPr lang="en-US" sz="4000" dirty="0">
              <a:latin typeface="system-ui"/>
            </a:endParaRPr>
          </a:p>
          <a:p>
            <a:r>
              <a:rPr lang="en-US" sz="4000" dirty="0">
                <a:latin typeface="system-ui"/>
              </a:rPr>
              <a:t>Female?    83</a:t>
            </a:r>
          </a:p>
          <a:p>
            <a:endParaRPr lang="en-US" sz="4000" dirty="0">
              <a:latin typeface="system-ui"/>
            </a:endParaRPr>
          </a:p>
          <a:p>
            <a:r>
              <a:rPr lang="en-US" sz="4000" dirty="0">
                <a:latin typeface="system-ui"/>
              </a:rPr>
              <a:t>Male? __________  </a:t>
            </a:r>
            <a:endParaRPr lang="en-US" i="0" dirty="0">
              <a:effectLst/>
              <a:latin typeface="system-ui"/>
            </a:endParaRPr>
          </a:p>
        </p:txBody>
      </p:sp>
      <p:pic>
        <p:nvPicPr>
          <p:cNvPr id="1026" name="Picture 2" descr="Vapor de Agua - Concepto, usos, importancia y ebullición">
            <a:extLst>
              <a:ext uri="{FF2B5EF4-FFF2-40B4-BE49-F238E27FC236}">
                <a16:creationId xmlns:a16="http://schemas.microsoft.com/office/drawing/2014/main" id="{D6B20DC2-AF94-49EC-BE56-B86874DB71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 r="17826"/>
          <a:stretch/>
        </p:blipFill>
        <p:spPr bwMode="auto">
          <a:xfrm>
            <a:off x="348698" y="2700131"/>
            <a:ext cx="428045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58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0A77E-252A-4089-83E7-85ED03421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22852"/>
            <a:ext cx="4000500" cy="1630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/>
              <a:t>Life—</a:t>
            </a:r>
          </a:p>
          <a:p>
            <a:pPr marL="0" indent="0">
              <a:buNone/>
            </a:pPr>
            <a:r>
              <a:rPr lang="en-US" sz="5400" dirty="0"/>
              <a:t>Like a Vapour </a:t>
            </a:r>
            <a:endParaRPr lang="en-NZ" sz="5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158E5-9230-42CA-ACF0-4C3DBBB30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622852"/>
            <a:ext cx="4514850" cy="555411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system-ui"/>
              </a:rPr>
              <a:t>Average life expectancy of NZ </a:t>
            </a:r>
          </a:p>
          <a:p>
            <a:endParaRPr lang="en-US" sz="4000" dirty="0">
              <a:latin typeface="system-ui"/>
            </a:endParaRPr>
          </a:p>
          <a:p>
            <a:r>
              <a:rPr lang="en-US" sz="4000" dirty="0">
                <a:latin typeface="system-ui"/>
              </a:rPr>
              <a:t>Female?     83</a:t>
            </a:r>
          </a:p>
          <a:p>
            <a:endParaRPr lang="en-US" sz="4000" dirty="0">
              <a:latin typeface="system-ui"/>
            </a:endParaRPr>
          </a:p>
          <a:p>
            <a:r>
              <a:rPr lang="en-US" sz="4000" dirty="0">
                <a:latin typeface="system-ui"/>
              </a:rPr>
              <a:t>Male?         79  </a:t>
            </a:r>
            <a:endParaRPr lang="en-US" i="0" dirty="0">
              <a:effectLst/>
              <a:latin typeface="system-ui"/>
            </a:endParaRPr>
          </a:p>
        </p:txBody>
      </p:sp>
      <p:pic>
        <p:nvPicPr>
          <p:cNvPr id="1026" name="Picture 2" descr="Vapor de Agua - Concepto, usos, importancia y ebullición">
            <a:extLst>
              <a:ext uri="{FF2B5EF4-FFF2-40B4-BE49-F238E27FC236}">
                <a16:creationId xmlns:a16="http://schemas.microsoft.com/office/drawing/2014/main" id="{D6B20DC2-AF94-49EC-BE56-B86874DB71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 r="17826"/>
          <a:stretch/>
        </p:blipFill>
        <p:spPr bwMode="auto">
          <a:xfrm>
            <a:off x="348698" y="2700131"/>
            <a:ext cx="428045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38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0A77E-252A-4089-83E7-85ED03421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22852"/>
            <a:ext cx="4000500" cy="1630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/>
              <a:t>Life—</a:t>
            </a:r>
          </a:p>
          <a:p>
            <a:pPr marL="0" indent="0">
              <a:buNone/>
            </a:pPr>
            <a:r>
              <a:rPr lang="en-US" sz="5400" dirty="0"/>
              <a:t>Like a Vapour </a:t>
            </a:r>
            <a:endParaRPr lang="en-NZ" sz="5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158E5-9230-42CA-ACF0-4C3DBBB30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622852"/>
            <a:ext cx="3886200" cy="623514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  <a:t>Psalm 90:10—</a:t>
            </a:r>
          </a:p>
          <a:p>
            <a:pPr algn="l"/>
            <a:r>
              <a:rPr lang="en-US" sz="4000" b="1" i="0" baseline="30000" dirty="0">
                <a:solidFill>
                  <a:srgbClr val="000000"/>
                </a:solidFill>
                <a:effectLst/>
                <a:latin typeface="system-ui"/>
              </a:rPr>
              <a:t>10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  <a:t>As for the days of our life, they contain ______ years,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  <a:t>Or if due to strength, ______ years,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  <a:t>Yet their pride is </a:t>
            </a:r>
            <a:r>
              <a:rPr lang="en-US" sz="4000" b="0" i="1" dirty="0">
                <a:solidFill>
                  <a:srgbClr val="000000"/>
                </a:solidFill>
                <a:effectLst/>
                <a:latin typeface="system-ui"/>
              </a:rPr>
              <a:t>but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  <a:t> labour and sorrow;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  <a:t>For soon it is gone and we fly away.</a:t>
            </a:r>
            <a:r>
              <a:rPr lang="en-NZ" i="0" dirty="0">
                <a:effectLst/>
                <a:latin typeface="system-ui"/>
              </a:rPr>
              <a:t> (NASB95)</a:t>
            </a:r>
            <a:endParaRPr lang="en-US" i="0" dirty="0">
              <a:effectLst/>
              <a:latin typeface="system-ui"/>
            </a:endParaRPr>
          </a:p>
        </p:txBody>
      </p:sp>
      <p:pic>
        <p:nvPicPr>
          <p:cNvPr id="2050" name="Picture 2" descr="From young to old Royalty Free Vector Image - VectorStock">
            <a:extLst>
              <a:ext uri="{FF2B5EF4-FFF2-40B4-BE49-F238E27FC236}">
                <a16:creationId xmlns:a16="http://schemas.microsoft.com/office/drawing/2014/main" id="{CC9B22B0-2C9C-4A14-ADF8-EE2B2678F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4" b="21960"/>
          <a:stretch/>
        </p:blipFill>
        <p:spPr bwMode="auto">
          <a:xfrm>
            <a:off x="0" y="3670852"/>
            <a:ext cx="4680346" cy="238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104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527</Words>
  <Application>Microsoft Office PowerPoint</Application>
  <PresentationFormat>On-screen Show (4:3)</PresentationFormat>
  <Paragraphs>184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Algerian</vt:lpstr>
      <vt:lpstr>arial</vt:lpstr>
      <vt:lpstr>arial</vt:lpstr>
      <vt:lpstr>Calibri</vt:lpstr>
      <vt:lpstr>Calibri Light</vt:lpstr>
      <vt:lpstr>system-ui</vt:lpstr>
      <vt:lpstr>Office Theme</vt:lpstr>
      <vt:lpstr>PowerPoint Presentation</vt:lpstr>
      <vt:lpstr>Life Abundant— Don’t waste your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HODGMAN, Geoff (WAITSC)</cp:lastModifiedBy>
  <cp:revision>16</cp:revision>
  <dcterms:created xsi:type="dcterms:W3CDTF">2020-12-12T20:29:33Z</dcterms:created>
  <dcterms:modified xsi:type="dcterms:W3CDTF">2021-01-04T02:15:09Z</dcterms:modified>
</cp:coreProperties>
</file>