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77" r:id="rId2"/>
    <p:sldId id="396" r:id="rId3"/>
    <p:sldId id="378" r:id="rId4"/>
    <p:sldId id="379" r:id="rId5"/>
    <p:sldId id="383" r:id="rId6"/>
    <p:sldId id="382" r:id="rId7"/>
    <p:sldId id="384" r:id="rId8"/>
    <p:sldId id="385" r:id="rId9"/>
    <p:sldId id="386" r:id="rId10"/>
    <p:sldId id="387" r:id="rId11"/>
    <p:sldId id="389" r:id="rId12"/>
    <p:sldId id="388" r:id="rId13"/>
    <p:sldId id="390" r:id="rId14"/>
    <p:sldId id="391" r:id="rId15"/>
    <p:sldId id="392" r:id="rId16"/>
    <p:sldId id="393" r:id="rId17"/>
    <p:sldId id="394" r:id="rId18"/>
    <p:sldId id="39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84" autoAdjust="0"/>
    <p:restoredTop sz="94660"/>
  </p:normalViewPr>
  <p:slideViewPr>
    <p:cSldViewPr snapToGrid="0">
      <p:cViewPr varScale="1">
        <p:scale>
          <a:sx n="114" d="100"/>
          <a:sy n="114" d="100"/>
        </p:scale>
        <p:origin x="163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A4D96E-58C9-48AC-8517-81C13B93A103}" type="datetimeFigureOut">
              <a:rPr lang="en-NZ" smtClean="0"/>
              <a:t>22/03/2021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29C8D61-3AAF-42C0-8D65-D2B2D6C09DDA}" type="slidenum">
              <a:rPr lang="en-NZ" smtClean="0"/>
              <a:t>‹#›</a:t>
            </a:fld>
            <a:endParaRPr lang="en-NZ"/>
          </a:p>
        </p:txBody>
      </p:sp>
    </p:spTree>
    <p:extLst>
      <p:ext uri="{BB962C8B-B14F-4D97-AF65-F5344CB8AC3E}">
        <p14:creationId xmlns:p14="http://schemas.microsoft.com/office/powerpoint/2010/main" val="4050969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4D96E-58C9-48AC-8517-81C13B93A103}" type="datetimeFigureOut">
              <a:rPr lang="en-NZ" smtClean="0"/>
              <a:t>22/03/2021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29C8D61-3AAF-42C0-8D65-D2B2D6C09DDA}" type="slidenum">
              <a:rPr lang="en-NZ" smtClean="0"/>
              <a:t>‹#›</a:t>
            </a:fld>
            <a:endParaRPr lang="en-NZ"/>
          </a:p>
        </p:txBody>
      </p:sp>
    </p:spTree>
    <p:extLst>
      <p:ext uri="{BB962C8B-B14F-4D97-AF65-F5344CB8AC3E}">
        <p14:creationId xmlns:p14="http://schemas.microsoft.com/office/powerpoint/2010/main" val="1678575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4D96E-58C9-48AC-8517-81C13B93A103}" type="datetimeFigureOut">
              <a:rPr lang="en-NZ" smtClean="0"/>
              <a:t>22/03/2021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29C8D61-3AAF-42C0-8D65-D2B2D6C09DDA}" type="slidenum">
              <a:rPr lang="en-NZ" smtClean="0"/>
              <a:t>‹#›</a:t>
            </a:fld>
            <a:endParaRPr lang="en-NZ"/>
          </a:p>
        </p:txBody>
      </p:sp>
    </p:spTree>
    <p:extLst>
      <p:ext uri="{BB962C8B-B14F-4D97-AF65-F5344CB8AC3E}">
        <p14:creationId xmlns:p14="http://schemas.microsoft.com/office/powerpoint/2010/main" val="320572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4D96E-58C9-48AC-8517-81C13B93A103}" type="datetimeFigureOut">
              <a:rPr lang="en-NZ" smtClean="0"/>
              <a:t>22/03/2021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29C8D61-3AAF-42C0-8D65-D2B2D6C09DDA}" type="slidenum">
              <a:rPr lang="en-NZ" smtClean="0"/>
              <a:t>‹#›</a:t>
            </a:fld>
            <a:endParaRPr lang="en-NZ"/>
          </a:p>
        </p:txBody>
      </p:sp>
    </p:spTree>
    <p:extLst>
      <p:ext uri="{BB962C8B-B14F-4D97-AF65-F5344CB8AC3E}">
        <p14:creationId xmlns:p14="http://schemas.microsoft.com/office/powerpoint/2010/main" val="3695974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A4D96E-58C9-48AC-8517-81C13B93A103}" type="datetimeFigureOut">
              <a:rPr lang="en-NZ" smtClean="0"/>
              <a:t>22/03/2021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29C8D61-3AAF-42C0-8D65-D2B2D6C09DDA}" type="slidenum">
              <a:rPr lang="en-NZ" smtClean="0"/>
              <a:t>‹#›</a:t>
            </a:fld>
            <a:endParaRPr lang="en-NZ"/>
          </a:p>
        </p:txBody>
      </p:sp>
    </p:spTree>
    <p:extLst>
      <p:ext uri="{BB962C8B-B14F-4D97-AF65-F5344CB8AC3E}">
        <p14:creationId xmlns:p14="http://schemas.microsoft.com/office/powerpoint/2010/main" val="2879975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A4D96E-58C9-48AC-8517-81C13B93A103}" type="datetimeFigureOut">
              <a:rPr lang="en-NZ" smtClean="0"/>
              <a:t>22/03/2021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29C8D61-3AAF-42C0-8D65-D2B2D6C09DDA}" type="slidenum">
              <a:rPr lang="en-NZ" smtClean="0"/>
              <a:t>‹#›</a:t>
            </a:fld>
            <a:endParaRPr lang="en-NZ"/>
          </a:p>
        </p:txBody>
      </p:sp>
    </p:spTree>
    <p:extLst>
      <p:ext uri="{BB962C8B-B14F-4D97-AF65-F5344CB8AC3E}">
        <p14:creationId xmlns:p14="http://schemas.microsoft.com/office/powerpoint/2010/main" val="1649237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A4D96E-58C9-48AC-8517-81C13B93A103}" type="datetimeFigureOut">
              <a:rPr lang="en-NZ" smtClean="0"/>
              <a:t>22/03/2021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229C8D61-3AAF-42C0-8D65-D2B2D6C09DDA}" type="slidenum">
              <a:rPr lang="en-NZ" smtClean="0"/>
              <a:t>‹#›</a:t>
            </a:fld>
            <a:endParaRPr lang="en-NZ"/>
          </a:p>
        </p:txBody>
      </p:sp>
    </p:spTree>
    <p:extLst>
      <p:ext uri="{BB962C8B-B14F-4D97-AF65-F5344CB8AC3E}">
        <p14:creationId xmlns:p14="http://schemas.microsoft.com/office/powerpoint/2010/main" val="3343003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A4D96E-58C9-48AC-8517-81C13B93A103}" type="datetimeFigureOut">
              <a:rPr lang="en-NZ" smtClean="0"/>
              <a:t>22/03/2021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229C8D61-3AAF-42C0-8D65-D2B2D6C09DDA}" type="slidenum">
              <a:rPr lang="en-NZ" smtClean="0"/>
              <a:t>‹#›</a:t>
            </a:fld>
            <a:endParaRPr lang="en-NZ"/>
          </a:p>
        </p:txBody>
      </p:sp>
    </p:spTree>
    <p:extLst>
      <p:ext uri="{BB962C8B-B14F-4D97-AF65-F5344CB8AC3E}">
        <p14:creationId xmlns:p14="http://schemas.microsoft.com/office/powerpoint/2010/main" val="251728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4D96E-58C9-48AC-8517-81C13B93A103}" type="datetimeFigureOut">
              <a:rPr lang="en-NZ" smtClean="0"/>
              <a:t>22/03/2021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229C8D61-3AAF-42C0-8D65-D2B2D6C09DDA}" type="slidenum">
              <a:rPr lang="en-NZ" smtClean="0"/>
              <a:t>‹#›</a:t>
            </a:fld>
            <a:endParaRPr lang="en-NZ"/>
          </a:p>
        </p:txBody>
      </p:sp>
    </p:spTree>
    <p:extLst>
      <p:ext uri="{BB962C8B-B14F-4D97-AF65-F5344CB8AC3E}">
        <p14:creationId xmlns:p14="http://schemas.microsoft.com/office/powerpoint/2010/main" val="1058405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A4D96E-58C9-48AC-8517-81C13B93A103}" type="datetimeFigureOut">
              <a:rPr lang="en-NZ" smtClean="0"/>
              <a:t>22/03/2021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29C8D61-3AAF-42C0-8D65-D2B2D6C09DDA}" type="slidenum">
              <a:rPr lang="en-NZ" smtClean="0"/>
              <a:t>‹#›</a:t>
            </a:fld>
            <a:endParaRPr lang="en-NZ"/>
          </a:p>
        </p:txBody>
      </p:sp>
    </p:spTree>
    <p:extLst>
      <p:ext uri="{BB962C8B-B14F-4D97-AF65-F5344CB8AC3E}">
        <p14:creationId xmlns:p14="http://schemas.microsoft.com/office/powerpoint/2010/main" val="1962086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A4D96E-58C9-48AC-8517-81C13B93A103}" type="datetimeFigureOut">
              <a:rPr lang="en-NZ" smtClean="0"/>
              <a:t>22/03/2021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29C8D61-3AAF-42C0-8D65-D2B2D6C09DDA}" type="slidenum">
              <a:rPr lang="en-NZ" smtClean="0"/>
              <a:t>‹#›</a:t>
            </a:fld>
            <a:endParaRPr lang="en-NZ"/>
          </a:p>
        </p:txBody>
      </p:sp>
    </p:spTree>
    <p:extLst>
      <p:ext uri="{BB962C8B-B14F-4D97-AF65-F5344CB8AC3E}">
        <p14:creationId xmlns:p14="http://schemas.microsoft.com/office/powerpoint/2010/main" val="4105528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4D96E-58C9-48AC-8517-81C13B93A103}" type="datetimeFigureOut">
              <a:rPr lang="en-NZ" smtClean="0"/>
              <a:t>22/03/2021</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9C8D61-3AAF-42C0-8D65-D2B2D6C09DDA}" type="slidenum">
              <a:rPr lang="en-NZ" smtClean="0"/>
              <a:t>‹#›</a:t>
            </a:fld>
            <a:endParaRPr lang="en-NZ"/>
          </a:p>
        </p:txBody>
      </p:sp>
    </p:spTree>
    <p:extLst>
      <p:ext uri="{BB962C8B-B14F-4D97-AF65-F5344CB8AC3E}">
        <p14:creationId xmlns:p14="http://schemas.microsoft.com/office/powerpoint/2010/main" val="6918734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85A3B99-EB2F-4BAB-AB64-F6E13F957339}"/>
              </a:ext>
            </a:extLst>
          </p:cNvPr>
          <p:cNvSpPr txBox="1">
            <a:spLocks/>
          </p:cNvSpPr>
          <p:nvPr/>
        </p:nvSpPr>
        <p:spPr>
          <a:xfrm>
            <a:off x="0" y="278296"/>
            <a:ext cx="9144000" cy="65797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“On our Way Home.”</a:t>
            </a:r>
          </a:p>
          <a:p>
            <a:pPr marL="0" indent="0">
              <a:buNone/>
            </a:pPr>
            <a:endParaRPr lang="en-US" sz="800" dirty="0"/>
          </a:p>
          <a:p>
            <a:r>
              <a:rPr lang="en-NZ" sz="3600" dirty="0"/>
              <a:t>John Staiger</a:t>
            </a:r>
          </a:p>
          <a:p>
            <a:endParaRPr lang="en-NZ" sz="800" dirty="0"/>
          </a:p>
          <a:p>
            <a:r>
              <a:rPr lang="en-NZ" sz="3600" dirty="0"/>
              <a:t>Morningside Church of Christ </a:t>
            </a:r>
          </a:p>
          <a:p>
            <a:endParaRPr lang="en-NZ" sz="800" dirty="0"/>
          </a:p>
          <a:p>
            <a:r>
              <a:rPr lang="en-NZ" sz="3600" dirty="0"/>
              <a:t>Sunday 21 March 2021</a:t>
            </a:r>
          </a:p>
          <a:p>
            <a:endParaRPr lang="en-NZ" sz="800" dirty="0"/>
          </a:p>
          <a:p>
            <a:r>
              <a:rPr lang="en-NZ" sz="3600" dirty="0"/>
              <a:t>PM Sermon</a:t>
            </a:r>
          </a:p>
          <a:p>
            <a:pPr marL="0" indent="0" algn="ctr">
              <a:buNone/>
            </a:pPr>
            <a:r>
              <a:rPr lang="en-NZ" sz="3600" dirty="0"/>
              <a:t>Broadcast on Facebook Live from </a:t>
            </a:r>
          </a:p>
          <a:p>
            <a:pPr marL="0" indent="0" algn="ctr">
              <a:buNone/>
            </a:pPr>
            <a:r>
              <a:rPr lang="en-NZ" sz="3600" dirty="0"/>
              <a:t>42 Leslie Ave, Sandringham.</a:t>
            </a:r>
          </a:p>
        </p:txBody>
      </p:sp>
    </p:spTree>
    <p:extLst>
      <p:ext uri="{BB962C8B-B14F-4D97-AF65-F5344CB8AC3E}">
        <p14:creationId xmlns:p14="http://schemas.microsoft.com/office/powerpoint/2010/main" val="613513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E3C01-60E5-4515-96D0-3D0BBB2B34C0}"/>
              </a:ext>
            </a:extLst>
          </p:cNvPr>
          <p:cNvSpPr>
            <a:spLocks noGrp="1"/>
          </p:cNvSpPr>
          <p:nvPr>
            <p:ph type="title"/>
          </p:nvPr>
        </p:nvSpPr>
        <p:spPr>
          <a:xfrm>
            <a:off x="410817" y="365126"/>
            <a:ext cx="3931931" cy="1325563"/>
          </a:xfrm>
        </p:spPr>
        <p:txBody>
          <a:bodyPr>
            <a:normAutofit/>
          </a:bodyPr>
          <a:lstStyle/>
          <a:p>
            <a:r>
              <a:rPr lang="en-NZ" dirty="0"/>
              <a:t>Losing your way…</a:t>
            </a:r>
          </a:p>
        </p:txBody>
      </p:sp>
      <p:sp>
        <p:nvSpPr>
          <p:cNvPr id="4" name="Content Placeholder 3">
            <a:extLst>
              <a:ext uri="{FF2B5EF4-FFF2-40B4-BE49-F238E27FC236}">
                <a16:creationId xmlns:a16="http://schemas.microsoft.com/office/drawing/2014/main" id="{EFB92DC0-5131-453A-A57F-D2895DEF3C53}"/>
              </a:ext>
            </a:extLst>
          </p:cNvPr>
          <p:cNvSpPr>
            <a:spLocks noGrp="1"/>
          </p:cNvSpPr>
          <p:nvPr>
            <p:ph sz="half" idx="2"/>
          </p:nvPr>
        </p:nvSpPr>
        <p:spPr>
          <a:xfrm>
            <a:off x="4629149" y="569842"/>
            <a:ext cx="4276312" cy="6288157"/>
          </a:xfrm>
        </p:spPr>
        <p:txBody>
          <a:bodyPr>
            <a:noAutofit/>
          </a:bodyPr>
          <a:lstStyle/>
          <a:p>
            <a:r>
              <a:rPr lang="en-NZ" sz="4000" dirty="0"/>
              <a:t>Even Churches face Difficult and Dangerous times</a:t>
            </a:r>
            <a:endParaRPr lang="en-NZ" sz="800" dirty="0"/>
          </a:p>
          <a:p>
            <a:pPr marL="0" indent="0" algn="l">
              <a:lnSpc>
                <a:spcPct val="70000"/>
              </a:lnSpc>
              <a:buNone/>
            </a:pPr>
            <a:r>
              <a:rPr lang="en-NZ" sz="3800" b="0" i="0" spc="-300" dirty="0">
                <a:solidFill>
                  <a:srgbClr val="000000"/>
                </a:solidFill>
                <a:effectLst/>
                <a:latin typeface="system-ui"/>
              </a:rPr>
              <a:t>Revelation 2:5—</a:t>
            </a:r>
            <a:r>
              <a:rPr lang="en-NZ" sz="3800" b="1" i="0" spc="-300" baseline="30000" dirty="0">
                <a:solidFill>
                  <a:srgbClr val="000000"/>
                </a:solidFill>
                <a:effectLst/>
                <a:latin typeface="system-ui"/>
              </a:rPr>
              <a:t>5</a:t>
            </a:r>
            <a:r>
              <a:rPr lang="en-NZ" sz="3800" b="0" i="0" spc="-300" dirty="0">
                <a:solidFill>
                  <a:srgbClr val="000000"/>
                </a:solidFill>
                <a:effectLst/>
                <a:latin typeface="system-ui"/>
              </a:rPr>
              <a:t>Therefore remember from where you have fallen, and repent and do the deeds you did at first; or else I am coming to you and will remove your lampstand out of its place—unless you repent. </a:t>
            </a:r>
            <a:r>
              <a:rPr lang="en-NZ" sz="1400" b="0" i="0" dirty="0">
                <a:solidFill>
                  <a:srgbClr val="000000"/>
                </a:solidFill>
                <a:effectLst/>
                <a:latin typeface="system-ui"/>
              </a:rPr>
              <a:t>(NASB95)</a:t>
            </a:r>
          </a:p>
        </p:txBody>
      </p:sp>
      <p:pic>
        <p:nvPicPr>
          <p:cNvPr id="5122" name="Picture 2" descr="revelation 2:5 | Tumblr">
            <a:extLst>
              <a:ext uri="{FF2B5EF4-FFF2-40B4-BE49-F238E27FC236}">
                <a16:creationId xmlns:a16="http://schemas.microsoft.com/office/drawing/2014/main" id="{F6259E32-D868-42D3-811C-CC078D56F9C9}"/>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21456" r="19065"/>
          <a:stretch/>
        </p:blipFill>
        <p:spPr bwMode="auto">
          <a:xfrm>
            <a:off x="1033670" y="1672960"/>
            <a:ext cx="2968487" cy="499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251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E3C01-60E5-4515-96D0-3D0BBB2B34C0}"/>
              </a:ext>
            </a:extLst>
          </p:cNvPr>
          <p:cNvSpPr>
            <a:spLocks noGrp="1"/>
          </p:cNvSpPr>
          <p:nvPr>
            <p:ph type="title"/>
          </p:nvPr>
        </p:nvSpPr>
        <p:spPr>
          <a:xfrm>
            <a:off x="410817" y="365126"/>
            <a:ext cx="3931931" cy="1325563"/>
          </a:xfrm>
        </p:spPr>
        <p:txBody>
          <a:bodyPr>
            <a:normAutofit/>
          </a:bodyPr>
          <a:lstStyle/>
          <a:p>
            <a:r>
              <a:rPr lang="en-NZ" b="1" dirty="0"/>
              <a:t>Backseat squabbles—</a:t>
            </a:r>
            <a:endParaRPr lang="en-NZ" dirty="0"/>
          </a:p>
        </p:txBody>
      </p:sp>
      <p:sp>
        <p:nvSpPr>
          <p:cNvPr id="4" name="Content Placeholder 3">
            <a:extLst>
              <a:ext uri="{FF2B5EF4-FFF2-40B4-BE49-F238E27FC236}">
                <a16:creationId xmlns:a16="http://schemas.microsoft.com/office/drawing/2014/main" id="{EFB92DC0-5131-453A-A57F-D2895DEF3C53}"/>
              </a:ext>
            </a:extLst>
          </p:cNvPr>
          <p:cNvSpPr>
            <a:spLocks noGrp="1"/>
          </p:cNvSpPr>
          <p:nvPr>
            <p:ph sz="half" idx="2"/>
          </p:nvPr>
        </p:nvSpPr>
        <p:spPr>
          <a:xfrm>
            <a:off x="4629149" y="569842"/>
            <a:ext cx="4276312" cy="6288157"/>
          </a:xfrm>
        </p:spPr>
        <p:txBody>
          <a:bodyPr>
            <a:noAutofit/>
          </a:bodyPr>
          <a:lstStyle/>
          <a:p>
            <a:endParaRPr lang="en-NZ" sz="800" b="1" dirty="0"/>
          </a:p>
          <a:p>
            <a:pPr algn="l"/>
            <a:r>
              <a:rPr lang="en-NZ" sz="4000" b="0" i="0" dirty="0">
                <a:solidFill>
                  <a:srgbClr val="000000"/>
                </a:solidFill>
                <a:effectLst/>
                <a:latin typeface="system-ui"/>
              </a:rPr>
              <a:t>Philippians 2:14—</a:t>
            </a:r>
          </a:p>
          <a:p>
            <a:pPr algn="l"/>
            <a:r>
              <a:rPr lang="en-NZ" sz="4000" b="1" i="0" baseline="30000" dirty="0">
                <a:solidFill>
                  <a:srgbClr val="000000"/>
                </a:solidFill>
                <a:effectLst/>
                <a:latin typeface="system-ui"/>
              </a:rPr>
              <a:t>14</a:t>
            </a:r>
            <a:r>
              <a:rPr lang="en-NZ" sz="4000" b="0" i="0" dirty="0">
                <a:solidFill>
                  <a:srgbClr val="000000"/>
                </a:solidFill>
                <a:effectLst/>
                <a:latin typeface="system-ui"/>
              </a:rPr>
              <a:t>Do all things without grumbling or disputing;</a:t>
            </a:r>
            <a:r>
              <a:rPr lang="en-NZ" sz="2800" b="0" i="0" dirty="0">
                <a:solidFill>
                  <a:srgbClr val="000000"/>
                </a:solidFill>
                <a:effectLst/>
                <a:latin typeface="system-ui"/>
              </a:rPr>
              <a:t> </a:t>
            </a:r>
            <a:r>
              <a:rPr lang="en-NZ" sz="1000" b="0" i="0" dirty="0">
                <a:solidFill>
                  <a:srgbClr val="000000"/>
                </a:solidFill>
                <a:effectLst/>
                <a:latin typeface="system-ui"/>
              </a:rPr>
              <a:t>(NASB95)</a:t>
            </a:r>
          </a:p>
        </p:txBody>
      </p:sp>
      <p:sp>
        <p:nvSpPr>
          <p:cNvPr id="3" name="Content Placeholder 2">
            <a:extLst>
              <a:ext uri="{FF2B5EF4-FFF2-40B4-BE49-F238E27FC236}">
                <a16:creationId xmlns:a16="http://schemas.microsoft.com/office/drawing/2014/main" id="{73B10C56-ED17-4755-BD11-F8A6C5C3C3AD}"/>
              </a:ext>
            </a:extLst>
          </p:cNvPr>
          <p:cNvSpPr>
            <a:spLocks noGrp="1"/>
          </p:cNvSpPr>
          <p:nvPr>
            <p:ph sz="half" idx="1"/>
          </p:nvPr>
        </p:nvSpPr>
        <p:spPr/>
        <p:txBody>
          <a:bodyPr/>
          <a:lstStyle/>
          <a:p>
            <a:endParaRPr lang="en-NZ" dirty="0"/>
          </a:p>
        </p:txBody>
      </p:sp>
      <p:pic>
        <p:nvPicPr>
          <p:cNvPr id="5" name="Picture 4">
            <a:extLst>
              <a:ext uri="{FF2B5EF4-FFF2-40B4-BE49-F238E27FC236}">
                <a16:creationId xmlns:a16="http://schemas.microsoft.com/office/drawing/2014/main" id="{8FE8DBBE-7186-4F3B-B668-65F39DC376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07" r="5514"/>
          <a:stretch/>
        </p:blipFill>
        <p:spPr bwMode="auto">
          <a:xfrm>
            <a:off x="-1" y="3429000"/>
            <a:ext cx="4878303" cy="3428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564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E3C01-60E5-4515-96D0-3D0BBB2B34C0}"/>
              </a:ext>
            </a:extLst>
          </p:cNvPr>
          <p:cNvSpPr>
            <a:spLocks noGrp="1"/>
          </p:cNvSpPr>
          <p:nvPr>
            <p:ph type="title"/>
          </p:nvPr>
        </p:nvSpPr>
        <p:spPr>
          <a:xfrm>
            <a:off x="410817" y="365126"/>
            <a:ext cx="3931931" cy="1325563"/>
          </a:xfrm>
        </p:spPr>
        <p:txBody>
          <a:bodyPr>
            <a:normAutofit/>
          </a:bodyPr>
          <a:lstStyle/>
          <a:p>
            <a:r>
              <a:rPr lang="en-NZ" b="1" dirty="0"/>
              <a:t>Backseat squabbles—</a:t>
            </a:r>
            <a:endParaRPr lang="en-NZ" dirty="0"/>
          </a:p>
        </p:txBody>
      </p:sp>
      <p:sp>
        <p:nvSpPr>
          <p:cNvPr id="4" name="Content Placeholder 3">
            <a:extLst>
              <a:ext uri="{FF2B5EF4-FFF2-40B4-BE49-F238E27FC236}">
                <a16:creationId xmlns:a16="http://schemas.microsoft.com/office/drawing/2014/main" id="{EFB92DC0-5131-453A-A57F-D2895DEF3C53}"/>
              </a:ext>
            </a:extLst>
          </p:cNvPr>
          <p:cNvSpPr>
            <a:spLocks noGrp="1"/>
          </p:cNvSpPr>
          <p:nvPr>
            <p:ph sz="half" idx="2"/>
          </p:nvPr>
        </p:nvSpPr>
        <p:spPr>
          <a:xfrm>
            <a:off x="4629149" y="569842"/>
            <a:ext cx="4276312" cy="6288157"/>
          </a:xfrm>
        </p:spPr>
        <p:txBody>
          <a:bodyPr>
            <a:noAutofit/>
          </a:bodyPr>
          <a:lstStyle/>
          <a:p>
            <a:endParaRPr lang="en-NZ" sz="800" b="1" dirty="0"/>
          </a:p>
          <a:p>
            <a:pPr algn="l"/>
            <a:r>
              <a:rPr lang="en-NZ" sz="3600" b="0" i="0" dirty="0">
                <a:solidFill>
                  <a:srgbClr val="000000"/>
                </a:solidFill>
                <a:effectLst/>
                <a:latin typeface="system-ui"/>
              </a:rPr>
              <a:t>Ephesians 4:31—</a:t>
            </a:r>
          </a:p>
          <a:p>
            <a:pPr algn="l"/>
            <a:r>
              <a:rPr lang="en-NZ" sz="3600" b="1" i="0" baseline="30000" dirty="0">
                <a:solidFill>
                  <a:srgbClr val="000000"/>
                </a:solidFill>
                <a:effectLst/>
                <a:latin typeface="system-ui"/>
              </a:rPr>
              <a:t>31</a:t>
            </a:r>
            <a:r>
              <a:rPr lang="en-NZ" sz="3600" b="0" i="0" dirty="0">
                <a:solidFill>
                  <a:srgbClr val="000000"/>
                </a:solidFill>
                <a:effectLst/>
                <a:latin typeface="system-ui"/>
              </a:rPr>
              <a:t>Let all bitterness and wrath and anger and clamour and slander be put away from you, along with all malice.</a:t>
            </a:r>
            <a:r>
              <a:rPr lang="en-NZ" sz="2800" b="0" i="0" dirty="0">
                <a:solidFill>
                  <a:srgbClr val="000000"/>
                </a:solidFill>
                <a:effectLst/>
                <a:latin typeface="system-ui"/>
              </a:rPr>
              <a:t> </a:t>
            </a:r>
            <a:r>
              <a:rPr lang="en-NZ" sz="1000" b="0" i="0" dirty="0">
                <a:solidFill>
                  <a:srgbClr val="000000"/>
                </a:solidFill>
                <a:effectLst/>
                <a:latin typeface="system-ui"/>
              </a:rPr>
              <a:t>(NASB95)</a:t>
            </a:r>
          </a:p>
        </p:txBody>
      </p:sp>
      <p:pic>
        <p:nvPicPr>
          <p:cNvPr id="9222" name="Picture 6" descr="Backseat Carma | Back Seat Carma - Stop kids fighting in ...">
            <a:extLst>
              <a:ext uri="{FF2B5EF4-FFF2-40B4-BE49-F238E27FC236}">
                <a16:creationId xmlns:a16="http://schemas.microsoft.com/office/drawing/2014/main" id="{DA151636-2A8F-4BD6-8625-36FE9E369BB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3074505"/>
            <a:ext cx="4880456" cy="2948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456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E3C01-60E5-4515-96D0-3D0BBB2B34C0}"/>
              </a:ext>
            </a:extLst>
          </p:cNvPr>
          <p:cNvSpPr>
            <a:spLocks noGrp="1"/>
          </p:cNvSpPr>
          <p:nvPr>
            <p:ph type="title"/>
          </p:nvPr>
        </p:nvSpPr>
        <p:spPr>
          <a:xfrm>
            <a:off x="410817" y="365126"/>
            <a:ext cx="3931931" cy="1325563"/>
          </a:xfrm>
        </p:spPr>
        <p:txBody>
          <a:bodyPr>
            <a:normAutofit fontScale="90000"/>
          </a:bodyPr>
          <a:lstStyle/>
          <a:p>
            <a:r>
              <a:rPr lang="en-NZ" b="1" dirty="0"/>
              <a:t>Backseat squabbles—</a:t>
            </a:r>
            <a:br>
              <a:rPr lang="en-NZ" b="1" dirty="0"/>
            </a:br>
            <a:endParaRPr lang="en-NZ" dirty="0"/>
          </a:p>
        </p:txBody>
      </p:sp>
      <p:sp>
        <p:nvSpPr>
          <p:cNvPr id="4" name="Content Placeholder 3">
            <a:extLst>
              <a:ext uri="{FF2B5EF4-FFF2-40B4-BE49-F238E27FC236}">
                <a16:creationId xmlns:a16="http://schemas.microsoft.com/office/drawing/2014/main" id="{EFB92DC0-5131-453A-A57F-D2895DEF3C53}"/>
              </a:ext>
            </a:extLst>
          </p:cNvPr>
          <p:cNvSpPr>
            <a:spLocks noGrp="1"/>
          </p:cNvSpPr>
          <p:nvPr>
            <p:ph sz="half" idx="2"/>
          </p:nvPr>
        </p:nvSpPr>
        <p:spPr>
          <a:xfrm>
            <a:off x="4629149" y="569842"/>
            <a:ext cx="4276312" cy="6288157"/>
          </a:xfrm>
        </p:spPr>
        <p:txBody>
          <a:bodyPr>
            <a:noAutofit/>
          </a:bodyPr>
          <a:lstStyle/>
          <a:p>
            <a:endParaRPr lang="en-NZ" sz="800" b="1" dirty="0"/>
          </a:p>
          <a:p>
            <a:pPr algn="l"/>
            <a:r>
              <a:rPr lang="en-NZ" sz="4000" b="0" i="0" dirty="0">
                <a:solidFill>
                  <a:srgbClr val="000000"/>
                </a:solidFill>
                <a:effectLst/>
                <a:latin typeface="system-ui"/>
              </a:rPr>
              <a:t>Galatians 5:15—</a:t>
            </a:r>
          </a:p>
          <a:p>
            <a:pPr algn="l"/>
            <a:r>
              <a:rPr lang="en-NZ" sz="4000" b="1" i="0" baseline="30000" dirty="0">
                <a:solidFill>
                  <a:srgbClr val="000000"/>
                </a:solidFill>
                <a:effectLst/>
                <a:latin typeface="system-ui"/>
              </a:rPr>
              <a:t>15</a:t>
            </a:r>
            <a:r>
              <a:rPr lang="en-NZ" sz="4000" b="0" i="0" dirty="0">
                <a:solidFill>
                  <a:srgbClr val="000000"/>
                </a:solidFill>
                <a:effectLst/>
                <a:latin typeface="system-ui"/>
              </a:rPr>
              <a:t>But if you bite and devour one another, take care that you are not consumed by one another. </a:t>
            </a:r>
            <a:r>
              <a:rPr lang="en-NZ" sz="1000" b="0" i="0" dirty="0">
                <a:solidFill>
                  <a:srgbClr val="000000"/>
                </a:solidFill>
                <a:effectLst/>
                <a:latin typeface="system-ui"/>
              </a:rPr>
              <a:t>(NASB95)</a:t>
            </a:r>
          </a:p>
        </p:txBody>
      </p:sp>
      <p:pic>
        <p:nvPicPr>
          <p:cNvPr id="7170" name="Picture 2" descr="Driving with Children Safety Tips">
            <a:extLst>
              <a:ext uri="{FF2B5EF4-FFF2-40B4-BE49-F238E27FC236}">
                <a16:creationId xmlns:a16="http://schemas.microsoft.com/office/drawing/2014/main" id="{391B2077-EC43-4DCF-AEA4-87B1E2B9052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3157877"/>
            <a:ext cx="4843876" cy="2726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151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E3C01-60E5-4515-96D0-3D0BBB2B34C0}"/>
              </a:ext>
            </a:extLst>
          </p:cNvPr>
          <p:cNvSpPr>
            <a:spLocks noGrp="1"/>
          </p:cNvSpPr>
          <p:nvPr>
            <p:ph type="title"/>
          </p:nvPr>
        </p:nvSpPr>
        <p:spPr>
          <a:xfrm>
            <a:off x="410817" y="365126"/>
            <a:ext cx="3931931" cy="1325563"/>
          </a:xfrm>
        </p:spPr>
        <p:txBody>
          <a:bodyPr>
            <a:normAutofit/>
          </a:bodyPr>
          <a:lstStyle/>
          <a:p>
            <a:r>
              <a:rPr lang="en-NZ" dirty="0"/>
              <a:t>Losing your bearings…</a:t>
            </a:r>
          </a:p>
        </p:txBody>
      </p:sp>
      <p:sp>
        <p:nvSpPr>
          <p:cNvPr id="4" name="Content Placeholder 3">
            <a:extLst>
              <a:ext uri="{FF2B5EF4-FFF2-40B4-BE49-F238E27FC236}">
                <a16:creationId xmlns:a16="http://schemas.microsoft.com/office/drawing/2014/main" id="{EFB92DC0-5131-453A-A57F-D2895DEF3C53}"/>
              </a:ext>
            </a:extLst>
          </p:cNvPr>
          <p:cNvSpPr>
            <a:spLocks noGrp="1"/>
          </p:cNvSpPr>
          <p:nvPr>
            <p:ph sz="half" idx="2"/>
          </p:nvPr>
        </p:nvSpPr>
        <p:spPr>
          <a:xfrm>
            <a:off x="4629149" y="569842"/>
            <a:ext cx="4276312" cy="6288157"/>
          </a:xfrm>
        </p:spPr>
        <p:txBody>
          <a:bodyPr>
            <a:noAutofit/>
          </a:bodyPr>
          <a:lstStyle/>
          <a:p>
            <a:pPr algn="l"/>
            <a:r>
              <a:rPr lang="en-NZ" sz="3600" b="0" i="0" dirty="0">
                <a:solidFill>
                  <a:srgbClr val="000000"/>
                </a:solidFill>
                <a:effectLst/>
                <a:latin typeface="system-ui"/>
              </a:rPr>
              <a:t>Matthew 13:22—</a:t>
            </a:r>
          </a:p>
          <a:p>
            <a:pPr algn="l"/>
            <a:r>
              <a:rPr lang="en-NZ" sz="3600" b="1" i="0" baseline="30000" dirty="0">
                <a:solidFill>
                  <a:srgbClr val="000000"/>
                </a:solidFill>
                <a:effectLst/>
                <a:latin typeface="system-ui"/>
              </a:rPr>
              <a:t>22</a:t>
            </a:r>
            <a:r>
              <a:rPr lang="en-NZ" sz="3600" b="0" i="0" dirty="0">
                <a:solidFill>
                  <a:srgbClr val="000000"/>
                </a:solidFill>
                <a:effectLst/>
                <a:latin typeface="system-ui"/>
              </a:rPr>
              <a:t>And the one on whom seed was sown among the thorns, this is the man who hears the word, and the worry of the world and the deceitfulness of wealth choke the word, and it becomes unfruitful. </a:t>
            </a:r>
            <a:r>
              <a:rPr lang="en-NZ" sz="1000" b="0" i="0" dirty="0">
                <a:solidFill>
                  <a:srgbClr val="000000"/>
                </a:solidFill>
                <a:effectLst/>
                <a:latin typeface="system-ui"/>
              </a:rPr>
              <a:t> (NASB95)</a:t>
            </a:r>
          </a:p>
        </p:txBody>
      </p:sp>
      <p:pic>
        <p:nvPicPr>
          <p:cNvPr id="12290" name="Picture 2" descr="The danger of distracted walking - SFM Mutual Insurance">
            <a:extLst>
              <a:ext uri="{FF2B5EF4-FFF2-40B4-BE49-F238E27FC236}">
                <a16:creationId xmlns:a16="http://schemas.microsoft.com/office/drawing/2014/main" id="{FDBD6742-76FD-4535-AED6-0354BC10436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28650" y="2707977"/>
            <a:ext cx="3886200" cy="2586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623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E3C01-60E5-4515-96D0-3D0BBB2B34C0}"/>
              </a:ext>
            </a:extLst>
          </p:cNvPr>
          <p:cNvSpPr>
            <a:spLocks noGrp="1"/>
          </p:cNvSpPr>
          <p:nvPr>
            <p:ph type="title"/>
          </p:nvPr>
        </p:nvSpPr>
        <p:spPr>
          <a:xfrm>
            <a:off x="410817" y="365126"/>
            <a:ext cx="3931931" cy="1325563"/>
          </a:xfrm>
        </p:spPr>
        <p:txBody>
          <a:bodyPr>
            <a:normAutofit/>
          </a:bodyPr>
          <a:lstStyle/>
          <a:p>
            <a:r>
              <a:rPr lang="en-NZ" dirty="0"/>
              <a:t>Losing your bearings…</a:t>
            </a:r>
          </a:p>
        </p:txBody>
      </p:sp>
      <p:sp>
        <p:nvSpPr>
          <p:cNvPr id="4" name="Content Placeholder 3">
            <a:extLst>
              <a:ext uri="{FF2B5EF4-FFF2-40B4-BE49-F238E27FC236}">
                <a16:creationId xmlns:a16="http://schemas.microsoft.com/office/drawing/2014/main" id="{EFB92DC0-5131-453A-A57F-D2895DEF3C53}"/>
              </a:ext>
            </a:extLst>
          </p:cNvPr>
          <p:cNvSpPr>
            <a:spLocks noGrp="1"/>
          </p:cNvSpPr>
          <p:nvPr>
            <p:ph sz="half" idx="2"/>
          </p:nvPr>
        </p:nvSpPr>
        <p:spPr>
          <a:xfrm>
            <a:off x="4629149" y="569842"/>
            <a:ext cx="4276312" cy="6288157"/>
          </a:xfrm>
        </p:spPr>
        <p:txBody>
          <a:bodyPr>
            <a:noAutofit/>
          </a:bodyPr>
          <a:lstStyle/>
          <a:p>
            <a:pPr algn="l"/>
            <a:r>
              <a:rPr lang="en-NZ" sz="4000" b="0" i="0" dirty="0">
                <a:solidFill>
                  <a:srgbClr val="000000"/>
                </a:solidFill>
                <a:effectLst/>
                <a:latin typeface="system-ui"/>
              </a:rPr>
              <a:t>Matthew 16:26—</a:t>
            </a:r>
          </a:p>
          <a:p>
            <a:pPr algn="l"/>
            <a:r>
              <a:rPr lang="en-NZ" sz="4000" b="1" i="0" baseline="30000" dirty="0">
                <a:solidFill>
                  <a:srgbClr val="000000"/>
                </a:solidFill>
                <a:effectLst/>
                <a:latin typeface="system-ui"/>
              </a:rPr>
              <a:t>26</a:t>
            </a:r>
            <a:r>
              <a:rPr lang="en-NZ" sz="4000" b="0" i="0" dirty="0">
                <a:solidFill>
                  <a:srgbClr val="000000"/>
                </a:solidFill>
                <a:effectLst/>
                <a:latin typeface="system-ui"/>
              </a:rPr>
              <a:t>For what will it profit a man if he gains the whole world and forfeits his soul? Or what will a man give in exchange for his soul?</a:t>
            </a:r>
            <a:r>
              <a:rPr lang="en-NZ" sz="2400" b="0" i="0" dirty="0">
                <a:solidFill>
                  <a:srgbClr val="000000"/>
                </a:solidFill>
                <a:effectLst/>
                <a:latin typeface="system-ui"/>
              </a:rPr>
              <a:t> </a:t>
            </a:r>
            <a:r>
              <a:rPr lang="en-NZ" sz="1000" b="0" i="0" dirty="0">
                <a:solidFill>
                  <a:srgbClr val="000000"/>
                </a:solidFill>
                <a:effectLst/>
                <a:latin typeface="system-ui"/>
              </a:rPr>
              <a:t>(NASB95)</a:t>
            </a:r>
          </a:p>
        </p:txBody>
      </p:sp>
      <p:pic>
        <p:nvPicPr>
          <p:cNvPr id="5" name="Picture 2" descr="The danger of distracted walking - SFM Mutual Insurance">
            <a:extLst>
              <a:ext uri="{FF2B5EF4-FFF2-40B4-BE49-F238E27FC236}">
                <a16:creationId xmlns:a16="http://schemas.microsoft.com/office/drawing/2014/main" id="{EF67EFA7-CE08-4868-B6FE-1FEAC57D626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28650" y="2707977"/>
            <a:ext cx="3886200" cy="2586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284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E3C01-60E5-4515-96D0-3D0BBB2B34C0}"/>
              </a:ext>
            </a:extLst>
          </p:cNvPr>
          <p:cNvSpPr>
            <a:spLocks noGrp="1"/>
          </p:cNvSpPr>
          <p:nvPr>
            <p:ph type="title"/>
          </p:nvPr>
        </p:nvSpPr>
        <p:spPr>
          <a:xfrm>
            <a:off x="410817" y="365126"/>
            <a:ext cx="3931931" cy="1325563"/>
          </a:xfrm>
        </p:spPr>
        <p:txBody>
          <a:bodyPr>
            <a:normAutofit/>
          </a:bodyPr>
          <a:lstStyle/>
          <a:p>
            <a:r>
              <a:rPr lang="en-NZ" dirty="0"/>
              <a:t>Losing your bearings…</a:t>
            </a:r>
          </a:p>
        </p:txBody>
      </p:sp>
      <p:sp>
        <p:nvSpPr>
          <p:cNvPr id="4" name="Content Placeholder 3">
            <a:extLst>
              <a:ext uri="{FF2B5EF4-FFF2-40B4-BE49-F238E27FC236}">
                <a16:creationId xmlns:a16="http://schemas.microsoft.com/office/drawing/2014/main" id="{EFB92DC0-5131-453A-A57F-D2895DEF3C53}"/>
              </a:ext>
            </a:extLst>
          </p:cNvPr>
          <p:cNvSpPr>
            <a:spLocks noGrp="1"/>
          </p:cNvSpPr>
          <p:nvPr>
            <p:ph sz="half" idx="2"/>
          </p:nvPr>
        </p:nvSpPr>
        <p:spPr>
          <a:xfrm>
            <a:off x="4629149" y="569842"/>
            <a:ext cx="4276312" cy="6288157"/>
          </a:xfrm>
        </p:spPr>
        <p:txBody>
          <a:bodyPr>
            <a:noAutofit/>
          </a:bodyPr>
          <a:lstStyle/>
          <a:p>
            <a:pPr algn="l"/>
            <a:r>
              <a:rPr lang="en-NZ" sz="4000" b="0" i="0" dirty="0">
                <a:solidFill>
                  <a:srgbClr val="000000"/>
                </a:solidFill>
                <a:effectLst/>
                <a:latin typeface="system-ui"/>
              </a:rPr>
              <a:t>2 Timothy 4:10—</a:t>
            </a:r>
          </a:p>
          <a:p>
            <a:pPr algn="l"/>
            <a:r>
              <a:rPr lang="en-NZ" sz="4000" b="1" i="0" baseline="30000" dirty="0">
                <a:solidFill>
                  <a:srgbClr val="000000"/>
                </a:solidFill>
                <a:effectLst/>
                <a:latin typeface="system-ui"/>
              </a:rPr>
              <a:t>10</a:t>
            </a:r>
            <a:r>
              <a:rPr lang="en-NZ" sz="4000" b="0" i="0" dirty="0">
                <a:solidFill>
                  <a:srgbClr val="000000"/>
                </a:solidFill>
                <a:effectLst/>
                <a:latin typeface="system-ui"/>
              </a:rPr>
              <a:t>for Demas, having loved this present world, has deserted me and gone to Thessalonica;… </a:t>
            </a:r>
            <a:r>
              <a:rPr lang="en-NZ" sz="1000" b="0" i="0" dirty="0">
                <a:solidFill>
                  <a:srgbClr val="000000"/>
                </a:solidFill>
                <a:effectLst/>
                <a:latin typeface="system-ui"/>
              </a:rPr>
              <a:t>(NASB95)</a:t>
            </a:r>
          </a:p>
        </p:txBody>
      </p:sp>
      <p:pic>
        <p:nvPicPr>
          <p:cNvPr id="5" name="Picture 2" descr="The danger of distracted walking - SFM Mutual Insurance">
            <a:extLst>
              <a:ext uri="{FF2B5EF4-FFF2-40B4-BE49-F238E27FC236}">
                <a16:creationId xmlns:a16="http://schemas.microsoft.com/office/drawing/2014/main" id="{EF67EFA7-CE08-4868-B6FE-1FEAC57D626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28650" y="2707977"/>
            <a:ext cx="3886200" cy="2586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607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E3C01-60E5-4515-96D0-3D0BBB2B34C0}"/>
              </a:ext>
            </a:extLst>
          </p:cNvPr>
          <p:cNvSpPr>
            <a:spLocks noGrp="1"/>
          </p:cNvSpPr>
          <p:nvPr>
            <p:ph type="title"/>
          </p:nvPr>
        </p:nvSpPr>
        <p:spPr>
          <a:xfrm>
            <a:off x="410817" y="365126"/>
            <a:ext cx="3931931" cy="1325563"/>
          </a:xfrm>
        </p:spPr>
        <p:txBody>
          <a:bodyPr>
            <a:normAutofit/>
          </a:bodyPr>
          <a:lstStyle/>
          <a:p>
            <a:r>
              <a:rPr lang="en-NZ" dirty="0"/>
              <a:t>Worth the Journey…</a:t>
            </a:r>
          </a:p>
        </p:txBody>
      </p:sp>
      <p:sp>
        <p:nvSpPr>
          <p:cNvPr id="4" name="Content Placeholder 3">
            <a:extLst>
              <a:ext uri="{FF2B5EF4-FFF2-40B4-BE49-F238E27FC236}">
                <a16:creationId xmlns:a16="http://schemas.microsoft.com/office/drawing/2014/main" id="{EFB92DC0-5131-453A-A57F-D2895DEF3C53}"/>
              </a:ext>
            </a:extLst>
          </p:cNvPr>
          <p:cNvSpPr>
            <a:spLocks noGrp="1"/>
          </p:cNvSpPr>
          <p:nvPr>
            <p:ph sz="half" idx="2"/>
          </p:nvPr>
        </p:nvSpPr>
        <p:spPr>
          <a:xfrm>
            <a:off x="4629149" y="569842"/>
            <a:ext cx="4276312" cy="6288157"/>
          </a:xfrm>
        </p:spPr>
        <p:txBody>
          <a:bodyPr>
            <a:noAutofit/>
          </a:bodyPr>
          <a:lstStyle/>
          <a:p>
            <a:pPr algn="l"/>
            <a:r>
              <a:rPr lang="en-NZ" sz="3600" b="0" i="0" dirty="0">
                <a:solidFill>
                  <a:srgbClr val="000000"/>
                </a:solidFill>
                <a:effectLst/>
                <a:latin typeface="system-ui"/>
              </a:rPr>
              <a:t>Revelation 21:4—</a:t>
            </a:r>
          </a:p>
          <a:p>
            <a:pPr algn="l"/>
            <a:r>
              <a:rPr lang="en-NZ" sz="3600" b="1" i="0" baseline="30000" dirty="0">
                <a:solidFill>
                  <a:srgbClr val="000000"/>
                </a:solidFill>
                <a:effectLst/>
                <a:latin typeface="system-ui"/>
              </a:rPr>
              <a:t>4</a:t>
            </a:r>
            <a:r>
              <a:rPr lang="en-NZ" sz="3600" b="0" i="0" dirty="0">
                <a:solidFill>
                  <a:srgbClr val="000000"/>
                </a:solidFill>
                <a:effectLst/>
                <a:latin typeface="system-ui"/>
              </a:rPr>
              <a:t>and He will wipe away every tear from their eyes; and there will no longer be </a:t>
            </a:r>
            <a:r>
              <a:rPr lang="en-NZ" sz="3600" b="0" i="1" dirty="0">
                <a:solidFill>
                  <a:srgbClr val="000000"/>
                </a:solidFill>
                <a:effectLst/>
                <a:latin typeface="system-ui"/>
              </a:rPr>
              <a:t>any </a:t>
            </a:r>
            <a:r>
              <a:rPr lang="en-NZ" sz="3600" b="0" i="0" dirty="0">
                <a:solidFill>
                  <a:srgbClr val="000000"/>
                </a:solidFill>
                <a:effectLst/>
                <a:latin typeface="system-ui"/>
              </a:rPr>
              <a:t>death; there will no longer be </a:t>
            </a:r>
            <a:r>
              <a:rPr lang="en-NZ" sz="3600" b="0" i="1" dirty="0">
                <a:solidFill>
                  <a:srgbClr val="000000"/>
                </a:solidFill>
                <a:effectLst/>
                <a:latin typeface="system-ui"/>
              </a:rPr>
              <a:t> any </a:t>
            </a:r>
            <a:r>
              <a:rPr lang="en-NZ" sz="3600" b="0" i="0" dirty="0">
                <a:solidFill>
                  <a:srgbClr val="000000"/>
                </a:solidFill>
                <a:effectLst/>
                <a:latin typeface="system-ui"/>
              </a:rPr>
              <a:t>mourning, or crying, or pain; the first things have passed away.” </a:t>
            </a:r>
            <a:r>
              <a:rPr lang="en-NZ" sz="1000" b="0" i="0" dirty="0">
                <a:solidFill>
                  <a:srgbClr val="000000"/>
                </a:solidFill>
                <a:effectLst/>
                <a:latin typeface="system-ui"/>
              </a:rPr>
              <a:t>(NASB95)</a:t>
            </a:r>
          </a:p>
        </p:txBody>
      </p:sp>
      <p:pic>
        <p:nvPicPr>
          <p:cNvPr id="8" name="Picture 2" descr="Your Final Destination | Courageous Christian Father">
            <a:extLst>
              <a:ext uri="{FF2B5EF4-FFF2-40B4-BE49-F238E27FC236}">
                <a16:creationId xmlns:a16="http://schemas.microsoft.com/office/drawing/2014/main" id="{E09A9BAD-BC0B-4B87-97CA-85F4F34D34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233"/>
          <a:stretch/>
        </p:blipFill>
        <p:spPr bwMode="auto">
          <a:xfrm>
            <a:off x="456548" y="1690689"/>
            <a:ext cx="3886200" cy="2558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89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E3C01-60E5-4515-96D0-3D0BBB2B34C0}"/>
              </a:ext>
            </a:extLst>
          </p:cNvPr>
          <p:cNvSpPr>
            <a:spLocks noGrp="1"/>
          </p:cNvSpPr>
          <p:nvPr>
            <p:ph type="title"/>
          </p:nvPr>
        </p:nvSpPr>
        <p:spPr>
          <a:xfrm>
            <a:off x="410817" y="365126"/>
            <a:ext cx="3931931" cy="1325563"/>
          </a:xfrm>
        </p:spPr>
        <p:txBody>
          <a:bodyPr>
            <a:normAutofit/>
          </a:bodyPr>
          <a:lstStyle/>
          <a:p>
            <a:r>
              <a:rPr lang="en-NZ" dirty="0"/>
              <a:t>Worth the Journey…</a:t>
            </a:r>
          </a:p>
        </p:txBody>
      </p:sp>
      <p:sp>
        <p:nvSpPr>
          <p:cNvPr id="4" name="Content Placeholder 3">
            <a:extLst>
              <a:ext uri="{FF2B5EF4-FFF2-40B4-BE49-F238E27FC236}">
                <a16:creationId xmlns:a16="http://schemas.microsoft.com/office/drawing/2014/main" id="{EFB92DC0-5131-453A-A57F-D2895DEF3C53}"/>
              </a:ext>
            </a:extLst>
          </p:cNvPr>
          <p:cNvSpPr>
            <a:spLocks noGrp="1"/>
          </p:cNvSpPr>
          <p:nvPr>
            <p:ph sz="half" idx="2"/>
          </p:nvPr>
        </p:nvSpPr>
        <p:spPr>
          <a:xfrm>
            <a:off x="4629149" y="569842"/>
            <a:ext cx="4276312" cy="6288157"/>
          </a:xfrm>
        </p:spPr>
        <p:txBody>
          <a:bodyPr>
            <a:noAutofit/>
          </a:bodyPr>
          <a:lstStyle/>
          <a:p>
            <a:pPr algn="l"/>
            <a:r>
              <a:rPr lang="en-NZ" sz="3600" b="0" i="0" dirty="0">
                <a:solidFill>
                  <a:srgbClr val="000000"/>
                </a:solidFill>
                <a:effectLst/>
                <a:latin typeface="system-ui"/>
              </a:rPr>
              <a:t>Matthew 25:21—</a:t>
            </a:r>
          </a:p>
          <a:p>
            <a:pPr algn="l"/>
            <a:r>
              <a:rPr lang="en-NZ" sz="3600" b="1" i="0" baseline="30000" dirty="0">
                <a:solidFill>
                  <a:srgbClr val="000000"/>
                </a:solidFill>
                <a:effectLst/>
                <a:latin typeface="system-ui"/>
              </a:rPr>
              <a:t>21 </a:t>
            </a:r>
            <a:r>
              <a:rPr lang="en-NZ" sz="3600" b="0" i="0" dirty="0">
                <a:solidFill>
                  <a:srgbClr val="000000"/>
                </a:solidFill>
                <a:effectLst/>
                <a:latin typeface="system-ui"/>
              </a:rPr>
              <a:t>His master said to him, ‘Well done, good and faithful slave. You were faithful with a few things, I will put you in charge of many things; enter into the joy of your master.’</a:t>
            </a:r>
            <a:r>
              <a:rPr lang="en-NZ" sz="2400" b="0" i="0" dirty="0">
                <a:solidFill>
                  <a:srgbClr val="000000"/>
                </a:solidFill>
                <a:effectLst/>
                <a:latin typeface="system-ui"/>
              </a:rPr>
              <a:t> </a:t>
            </a:r>
            <a:r>
              <a:rPr lang="en-NZ" sz="1000" b="0" i="0" dirty="0">
                <a:solidFill>
                  <a:srgbClr val="000000"/>
                </a:solidFill>
                <a:effectLst/>
                <a:latin typeface="system-ui"/>
              </a:rPr>
              <a:t>(NASB95)</a:t>
            </a:r>
          </a:p>
        </p:txBody>
      </p:sp>
      <p:pic>
        <p:nvPicPr>
          <p:cNvPr id="13314" name="Picture 2" descr="Your Final Destination | Courageous Christian Father">
            <a:extLst>
              <a:ext uri="{FF2B5EF4-FFF2-40B4-BE49-F238E27FC236}">
                <a16:creationId xmlns:a16="http://schemas.microsoft.com/office/drawing/2014/main" id="{889B07BC-B68A-4415-BC55-14466DAC7BA0}"/>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b="12233"/>
          <a:stretch/>
        </p:blipFill>
        <p:spPr bwMode="auto">
          <a:xfrm>
            <a:off x="456548" y="1690689"/>
            <a:ext cx="3886200" cy="2558118"/>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Parable of the Talents | St. Michael Catholic Church">
            <a:extLst>
              <a:ext uri="{FF2B5EF4-FFF2-40B4-BE49-F238E27FC236}">
                <a16:creationId xmlns:a16="http://schemas.microsoft.com/office/drawing/2014/main" id="{9632A80E-637C-49BA-9F4C-71DB89827F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816" y="4379014"/>
            <a:ext cx="3931931" cy="2214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474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953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9160" y="457200"/>
            <a:ext cx="8182230" cy="1368614"/>
          </a:xfrm>
        </p:spPr>
        <p:txBody>
          <a:bodyPr anchor="ctr">
            <a:normAutofit/>
          </a:bodyPr>
          <a:lstStyle/>
          <a:p>
            <a:r>
              <a:rPr lang="en-US" sz="6000" dirty="0"/>
              <a:t>On our Way Home </a:t>
            </a:r>
            <a:endParaRPr lang="en-NZ" sz="5700" b="1" dirty="0"/>
          </a:p>
        </p:txBody>
      </p:sp>
      <p:sp>
        <p:nvSpPr>
          <p:cNvPr id="141"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7560" y="1850683"/>
            <a:ext cx="2468880" cy="18288"/>
          </a:xfrm>
          <a:custGeom>
            <a:avLst/>
            <a:gdLst>
              <a:gd name="connsiteX0" fmla="*/ 0 w 2468880"/>
              <a:gd name="connsiteY0" fmla="*/ 0 h 18288"/>
              <a:gd name="connsiteX1" fmla="*/ 592531 w 2468880"/>
              <a:gd name="connsiteY1" fmla="*/ 0 h 18288"/>
              <a:gd name="connsiteX2" fmla="*/ 1160374 w 2468880"/>
              <a:gd name="connsiteY2" fmla="*/ 0 h 18288"/>
              <a:gd name="connsiteX3" fmla="*/ 1728216 w 2468880"/>
              <a:gd name="connsiteY3" fmla="*/ 0 h 18288"/>
              <a:gd name="connsiteX4" fmla="*/ 2468880 w 2468880"/>
              <a:gd name="connsiteY4" fmla="*/ 0 h 18288"/>
              <a:gd name="connsiteX5" fmla="*/ 2468880 w 2468880"/>
              <a:gd name="connsiteY5" fmla="*/ 18288 h 18288"/>
              <a:gd name="connsiteX6" fmla="*/ 1802282 w 2468880"/>
              <a:gd name="connsiteY6" fmla="*/ 18288 h 18288"/>
              <a:gd name="connsiteX7" fmla="*/ 1209751 w 2468880"/>
              <a:gd name="connsiteY7" fmla="*/ 18288 h 18288"/>
              <a:gd name="connsiteX8" fmla="*/ 641909 w 2468880"/>
              <a:gd name="connsiteY8" fmla="*/ 18288 h 18288"/>
              <a:gd name="connsiteX9" fmla="*/ 0 w 2468880"/>
              <a:gd name="connsiteY9" fmla="*/ 18288 h 18288"/>
              <a:gd name="connsiteX10" fmla="*/ 0 w 2468880"/>
              <a:gd name="connsiteY10" fmla="*/ 0 h 18288"/>
              <a:gd name="connsiteX0" fmla="*/ 0 w 2468880"/>
              <a:gd name="connsiteY0" fmla="*/ 0 h 18288"/>
              <a:gd name="connsiteX1" fmla="*/ 567842 w 2468880"/>
              <a:gd name="connsiteY1" fmla="*/ 0 h 18288"/>
              <a:gd name="connsiteX2" fmla="*/ 1234440 w 2468880"/>
              <a:gd name="connsiteY2" fmla="*/ 0 h 18288"/>
              <a:gd name="connsiteX3" fmla="*/ 1777594 w 2468880"/>
              <a:gd name="connsiteY3" fmla="*/ 0 h 18288"/>
              <a:gd name="connsiteX4" fmla="*/ 2468880 w 2468880"/>
              <a:gd name="connsiteY4" fmla="*/ 0 h 18288"/>
              <a:gd name="connsiteX5" fmla="*/ 2468880 w 2468880"/>
              <a:gd name="connsiteY5" fmla="*/ 18288 h 18288"/>
              <a:gd name="connsiteX6" fmla="*/ 1876349 w 2468880"/>
              <a:gd name="connsiteY6" fmla="*/ 18288 h 18288"/>
              <a:gd name="connsiteX7" fmla="*/ 1209751 w 2468880"/>
              <a:gd name="connsiteY7" fmla="*/ 18288 h 18288"/>
              <a:gd name="connsiteX8" fmla="*/ 617220 w 2468880"/>
              <a:gd name="connsiteY8" fmla="*/ 18288 h 18288"/>
              <a:gd name="connsiteX9" fmla="*/ 0 w 2468880"/>
              <a:gd name="connsiteY9" fmla="*/ 18288 h 18288"/>
              <a:gd name="connsiteX10" fmla="*/ 0 w 246888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8288" fill="none" extrusionOk="0">
                <a:moveTo>
                  <a:pt x="0" y="0"/>
                </a:moveTo>
                <a:cubicBezTo>
                  <a:pt x="172691" y="-12357"/>
                  <a:pt x="387089" y="31321"/>
                  <a:pt x="592531" y="0"/>
                </a:cubicBezTo>
                <a:cubicBezTo>
                  <a:pt x="767979" y="-23244"/>
                  <a:pt x="871733" y="8472"/>
                  <a:pt x="1160374" y="0"/>
                </a:cubicBezTo>
                <a:cubicBezTo>
                  <a:pt x="1449601" y="-3911"/>
                  <a:pt x="1607266" y="19376"/>
                  <a:pt x="1728216" y="0"/>
                </a:cubicBezTo>
                <a:cubicBezTo>
                  <a:pt x="1818829" y="-58888"/>
                  <a:pt x="2275430" y="-9413"/>
                  <a:pt x="2468880" y="0"/>
                </a:cubicBezTo>
                <a:cubicBezTo>
                  <a:pt x="2467145" y="5314"/>
                  <a:pt x="2470816" y="12013"/>
                  <a:pt x="2468880" y="18288"/>
                </a:cubicBezTo>
                <a:cubicBezTo>
                  <a:pt x="2232442" y="-3319"/>
                  <a:pt x="2078773" y="23053"/>
                  <a:pt x="1802282" y="18288"/>
                </a:cubicBezTo>
                <a:cubicBezTo>
                  <a:pt x="1540683" y="32618"/>
                  <a:pt x="1384233" y="17358"/>
                  <a:pt x="1209751" y="18288"/>
                </a:cubicBezTo>
                <a:cubicBezTo>
                  <a:pt x="1038679" y="-28357"/>
                  <a:pt x="820616" y="4958"/>
                  <a:pt x="641909" y="18288"/>
                </a:cubicBezTo>
                <a:cubicBezTo>
                  <a:pt x="423595" y="12488"/>
                  <a:pt x="155068" y="41456"/>
                  <a:pt x="0" y="18288"/>
                </a:cubicBezTo>
                <a:cubicBezTo>
                  <a:pt x="898" y="13406"/>
                  <a:pt x="19" y="4120"/>
                  <a:pt x="0" y="0"/>
                </a:cubicBezTo>
                <a:close/>
              </a:path>
              <a:path w="2468880" h="18288" stroke="0" extrusionOk="0">
                <a:moveTo>
                  <a:pt x="0" y="0"/>
                </a:moveTo>
                <a:cubicBezTo>
                  <a:pt x="201127" y="34474"/>
                  <a:pt x="321325" y="11273"/>
                  <a:pt x="567842" y="0"/>
                </a:cubicBezTo>
                <a:cubicBezTo>
                  <a:pt x="816255" y="-37660"/>
                  <a:pt x="940209" y="-838"/>
                  <a:pt x="1234440" y="0"/>
                </a:cubicBezTo>
                <a:cubicBezTo>
                  <a:pt x="1509789" y="16874"/>
                  <a:pt x="1664509" y="5689"/>
                  <a:pt x="1777594" y="0"/>
                </a:cubicBezTo>
                <a:cubicBezTo>
                  <a:pt x="1845726" y="-6548"/>
                  <a:pt x="2193196" y="19370"/>
                  <a:pt x="2468880" y="0"/>
                </a:cubicBezTo>
                <a:cubicBezTo>
                  <a:pt x="2468174" y="8377"/>
                  <a:pt x="2470272" y="13210"/>
                  <a:pt x="2468880" y="18288"/>
                </a:cubicBezTo>
                <a:cubicBezTo>
                  <a:pt x="2271382" y="44380"/>
                  <a:pt x="1978656" y="31741"/>
                  <a:pt x="1876349" y="18288"/>
                </a:cubicBezTo>
                <a:cubicBezTo>
                  <a:pt x="1751977" y="-6016"/>
                  <a:pt x="1388067" y="3222"/>
                  <a:pt x="1209751" y="18288"/>
                </a:cubicBezTo>
                <a:cubicBezTo>
                  <a:pt x="1065802" y="31061"/>
                  <a:pt x="753821" y="-1004"/>
                  <a:pt x="617220" y="18288"/>
                </a:cubicBezTo>
                <a:cubicBezTo>
                  <a:pt x="481425" y="28412"/>
                  <a:pt x="248319" y="-391"/>
                  <a:pt x="0" y="18288"/>
                </a:cubicBezTo>
                <a:cubicBezTo>
                  <a:pt x="-445" y="10205"/>
                  <a:pt x="-140" y="6087"/>
                  <a:pt x="0" y="0"/>
                </a:cubicBezTo>
                <a:close/>
              </a:path>
              <a:path w="2468880" h="18288" fill="none" stroke="0" extrusionOk="0">
                <a:moveTo>
                  <a:pt x="0" y="0"/>
                </a:moveTo>
                <a:cubicBezTo>
                  <a:pt x="191987" y="-31891"/>
                  <a:pt x="414837" y="25678"/>
                  <a:pt x="592531" y="0"/>
                </a:cubicBezTo>
                <a:cubicBezTo>
                  <a:pt x="785000" y="-43603"/>
                  <a:pt x="868560" y="12415"/>
                  <a:pt x="1160374" y="0"/>
                </a:cubicBezTo>
                <a:cubicBezTo>
                  <a:pt x="1441409" y="-18672"/>
                  <a:pt x="1600372" y="47113"/>
                  <a:pt x="1728216" y="0"/>
                </a:cubicBezTo>
                <a:cubicBezTo>
                  <a:pt x="1847110" y="23792"/>
                  <a:pt x="2233557" y="23802"/>
                  <a:pt x="2468880" y="0"/>
                </a:cubicBezTo>
                <a:cubicBezTo>
                  <a:pt x="2467752" y="4917"/>
                  <a:pt x="2468978" y="13565"/>
                  <a:pt x="2468880" y="18288"/>
                </a:cubicBezTo>
                <a:cubicBezTo>
                  <a:pt x="2265563" y="-17971"/>
                  <a:pt x="2033349" y="16262"/>
                  <a:pt x="1802282" y="18288"/>
                </a:cubicBezTo>
                <a:cubicBezTo>
                  <a:pt x="1512355" y="31573"/>
                  <a:pt x="1367809" y="29302"/>
                  <a:pt x="1209751" y="18288"/>
                </a:cubicBezTo>
                <a:cubicBezTo>
                  <a:pt x="1060405" y="26129"/>
                  <a:pt x="875661" y="10838"/>
                  <a:pt x="641909" y="18288"/>
                </a:cubicBezTo>
                <a:cubicBezTo>
                  <a:pt x="461670" y="14581"/>
                  <a:pt x="162829" y="18463"/>
                  <a:pt x="0" y="18288"/>
                </a:cubicBezTo>
                <a:cubicBezTo>
                  <a:pt x="913" y="12991"/>
                  <a:pt x="-1021" y="455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863741219">
                  <a:custGeom>
                    <a:avLst/>
                    <a:gdLst>
                      <a:gd name="connsiteX0" fmla="*/ 0 w 2468880"/>
                      <a:gd name="connsiteY0" fmla="*/ 0 h 18288"/>
                      <a:gd name="connsiteX1" fmla="*/ 592531 w 2468880"/>
                      <a:gd name="connsiteY1" fmla="*/ 0 h 18288"/>
                      <a:gd name="connsiteX2" fmla="*/ 1160374 w 2468880"/>
                      <a:gd name="connsiteY2" fmla="*/ 0 h 18288"/>
                      <a:gd name="connsiteX3" fmla="*/ 1728216 w 2468880"/>
                      <a:gd name="connsiteY3" fmla="*/ 0 h 18288"/>
                      <a:gd name="connsiteX4" fmla="*/ 2468880 w 2468880"/>
                      <a:gd name="connsiteY4" fmla="*/ 0 h 18288"/>
                      <a:gd name="connsiteX5" fmla="*/ 2468880 w 2468880"/>
                      <a:gd name="connsiteY5" fmla="*/ 18288 h 18288"/>
                      <a:gd name="connsiteX6" fmla="*/ 1802282 w 2468880"/>
                      <a:gd name="connsiteY6" fmla="*/ 18288 h 18288"/>
                      <a:gd name="connsiteX7" fmla="*/ 1209751 w 2468880"/>
                      <a:gd name="connsiteY7" fmla="*/ 18288 h 18288"/>
                      <a:gd name="connsiteX8" fmla="*/ 641909 w 2468880"/>
                      <a:gd name="connsiteY8" fmla="*/ 18288 h 18288"/>
                      <a:gd name="connsiteX9" fmla="*/ 0 w 2468880"/>
                      <a:gd name="connsiteY9" fmla="*/ 18288 h 18288"/>
                      <a:gd name="connsiteX10" fmla="*/ 0 w 246888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8880" h="18288" fill="none" extrusionOk="0">
                        <a:moveTo>
                          <a:pt x="0" y="0"/>
                        </a:moveTo>
                        <a:cubicBezTo>
                          <a:pt x="171523" y="-1510"/>
                          <a:pt x="416079" y="20036"/>
                          <a:pt x="592531" y="0"/>
                        </a:cubicBezTo>
                        <a:cubicBezTo>
                          <a:pt x="768983" y="-20036"/>
                          <a:pt x="878305" y="13110"/>
                          <a:pt x="1160374" y="0"/>
                        </a:cubicBezTo>
                        <a:cubicBezTo>
                          <a:pt x="1442443" y="-13110"/>
                          <a:pt x="1612108" y="24695"/>
                          <a:pt x="1728216" y="0"/>
                        </a:cubicBezTo>
                        <a:cubicBezTo>
                          <a:pt x="1844324" y="-24695"/>
                          <a:pt x="2271040" y="20667"/>
                          <a:pt x="2468880" y="0"/>
                        </a:cubicBezTo>
                        <a:cubicBezTo>
                          <a:pt x="2468302" y="4771"/>
                          <a:pt x="2469633" y="12323"/>
                          <a:pt x="2468880" y="18288"/>
                        </a:cubicBezTo>
                        <a:cubicBezTo>
                          <a:pt x="2229297" y="-14659"/>
                          <a:pt x="2066775" y="30253"/>
                          <a:pt x="1802282" y="18288"/>
                        </a:cubicBezTo>
                        <a:cubicBezTo>
                          <a:pt x="1537789" y="6323"/>
                          <a:pt x="1379930" y="22266"/>
                          <a:pt x="1209751" y="18288"/>
                        </a:cubicBezTo>
                        <a:cubicBezTo>
                          <a:pt x="1039572" y="14310"/>
                          <a:pt x="837025" y="12850"/>
                          <a:pt x="641909" y="18288"/>
                        </a:cubicBezTo>
                        <a:cubicBezTo>
                          <a:pt x="446793" y="23726"/>
                          <a:pt x="170561" y="18472"/>
                          <a:pt x="0" y="18288"/>
                        </a:cubicBezTo>
                        <a:cubicBezTo>
                          <a:pt x="841" y="12879"/>
                          <a:pt x="-726" y="3977"/>
                          <a:pt x="0" y="0"/>
                        </a:cubicBezTo>
                        <a:close/>
                      </a:path>
                      <a:path w="2468880" h="18288" stroke="0" extrusionOk="0">
                        <a:moveTo>
                          <a:pt x="0" y="0"/>
                        </a:moveTo>
                        <a:cubicBezTo>
                          <a:pt x="190931" y="24910"/>
                          <a:pt x="333688" y="11559"/>
                          <a:pt x="567842" y="0"/>
                        </a:cubicBezTo>
                        <a:cubicBezTo>
                          <a:pt x="801996" y="-11559"/>
                          <a:pt x="939971" y="-5677"/>
                          <a:pt x="1234440" y="0"/>
                        </a:cubicBezTo>
                        <a:cubicBezTo>
                          <a:pt x="1528909" y="5677"/>
                          <a:pt x="1658539" y="5184"/>
                          <a:pt x="1777594" y="0"/>
                        </a:cubicBezTo>
                        <a:cubicBezTo>
                          <a:pt x="1896649" y="-5184"/>
                          <a:pt x="2186164" y="23915"/>
                          <a:pt x="2468880" y="0"/>
                        </a:cubicBezTo>
                        <a:cubicBezTo>
                          <a:pt x="2468266" y="8857"/>
                          <a:pt x="2469384" y="13619"/>
                          <a:pt x="2468880" y="18288"/>
                        </a:cubicBezTo>
                        <a:cubicBezTo>
                          <a:pt x="2271330" y="36599"/>
                          <a:pt x="2001027" y="31554"/>
                          <a:pt x="1876349" y="18288"/>
                        </a:cubicBezTo>
                        <a:cubicBezTo>
                          <a:pt x="1751671" y="5022"/>
                          <a:pt x="1364652" y="15063"/>
                          <a:pt x="1209751" y="18288"/>
                        </a:cubicBezTo>
                        <a:cubicBezTo>
                          <a:pt x="1054850" y="21513"/>
                          <a:pt x="748438" y="20074"/>
                          <a:pt x="617220" y="18288"/>
                        </a:cubicBezTo>
                        <a:cubicBezTo>
                          <a:pt x="486002" y="16502"/>
                          <a:pt x="237432" y="27200"/>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9298A7CA-754B-4BB5-A70D-142A619D7D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979" y="2590038"/>
            <a:ext cx="6652591" cy="35468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E3C01-60E5-4515-96D0-3D0BBB2B34C0}"/>
              </a:ext>
            </a:extLst>
          </p:cNvPr>
          <p:cNvSpPr>
            <a:spLocks noGrp="1"/>
          </p:cNvSpPr>
          <p:nvPr>
            <p:ph type="title"/>
          </p:nvPr>
        </p:nvSpPr>
        <p:spPr>
          <a:xfrm>
            <a:off x="410817" y="365126"/>
            <a:ext cx="3931931" cy="1325563"/>
          </a:xfrm>
        </p:spPr>
        <p:txBody>
          <a:bodyPr/>
          <a:lstStyle/>
          <a:p>
            <a:r>
              <a:rPr lang="en-NZ" dirty="0"/>
              <a:t>The Journey Begins…</a:t>
            </a:r>
          </a:p>
        </p:txBody>
      </p:sp>
      <p:sp>
        <p:nvSpPr>
          <p:cNvPr id="4" name="Content Placeholder 3">
            <a:extLst>
              <a:ext uri="{FF2B5EF4-FFF2-40B4-BE49-F238E27FC236}">
                <a16:creationId xmlns:a16="http://schemas.microsoft.com/office/drawing/2014/main" id="{EFB92DC0-5131-453A-A57F-D2895DEF3C53}"/>
              </a:ext>
            </a:extLst>
          </p:cNvPr>
          <p:cNvSpPr>
            <a:spLocks noGrp="1"/>
          </p:cNvSpPr>
          <p:nvPr>
            <p:ph sz="half" idx="2"/>
          </p:nvPr>
        </p:nvSpPr>
        <p:spPr>
          <a:xfrm>
            <a:off x="4629150" y="569843"/>
            <a:ext cx="3886200" cy="5607120"/>
          </a:xfrm>
        </p:spPr>
        <p:txBody>
          <a:bodyPr>
            <a:noAutofit/>
          </a:bodyPr>
          <a:lstStyle/>
          <a:p>
            <a:r>
              <a:rPr lang="en-NZ" sz="4000" dirty="0"/>
              <a:t>No Day like it!</a:t>
            </a:r>
          </a:p>
          <a:p>
            <a:pPr marL="514350" indent="-514350">
              <a:buAutoNum type="alphaLcPeriod"/>
            </a:pPr>
            <a:endParaRPr lang="en-NZ" sz="4000" dirty="0"/>
          </a:p>
          <a:p>
            <a:pPr marL="0" indent="0">
              <a:buNone/>
            </a:pPr>
            <a:endParaRPr lang="en-NZ" sz="4000" dirty="0"/>
          </a:p>
        </p:txBody>
      </p:sp>
      <p:pic>
        <p:nvPicPr>
          <p:cNvPr id="1026" name="Picture 2" descr="1000+ images about Baptism on Pinterest | Cable, Israel ...">
            <a:extLst>
              <a:ext uri="{FF2B5EF4-FFF2-40B4-BE49-F238E27FC236}">
                <a16:creationId xmlns:a16="http://schemas.microsoft.com/office/drawing/2014/main" id="{858AF2B8-888C-456B-8730-B02F00A8933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10817" y="1609861"/>
            <a:ext cx="393193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731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E3C01-60E5-4515-96D0-3D0BBB2B34C0}"/>
              </a:ext>
            </a:extLst>
          </p:cNvPr>
          <p:cNvSpPr>
            <a:spLocks noGrp="1"/>
          </p:cNvSpPr>
          <p:nvPr>
            <p:ph type="title"/>
          </p:nvPr>
        </p:nvSpPr>
        <p:spPr>
          <a:xfrm>
            <a:off x="410817" y="365126"/>
            <a:ext cx="3931931" cy="1325563"/>
          </a:xfrm>
        </p:spPr>
        <p:txBody>
          <a:bodyPr/>
          <a:lstStyle/>
          <a:p>
            <a:r>
              <a:rPr lang="en-NZ" dirty="0"/>
              <a:t>The Journey Begins…</a:t>
            </a:r>
          </a:p>
        </p:txBody>
      </p:sp>
      <p:sp>
        <p:nvSpPr>
          <p:cNvPr id="4" name="Content Placeholder 3">
            <a:extLst>
              <a:ext uri="{FF2B5EF4-FFF2-40B4-BE49-F238E27FC236}">
                <a16:creationId xmlns:a16="http://schemas.microsoft.com/office/drawing/2014/main" id="{EFB92DC0-5131-453A-A57F-D2895DEF3C53}"/>
              </a:ext>
            </a:extLst>
          </p:cNvPr>
          <p:cNvSpPr>
            <a:spLocks noGrp="1"/>
          </p:cNvSpPr>
          <p:nvPr>
            <p:ph sz="half" idx="2"/>
          </p:nvPr>
        </p:nvSpPr>
        <p:spPr>
          <a:xfrm>
            <a:off x="4629150" y="569843"/>
            <a:ext cx="3886200" cy="5607120"/>
          </a:xfrm>
        </p:spPr>
        <p:txBody>
          <a:bodyPr>
            <a:noAutofit/>
          </a:bodyPr>
          <a:lstStyle/>
          <a:p>
            <a:r>
              <a:rPr lang="en-NZ" sz="4000" dirty="0"/>
              <a:t>No Day like it!</a:t>
            </a:r>
          </a:p>
          <a:p>
            <a:pPr marL="514350" indent="-514350">
              <a:buAutoNum type="alphaLcPeriod"/>
            </a:pPr>
            <a:endParaRPr lang="en-NZ" sz="4000" dirty="0"/>
          </a:p>
          <a:p>
            <a:r>
              <a:rPr lang="en-NZ" sz="4000" dirty="0"/>
              <a:t>Begins with excitement.</a:t>
            </a:r>
          </a:p>
          <a:p>
            <a:pPr algn="l"/>
            <a:r>
              <a:rPr lang="en-NZ" sz="2800" b="0" i="0" dirty="0">
                <a:solidFill>
                  <a:srgbClr val="000000"/>
                </a:solidFill>
                <a:effectLst/>
                <a:latin typeface="system-ui"/>
              </a:rPr>
              <a:t>Acts 8:39</a:t>
            </a:r>
            <a:r>
              <a:rPr lang="en-NZ" sz="4000" b="0" i="0" dirty="0">
                <a:solidFill>
                  <a:srgbClr val="000000"/>
                </a:solidFill>
                <a:effectLst/>
                <a:latin typeface="system-ui"/>
              </a:rPr>
              <a:t>…</a:t>
            </a:r>
            <a:endParaRPr lang="en-NZ" sz="2800" b="0" i="0" dirty="0">
              <a:solidFill>
                <a:srgbClr val="000000"/>
              </a:solidFill>
              <a:effectLst/>
              <a:latin typeface="system-ui"/>
            </a:endParaRPr>
          </a:p>
        </p:txBody>
      </p:sp>
      <p:pic>
        <p:nvPicPr>
          <p:cNvPr id="1026" name="Picture 2" descr="1000+ images about Baptism on Pinterest | Cable, Israel ...">
            <a:extLst>
              <a:ext uri="{FF2B5EF4-FFF2-40B4-BE49-F238E27FC236}">
                <a16:creationId xmlns:a16="http://schemas.microsoft.com/office/drawing/2014/main" id="{858AF2B8-888C-456B-8730-B02F00A8933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10817" y="1609861"/>
            <a:ext cx="393193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130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E3C01-60E5-4515-96D0-3D0BBB2B34C0}"/>
              </a:ext>
            </a:extLst>
          </p:cNvPr>
          <p:cNvSpPr>
            <a:spLocks noGrp="1"/>
          </p:cNvSpPr>
          <p:nvPr>
            <p:ph type="title"/>
          </p:nvPr>
        </p:nvSpPr>
        <p:spPr>
          <a:xfrm>
            <a:off x="410817" y="365126"/>
            <a:ext cx="3931931" cy="1325563"/>
          </a:xfrm>
        </p:spPr>
        <p:txBody>
          <a:bodyPr/>
          <a:lstStyle/>
          <a:p>
            <a:r>
              <a:rPr lang="en-NZ" dirty="0"/>
              <a:t>The Journey Begins…</a:t>
            </a:r>
          </a:p>
        </p:txBody>
      </p:sp>
      <p:sp>
        <p:nvSpPr>
          <p:cNvPr id="4" name="Content Placeholder 3">
            <a:extLst>
              <a:ext uri="{FF2B5EF4-FFF2-40B4-BE49-F238E27FC236}">
                <a16:creationId xmlns:a16="http://schemas.microsoft.com/office/drawing/2014/main" id="{EFB92DC0-5131-453A-A57F-D2895DEF3C53}"/>
              </a:ext>
            </a:extLst>
          </p:cNvPr>
          <p:cNvSpPr>
            <a:spLocks noGrp="1"/>
          </p:cNvSpPr>
          <p:nvPr>
            <p:ph sz="half" idx="2"/>
          </p:nvPr>
        </p:nvSpPr>
        <p:spPr>
          <a:xfrm>
            <a:off x="4629149" y="569842"/>
            <a:ext cx="4104033" cy="6288157"/>
          </a:xfrm>
        </p:spPr>
        <p:txBody>
          <a:bodyPr>
            <a:noAutofit/>
          </a:bodyPr>
          <a:lstStyle/>
          <a:p>
            <a:r>
              <a:rPr lang="en-NZ" sz="4000" dirty="0"/>
              <a:t>No Day like it!</a:t>
            </a:r>
          </a:p>
          <a:p>
            <a:pPr marL="514350" indent="-514350">
              <a:buAutoNum type="arabicPeriod"/>
            </a:pPr>
            <a:endParaRPr lang="en-NZ" sz="4000" dirty="0"/>
          </a:p>
          <a:p>
            <a:pPr marL="0" indent="0" algn="l">
              <a:buNone/>
            </a:pPr>
            <a:r>
              <a:rPr lang="en-NZ" sz="3600" b="0" i="0" dirty="0">
                <a:solidFill>
                  <a:srgbClr val="000000"/>
                </a:solidFill>
                <a:effectLst/>
                <a:latin typeface="system-ui"/>
              </a:rPr>
              <a:t>Acts 8:39—</a:t>
            </a:r>
          </a:p>
          <a:p>
            <a:pPr marL="0" indent="0" algn="l">
              <a:buNone/>
            </a:pPr>
            <a:r>
              <a:rPr lang="en-NZ" sz="3600" b="1" i="0" baseline="30000" dirty="0">
                <a:solidFill>
                  <a:srgbClr val="000000"/>
                </a:solidFill>
                <a:effectLst/>
                <a:latin typeface="system-ui"/>
              </a:rPr>
              <a:t>39</a:t>
            </a:r>
            <a:r>
              <a:rPr lang="en-NZ" sz="3600" b="0" i="0" dirty="0">
                <a:solidFill>
                  <a:srgbClr val="000000"/>
                </a:solidFill>
                <a:effectLst/>
                <a:latin typeface="system-ui"/>
              </a:rPr>
              <a:t>When they came up out of the water, the Spirit of the Lord snatched Philip away; and the eunuch no longer saw him, but went on his way rejoicing. </a:t>
            </a:r>
            <a:r>
              <a:rPr lang="en-NZ" sz="1400" b="0" i="0" dirty="0">
                <a:solidFill>
                  <a:srgbClr val="000000"/>
                </a:solidFill>
                <a:effectLst/>
                <a:latin typeface="system-ui"/>
              </a:rPr>
              <a:t>(NASB95)</a:t>
            </a:r>
          </a:p>
        </p:txBody>
      </p:sp>
      <p:pic>
        <p:nvPicPr>
          <p:cNvPr id="1026" name="Picture 2" descr="1000+ images about Baptism on Pinterest | Cable, Israel ...">
            <a:extLst>
              <a:ext uri="{FF2B5EF4-FFF2-40B4-BE49-F238E27FC236}">
                <a16:creationId xmlns:a16="http://schemas.microsoft.com/office/drawing/2014/main" id="{858AF2B8-888C-456B-8730-B02F00A8933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10817" y="1609861"/>
            <a:ext cx="393193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298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E3C01-60E5-4515-96D0-3D0BBB2B34C0}"/>
              </a:ext>
            </a:extLst>
          </p:cNvPr>
          <p:cNvSpPr>
            <a:spLocks noGrp="1"/>
          </p:cNvSpPr>
          <p:nvPr>
            <p:ph type="title"/>
          </p:nvPr>
        </p:nvSpPr>
        <p:spPr>
          <a:xfrm>
            <a:off x="410817" y="365126"/>
            <a:ext cx="3931931" cy="1325563"/>
          </a:xfrm>
        </p:spPr>
        <p:txBody>
          <a:bodyPr>
            <a:normAutofit/>
          </a:bodyPr>
          <a:lstStyle/>
          <a:p>
            <a:r>
              <a:rPr lang="en-NZ" dirty="0"/>
              <a:t>The Lay of the Land…</a:t>
            </a:r>
          </a:p>
        </p:txBody>
      </p:sp>
      <p:sp>
        <p:nvSpPr>
          <p:cNvPr id="4" name="Content Placeholder 3">
            <a:extLst>
              <a:ext uri="{FF2B5EF4-FFF2-40B4-BE49-F238E27FC236}">
                <a16:creationId xmlns:a16="http://schemas.microsoft.com/office/drawing/2014/main" id="{EFB92DC0-5131-453A-A57F-D2895DEF3C53}"/>
              </a:ext>
            </a:extLst>
          </p:cNvPr>
          <p:cNvSpPr>
            <a:spLocks noGrp="1"/>
          </p:cNvSpPr>
          <p:nvPr>
            <p:ph sz="half" idx="2"/>
          </p:nvPr>
        </p:nvSpPr>
        <p:spPr>
          <a:xfrm>
            <a:off x="4629149" y="569842"/>
            <a:ext cx="4104033" cy="6288157"/>
          </a:xfrm>
        </p:spPr>
        <p:txBody>
          <a:bodyPr>
            <a:noAutofit/>
          </a:bodyPr>
          <a:lstStyle/>
          <a:p>
            <a:r>
              <a:rPr lang="en-NZ" sz="4000" dirty="0"/>
              <a:t>Things get tight and Lonely!</a:t>
            </a:r>
          </a:p>
          <a:p>
            <a:pPr marL="514350" indent="-514350">
              <a:buAutoNum type="arabicPeriod"/>
            </a:pPr>
            <a:endParaRPr lang="en-NZ" sz="800" dirty="0"/>
          </a:p>
          <a:p>
            <a:pPr marL="0" indent="0" algn="l">
              <a:buNone/>
            </a:pPr>
            <a:r>
              <a:rPr lang="en-NZ" sz="3600" b="0" i="0" dirty="0">
                <a:solidFill>
                  <a:srgbClr val="000000"/>
                </a:solidFill>
                <a:effectLst/>
                <a:latin typeface="system-ui"/>
              </a:rPr>
              <a:t>Mt.7:13-14—</a:t>
            </a:r>
          </a:p>
        </p:txBody>
      </p:sp>
      <p:pic>
        <p:nvPicPr>
          <p:cNvPr id="2050" name="Picture 2" descr="Matthew 7:13-14 | joshtinpowers | Flickr">
            <a:extLst>
              <a:ext uri="{FF2B5EF4-FFF2-40B4-BE49-F238E27FC236}">
                <a16:creationId xmlns:a16="http://schemas.microsoft.com/office/drawing/2014/main" id="{56A8B59E-BFE6-4D95-8843-DB73B5E9C40C}"/>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b="32621"/>
          <a:stretch/>
        </p:blipFill>
        <p:spPr bwMode="auto">
          <a:xfrm>
            <a:off x="519373" y="2247967"/>
            <a:ext cx="3823375" cy="2931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161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E3C01-60E5-4515-96D0-3D0BBB2B34C0}"/>
              </a:ext>
            </a:extLst>
          </p:cNvPr>
          <p:cNvSpPr>
            <a:spLocks noGrp="1"/>
          </p:cNvSpPr>
          <p:nvPr>
            <p:ph type="title"/>
          </p:nvPr>
        </p:nvSpPr>
        <p:spPr>
          <a:xfrm>
            <a:off x="410817" y="365126"/>
            <a:ext cx="3931931" cy="1325563"/>
          </a:xfrm>
        </p:spPr>
        <p:txBody>
          <a:bodyPr>
            <a:normAutofit/>
          </a:bodyPr>
          <a:lstStyle/>
          <a:p>
            <a:r>
              <a:rPr lang="en-NZ" dirty="0"/>
              <a:t>The Lay of the Land…</a:t>
            </a:r>
          </a:p>
        </p:txBody>
      </p:sp>
      <p:sp>
        <p:nvSpPr>
          <p:cNvPr id="4" name="Content Placeholder 3">
            <a:extLst>
              <a:ext uri="{FF2B5EF4-FFF2-40B4-BE49-F238E27FC236}">
                <a16:creationId xmlns:a16="http://schemas.microsoft.com/office/drawing/2014/main" id="{EFB92DC0-5131-453A-A57F-D2895DEF3C53}"/>
              </a:ext>
            </a:extLst>
          </p:cNvPr>
          <p:cNvSpPr>
            <a:spLocks noGrp="1"/>
          </p:cNvSpPr>
          <p:nvPr>
            <p:ph sz="half" idx="2"/>
          </p:nvPr>
        </p:nvSpPr>
        <p:spPr>
          <a:xfrm>
            <a:off x="4629149" y="569842"/>
            <a:ext cx="4104033" cy="6288157"/>
          </a:xfrm>
        </p:spPr>
        <p:txBody>
          <a:bodyPr>
            <a:noAutofit/>
          </a:bodyPr>
          <a:lstStyle/>
          <a:p>
            <a:r>
              <a:rPr lang="en-NZ" sz="4000" dirty="0"/>
              <a:t>Things get tight and Lonely!</a:t>
            </a:r>
          </a:p>
          <a:p>
            <a:pPr marL="514350" indent="-514350">
              <a:buAutoNum type="arabicPeriod"/>
            </a:pPr>
            <a:endParaRPr lang="en-NZ" sz="800" dirty="0"/>
          </a:p>
          <a:p>
            <a:pPr marL="0" indent="0" algn="l">
              <a:buNone/>
            </a:pPr>
            <a:r>
              <a:rPr lang="en-NZ" sz="3600" b="0" i="0" dirty="0">
                <a:solidFill>
                  <a:srgbClr val="000000"/>
                </a:solidFill>
                <a:effectLst/>
                <a:latin typeface="system-ui"/>
              </a:rPr>
              <a:t>Mt.7:13-14—</a:t>
            </a:r>
          </a:p>
          <a:p>
            <a:pPr marL="0" indent="0" algn="l">
              <a:buNone/>
            </a:pPr>
            <a:r>
              <a:rPr lang="en-NZ" b="1" i="0" baseline="30000" dirty="0">
                <a:solidFill>
                  <a:srgbClr val="000000"/>
                </a:solidFill>
                <a:effectLst/>
                <a:latin typeface="system-ui"/>
              </a:rPr>
              <a:t>13 </a:t>
            </a:r>
            <a:r>
              <a:rPr lang="en-NZ" b="0" i="0" dirty="0">
                <a:solidFill>
                  <a:srgbClr val="000000"/>
                </a:solidFill>
                <a:effectLst/>
                <a:latin typeface="system-ui"/>
              </a:rPr>
              <a:t>“Enter through the narrow gate; for the gate is wide and the way is broad that leads to destruction, and there are many who enter through it. </a:t>
            </a:r>
            <a:r>
              <a:rPr lang="en-NZ" b="1" i="0" baseline="30000" dirty="0">
                <a:solidFill>
                  <a:srgbClr val="000000"/>
                </a:solidFill>
                <a:effectLst/>
                <a:latin typeface="system-ui"/>
              </a:rPr>
              <a:t>14 </a:t>
            </a:r>
            <a:r>
              <a:rPr lang="en-NZ" b="0" i="0" dirty="0">
                <a:solidFill>
                  <a:srgbClr val="000000"/>
                </a:solidFill>
                <a:effectLst/>
                <a:latin typeface="system-ui"/>
              </a:rPr>
              <a:t>For the gate is small and the way is narrow that leads to life, and there are few who find it. </a:t>
            </a:r>
            <a:r>
              <a:rPr lang="en-NZ" sz="1400" b="0" i="0" dirty="0">
                <a:solidFill>
                  <a:srgbClr val="000000"/>
                </a:solidFill>
                <a:effectLst/>
                <a:latin typeface="system-ui"/>
              </a:rPr>
              <a:t>(NASB95)</a:t>
            </a:r>
          </a:p>
        </p:txBody>
      </p:sp>
      <p:pic>
        <p:nvPicPr>
          <p:cNvPr id="2050" name="Picture 2" descr="Matthew 7:13-14 | joshtinpowers | Flickr">
            <a:extLst>
              <a:ext uri="{FF2B5EF4-FFF2-40B4-BE49-F238E27FC236}">
                <a16:creationId xmlns:a16="http://schemas.microsoft.com/office/drawing/2014/main" id="{56A8B59E-BFE6-4D95-8843-DB73B5E9C40C}"/>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b="32621"/>
          <a:stretch/>
        </p:blipFill>
        <p:spPr bwMode="auto">
          <a:xfrm>
            <a:off x="519373" y="2247967"/>
            <a:ext cx="3823375" cy="2931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653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E3C01-60E5-4515-96D0-3D0BBB2B34C0}"/>
              </a:ext>
            </a:extLst>
          </p:cNvPr>
          <p:cNvSpPr>
            <a:spLocks noGrp="1"/>
          </p:cNvSpPr>
          <p:nvPr>
            <p:ph type="title"/>
          </p:nvPr>
        </p:nvSpPr>
        <p:spPr>
          <a:xfrm>
            <a:off x="410817" y="365126"/>
            <a:ext cx="3931931" cy="1325563"/>
          </a:xfrm>
        </p:spPr>
        <p:txBody>
          <a:bodyPr>
            <a:normAutofit/>
          </a:bodyPr>
          <a:lstStyle/>
          <a:p>
            <a:r>
              <a:rPr lang="en-NZ" dirty="0"/>
              <a:t>Losing your way…</a:t>
            </a:r>
          </a:p>
        </p:txBody>
      </p:sp>
      <p:sp>
        <p:nvSpPr>
          <p:cNvPr id="4" name="Content Placeholder 3">
            <a:extLst>
              <a:ext uri="{FF2B5EF4-FFF2-40B4-BE49-F238E27FC236}">
                <a16:creationId xmlns:a16="http://schemas.microsoft.com/office/drawing/2014/main" id="{EFB92DC0-5131-453A-A57F-D2895DEF3C53}"/>
              </a:ext>
            </a:extLst>
          </p:cNvPr>
          <p:cNvSpPr>
            <a:spLocks noGrp="1"/>
          </p:cNvSpPr>
          <p:nvPr>
            <p:ph sz="half" idx="2"/>
          </p:nvPr>
        </p:nvSpPr>
        <p:spPr>
          <a:xfrm>
            <a:off x="4629149" y="569842"/>
            <a:ext cx="4276312" cy="6288157"/>
          </a:xfrm>
        </p:spPr>
        <p:txBody>
          <a:bodyPr>
            <a:noAutofit/>
          </a:bodyPr>
          <a:lstStyle/>
          <a:p>
            <a:r>
              <a:rPr lang="en-NZ" sz="4000" dirty="0"/>
              <a:t>Even Churches face Difficult and Dangerous times</a:t>
            </a:r>
            <a:endParaRPr lang="en-NZ" sz="800" dirty="0"/>
          </a:p>
          <a:p>
            <a:pPr marL="0" indent="0" algn="l">
              <a:lnSpc>
                <a:spcPct val="70000"/>
              </a:lnSpc>
              <a:buNone/>
            </a:pPr>
            <a:r>
              <a:rPr lang="en-NZ" sz="3800" b="0" i="0" spc="-300" dirty="0">
                <a:solidFill>
                  <a:srgbClr val="000000"/>
                </a:solidFill>
                <a:effectLst/>
                <a:latin typeface="system-ui"/>
              </a:rPr>
              <a:t>Revelation 2:5—</a:t>
            </a:r>
            <a:r>
              <a:rPr lang="en-NZ" sz="3800" b="1" i="0" spc="-300" baseline="30000" dirty="0">
                <a:solidFill>
                  <a:schemeClr val="bg1"/>
                </a:solidFill>
                <a:effectLst/>
                <a:latin typeface="system-ui"/>
              </a:rPr>
              <a:t>5</a:t>
            </a:r>
            <a:r>
              <a:rPr lang="en-NZ" sz="3800" b="0" i="0" spc="-300" dirty="0">
                <a:solidFill>
                  <a:schemeClr val="bg1"/>
                </a:solidFill>
                <a:effectLst/>
                <a:latin typeface="system-ui"/>
              </a:rPr>
              <a:t>Therefore remember from where you have fallen, and repent and do the deeds you did at first; or else I am coming to you and will remove your lampstand out of its place—unless you repent. </a:t>
            </a:r>
            <a:r>
              <a:rPr lang="en-NZ" sz="1400" b="0" i="0" dirty="0">
                <a:solidFill>
                  <a:schemeClr val="bg1"/>
                </a:solidFill>
                <a:effectLst/>
                <a:latin typeface="system-ui"/>
              </a:rPr>
              <a:t>(NASB95)</a:t>
            </a:r>
          </a:p>
        </p:txBody>
      </p:sp>
      <p:pic>
        <p:nvPicPr>
          <p:cNvPr id="5122" name="Picture 2" descr="revelation 2:5 | Tumblr">
            <a:extLst>
              <a:ext uri="{FF2B5EF4-FFF2-40B4-BE49-F238E27FC236}">
                <a16:creationId xmlns:a16="http://schemas.microsoft.com/office/drawing/2014/main" id="{F6259E32-D868-42D3-811C-CC078D56F9C9}"/>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21456" r="19065"/>
          <a:stretch/>
        </p:blipFill>
        <p:spPr bwMode="auto">
          <a:xfrm>
            <a:off x="1033670" y="1672960"/>
            <a:ext cx="2968487" cy="499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4602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3870</TotalTime>
  <Words>311</Words>
  <Application>Microsoft Office PowerPoint</Application>
  <PresentationFormat>On-screen Show (4:3)</PresentationFormat>
  <Paragraphs>66</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system-ui</vt:lpstr>
      <vt:lpstr>Office Theme</vt:lpstr>
      <vt:lpstr>PowerPoint Presentation</vt:lpstr>
      <vt:lpstr>PowerPoint Presentation</vt:lpstr>
      <vt:lpstr>On our Way Home </vt:lpstr>
      <vt:lpstr>The Journey Begins…</vt:lpstr>
      <vt:lpstr>The Journey Begins…</vt:lpstr>
      <vt:lpstr>The Journey Begins…</vt:lpstr>
      <vt:lpstr>The Lay of the Land…</vt:lpstr>
      <vt:lpstr>The Lay of the Land…</vt:lpstr>
      <vt:lpstr>Losing your way…</vt:lpstr>
      <vt:lpstr>Losing your way…</vt:lpstr>
      <vt:lpstr>Backseat squabbles—</vt:lpstr>
      <vt:lpstr>Backseat squabbles—</vt:lpstr>
      <vt:lpstr>Backseat squabbles— </vt:lpstr>
      <vt:lpstr>Losing your bearings…</vt:lpstr>
      <vt:lpstr>Losing your bearings…</vt:lpstr>
      <vt:lpstr>Losing your bearings…</vt:lpstr>
      <vt:lpstr>Worth the Journey…</vt:lpstr>
      <vt:lpstr>Worth the Journey…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HODGMAN, Geoff (WAITSC)</cp:lastModifiedBy>
  <cp:revision>166</cp:revision>
  <dcterms:created xsi:type="dcterms:W3CDTF">2021-01-30T08:11:03Z</dcterms:created>
  <dcterms:modified xsi:type="dcterms:W3CDTF">2021-03-21T15:54:46Z</dcterms:modified>
</cp:coreProperties>
</file>