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27"/>
  </p:notesMasterIdLst>
  <p:sldIdLst>
    <p:sldId id="378" r:id="rId7"/>
    <p:sldId id="3126" r:id="rId8"/>
    <p:sldId id="3127" r:id="rId9"/>
    <p:sldId id="388" r:id="rId10"/>
    <p:sldId id="387" r:id="rId11"/>
    <p:sldId id="400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386" r:id="rId24"/>
    <p:sldId id="401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 Narrow Road Code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387599"/>
          </a:xfrm>
        </p:spPr>
        <p:txBody>
          <a:bodyPr>
            <a:normAutofit/>
          </a:bodyPr>
          <a:lstStyle/>
          <a:p>
            <a:r>
              <a:rPr lang="en-NZ" sz="5400" dirty="0"/>
              <a:t>Part Two</a:t>
            </a:r>
          </a:p>
          <a:p>
            <a:r>
              <a:rPr lang="en-NZ" sz="7200" b="0" i="1" dirty="0">
                <a:solidFill>
                  <a:srgbClr val="000000"/>
                </a:solidFill>
                <a:effectLst/>
                <a:latin typeface="system-ui"/>
              </a:rPr>
              <a:t>But to do justice</a:t>
            </a:r>
            <a:endParaRPr lang="en-NZ" sz="7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2. Fellow Man:</a:t>
            </a:r>
          </a:p>
          <a:p>
            <a:pPr algn="l">
              <a:lnSpc>
                <a:spcPct val="8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Romans 13:1-3—</a:t>
            </a:r>
            <a:endParaRPr lang="en-NZ" sz="4000" spc="-200" dirty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NZ" sz="4000" b="1" i="0" spc="-20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Each of us is to please his neighbour for his good, to his edification.</a:t>
            </a:r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400" i="0" spc="-200" dirty="0">
                <a:effectLst/>
                <a:latin typeface="system-ui"/>
              </a:rPr>
              <a:t>(NASB95)</a:t>
            </a:r>
            <a:endParaRPr lang="en-NZ" sz="2000" i="0" spc="-200" dirty="0">
              <a:effectLst/>
              <a:latin typeface="system-u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4528-5D1A-45F1-B40D-D1B077A72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pic>
        <p:nvPicPr>
          <p:cNvPr id="5" name="Picture 2" descr="Calvary Chapel Emmett · Romans 15:1-9 &quot;Others&quot;w/ Pastor ...">
            <a:extLst>
              <a:ext uri="{FF2B5EF4-FFF2-40B4-BE49-F238E27FC236}">
                <a16:creationId xmlns:a16="http://schemas.microsoft.com/office/drawing/2014/main" id="{E4A2AE30-01EB-4194-932C-53CA41449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0"/>
          <a:stretch/>
        </p:blipFill>
        <p:spPr bwMode="auto">
          <a:xfrm>
            <a:off x="933449" y="2252582"/>
            <a:ext cx="3081959" cy="36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0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2. Fellow Man:</a:t>
            </a: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Romans 13:1-3—</a:t>
            </a:r>
            <a:endParaRPr lang="en-NZ" sz="4000" spc="-300" dirty="0">
              <a:solidFill>
                <a:srgbClr val="000000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NZ" sz="4000" b="1" i="0" spc="-300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For even Christ did not please Himself; but as it is written, “</a:t>
            </a:r>
            <a:r>
              <a:rPr lang="en-NZ" sz="4000" b="0" i="0" cap="small" spc="-300" dirty="0">
                <a:solidFill>
                  <a:srgbClr val="000000"/>
                </a:solidFill>
                <a:effectLst/>
              </a:rPr>
              <a:t>The reproaches of those who reproached You fell on Me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.”</a:t>
            </a:r>
            <a:r>
              <a:rPr lang="en-NZ" sz="4000" spc="-200" dirty="0"/>
              <a:t> </a:t>
            </a:r>
            <a:r>
              <a:rPr lang="en-NZ" sz="1400" i="0" spc="-200" dirty="0">
                <a:effectLst/>
                <a:latin typeface="system-ui"/>
              </a:rPr>
              <a:t>(NASB95)  </a:t>
            </a:r>
            <a:r>
              <a:rPr lang="en-NZ" sz="2000" i="0" spc="-200" dirty="0">
                <a:effectLst/>
                <a:latin typeface="system-ui"/>
              </a:rPr>
              <a:t>From  Psalm 69:9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4528-5D1A-45F1-B40D-D1B077A72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pic>
        <p:nvPicPr>
          <p:cNvPr id="5" name="Picture 2" descr="Calvary Chapel Emmett · Romans 15:1-9 &quot;Others&quot;w/ Pastor ...">
            <a:extLst>
              <a:ext uri="{FF2B5EF4-FFF2-40B4-BE49-F238E27FC236}">
                <a16:creationId xmlns:a16="http://schemas.microsoft.com/office/drawing/2014/main" id="{0B59E1CB-7EA2-452D-A232-06D773DF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0"/>
          <a:stretch/>
        </p:blipFill>
        <p:spPr bwMode="auto">
          <a:xfrm>
            <a:off x="933449" y="2252582"/>
            <a:ext cx="3081959" cy="36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2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1. </a:t>
            </a:r>
            <a:r>
              <a:rPr lang="en-NZ" sz="4000" spc="-200" dirty="0"/>
              <a:t>Justice demands that man dies away from God</a:t>
            </a:r>
            <a:r>
              <a:rPr lang="en-NZ" sz="4000" i="0" u="none" strike="noStrike" spc="-200" dirty="0">
                <a:effectLst/>
              </a:rPr>
              <a:t>:</a:t>
            </a:r>
          </a:p>
          <a:p>
            <a:pPr algn="l">
              <a:lnSpc>
                <a:spcPct val="70000"/>
              </a:lnSpc>
            </a:pPr>
            <a:endParaRPr lang="en-NZ" sz="4000" b="0" i="0" spc="-3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The soul that sins dies—Adam and Eve took the sin option</a:t>
            </a:r>
            <a:endParaRPr lang="en-NZ" sz="2000" i="0" spc="-200" dirty="0">
              <a:effectLst/>
              <a:latin typeface="system-ui"/>
            </a:endParaRPr>
          </a:p>
        </p:txBody>
      </p:sp>
      <p:pic>
        <p:nvPicPr>
          <p:cNvPr id="8194" name="Picture 2" descr="Does Everyone Inherit Sin From Adam And Eve? | Crossmap">
            <a:extLst>
              <a:ext uri="{FF2B5EF4-FFF2-40B4-BE49-F238E27FC236}">
                <a16:creationId xmlns:a16="http://schemas.microsoft.com/office/drawing/2014/main" id="{1F5BDFB4-FAB6-4C67-BAD2-834B4BAA43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1717"/>
          <a:stretch/>
        </p:blipFill>
        <p:spPr bwMode="auto">
          <a:xfrm>
            <a:off x="768626" y="2296499"/>
            <a:ext cx="3516607" cy="32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2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1. </a:t>
            </a:r>
            <a:r>
              <a:rPr lang="en-NZ" sz="4000" spc="-200" dirty="0"/>
              <a:t>Justice demands that man dies away from God</a:t>
            </a:r>
            <a:r>
              <a:rPr lang="en-NZ" sz="4000" i="0" u="none" strike="noStrike" spc="-200" dirty="0">
                <a:effectLst/>
              </a:rPr>
              <a:t>:</a:t>
            </a:r>
          </a:p>
          <a:p>
            <a:pPr algn="l">
              <a:lnSpc>
                <a:spcPct val="70000"/>
              </a:lnSpc>
            </a:pPr>
            <a:endParaRPr lang="en-NZ" sz="4000" b="0" i="0" spc="-3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Sin separates man from God—Isaiah 59:2</a:t>
            </a:r>
            <a:endParaRPr lang="en-NZ" sz="2000" i="0" spc="-200" dirty="0">
              <a:effectLst/>
              <a:latin typeface="system-u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4528-5D1A-45F1-B40D-D1B077A72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pic>
        <p:nvPicPr>
          <p:cNvPr id="5" name="Picture 2" descr="Does Everyone Inherit Sin From Adam And Eve? | Crossmap">
            <a:extLst>
              <a:ext uri="{FF2B5EF4-FFF2-40B4-BE49-F238E27FC236}">
                <a16:creationId xmlns:a16="http://schemas.microsoft.com/office/drawing/2014/main" id="{9991E205-BCC2-4E1F-B790-A6AD1CA85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1717"/>
          <a:stretch/>
        </p:blipFill>
        <p:spPr bwMode="auto">
          <a:xfrm>
            <a:off x="768626" y="2296499"/>
            <a:ext cx="3516607" cy="32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2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1. </a:t>
            </a:r>
            <a:r>
              <a:rPr lang="en-NZ" sz="4000" spc="-200" dirty="0"/>
              <a:t>Justice demands that man dies away from God</a:t>
            </a:r>
            <a:r>
              <a:rPr lang="en-NZ" sz="4000" i="0" u="none" strike="noStrike" spc="-200" dirty="0">
                <a:effectLst/>
              </a:rPr>
              <a:t>:</a:t>
            </a:r>
          </a:p>
          <a:p>
            <a:pPr algn="l">
              <a:lnSpc>
                <a:spcPct val="70000"/>
              </a:lnSpc>
            </a:pPr>
            <a:endParaRPr lang="en-NZ" sz="4000" b="0" i="0" spc="-3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Man needed a redeemer</a:t>
            </a:r>
            <a:endParaRPr lang="en-NZ" sz="2000" i="0" spc="-200" dirty="0">
              <a:effectLst/>
              <a:latin typeface="system-u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4528-5D1A-45F1-B40D-D1B077A72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pic>
        <p:nvPicPr>
          <p:cNvPr id="5" name="Picture 2" descr="Does Everyone Inherit Sin From Adam And Eve? | Crossmap">
            <a:extLst>
              <a:ext uri="{FF2B5EF4-FFF2-40B4-BE49-F238E27FC236}">
                <a16:creationId xmlns:a16="http://schemas.microsoft.com/office/drawing/2014/main" id="{99C02A92-B7B0-493F-85F3-962A87BCC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1717"/>
          <a:stretch/>
        </p:blipFill>
        <p:spPr bwMode="auto">
          <a:xfrm>
            <a:off x="768626" y="2296499"/>
            <a:ext cx="3516607" cy="324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6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7772" cy="4351338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spc="-200" dirty="0"/>
              <a:t>2</a:t>
            </a:r>
            <a:r>
              <a:rPr lang="en-NZ" sz="4000" i="0" u="none" strike="noStrike" spc="-200" dirty="0">
                <a:effectLst/>
              </a:rPr>
              <a:t>. </a:t>
            </a:r>
            <a:r>
              <a:rPr lang="en-NZ" sz="4000" spc="-200" dirty="0"/>
              <a:t>Jesus took the curse</a:t>
            </a:r>
            <a:r>
              <a:rPr lang="en-NZ" sz="4000" i="0" u="none" strike="noStrike" spc="-200" dirty="0">
                <a:effectLst/>
              </a:rPr>
              <a:t>:</a:t>
            </a:r>
            <a:endParaRPr lang="en-NZ" sz="4000" b="0" i="0" spc="-300" dirty="0">
              <a:solidFill>
                <a:srgbClr val="000000"/>
              </a:solidFill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spc="-300" dirty="0"/>
              <a:t>Galatians 3:13—</a:t>
            </a:r>
            <a:endParaRPr lang="en-NZ" sz="4000" i="0" spc="-300" dirty="0"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i="0" spc="-300" dirty="0">
                <a:effectLst/>
              </a:rPr>
              <a:t>Christ redeemed </a:t>
            </a:r>
            <a:r>
              <a:rPr lang="en-NZ" b="0" i="0" spc="-300" dirty="0">
                <a:solidFill>
                  <a:srgbClr val="000000"/>
                </a:solidFill>
                <a:effectLst/>
              </a:rPr>
              <a:t>us from the curse of the Law, having become a curse for us—for it is written, “</a:t>
            </a:r>
            <a:r>
              <a:rPr lang="en-NZ" b="0" i="0" cap="small" spc="-300" dirty="0">
                <a:solidFill>
                  <a:srgbClr val="000000"/>
                </a:solidFill>
                <a:effectLst/>
              </a:rPr>
              <a:t>Cursed is everyone who hangs on a tree”</a:t>
            </a:r>
            <a:r>
              <a:rPr lang="en-NZ" b="0" i="0" spc="-300" dirty="0">
                <a:solidFill>
                  <a:srgbClr val="000000"/>
                </a:solidFill>
                <a:effectLst/>
              </a:rPr>
              <a:t>—</a:t>
            </a:r>
            <a:r>
              <a:rPr lang="en-NZ" b="0" i="0" spc="-3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b="0" i="0" spc="-20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11266" name="Picture 2" descr="Jesus Christ | The Theologizer">
            <a:extLst>
              <a:ext uri="{FF2B5EF4-FFF2-40B4-BE49-F238E27FC236}">
                <a16:creationId xmlns:a16="http://schemas.microsoft.com/office/drawing/2014/main" id="{958BE194-EF45-461C-B6ED-0A41A4FCD6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979454"/>
            <a:ext cx="306324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8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7772" cy="4351338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spc="-200" dirty="0"/>
              <a:t>2</a:t>
            </a:r>
            <a:r>
              <a:rPr lang="en-NZ" sz="4000" i="0" u="none" strike="noStrike" spc="-200" dirty="0">
                <a:effectLst/>
              </a:rPr>
              <a:t>. </a:t>
            </a:r>
            <a:r>
              <a:rPr lang="en-NZ" sz="4000" spc="-200" dirty="0"/>
              <a:t>Jesus took the curse</a:t>
            </a:r>
            <a:r>
              <a:rPr lang="en-NZ" sz="4000" i="0" u="none" strike="noStrike" spc="-200" dirty="0">
                <a:effectLst/>
              </a:rPr>
              <a:t>:</a:t>
            </a:r>
            <a:endParaRPr lang="en-NZ" sz="4000" b="0" i="0" spc="-300" dirty="0"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3600" spc="-200" dirty="0"/>
              <a:t>1 Peter 3:18—</a:t>
            </a:r>
            <a:endParaRPr lang="en-NZ" sz="3600" i="0" spc="-200" dirty="0"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2800" i="0" spc="-200" dirty="0">
                <a:solidFill>
                  <a:srgbClr val="000000"/>
                </a:solidFill>
                <a:effectLst/>
              </a:rPr>
              <a:t>For Christ also died for sins once for all, </a:t>
            </a:r>
            <a:r>
              <a:rPr lang="en-NZ" sz="2800" b="1" i="1" u="sng" spc="-200" dirty="0">
                <a:solidFill>
                  <a:srgbClr val="000000"/>
                </a:solidFill>
                <a:effectLst/>
              </a:rPr>
              <a:t>the</a:t>
            </a:r>
            <a:r>
              <a:rPr lang="en-NZ" sz="2800" b="1" i="0" u="sng" spc="-200" dirty="0">
                <a:solidFill>
                  <a:srgbClr val="000000"/>
                </a:solidFill>
                <a:effectLst/>
              </a:rPr>
              <a:t> just for </a:t>
            </a:r>
            <a:r>
              <a:rPr lang="en-NZ" sz="2800" b="1" i="1" u="sng" spc="-200" dirty="0">
                <a:solidFill>
                  <a:srgbClr val="000000"/>
                </a:solidFill>
                <a:effectLst/>
              </a:rPr>
              <a:t>the</a:t>
            </a:r>
            <a:r>
              <a:rPr lang="en-NZ" sz="2800" b="1" i="0" u="sng" spc="-200" dirty="0">
                <a:solidFill>
                  <a:srgbClr val="000000"/>
                </a:solidFill>
                <a:effectLst/>
              </a:rPr>
              <a:t> unjust</a:t>
            </a:r>
            <a:r>
              <a:rPr lang="en-NZ" sz="2800" i="0" spc="-200" dirty="0">
                <a:solidFill>
                  <a:srgbClr val="000000"/>
                </a:solidFill>
                <a:effectLst/>
              </a:rPr>
              <a:t>, so that He might bring us to God, having been put to death in the flesh, but made alive in the spirit;</a:t>
            </a:r>
            <a:r>
              <a:rPr lang="en-NZ" sz="2800" i="0" spc="-3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i="0" spc="-20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" name="Picture 2" descr="Jesus Christ | The Theologizer">
            <a:extLst>
              <a:ext uri="{FF2B5EF4-FFF2-40B4-BE49-F238E27FC236}">
                <a16:creationId xmlns:a16="http://schemas.microsoft.com/office/drawing/2014/main" id="{C22F4248-0097-450D-B7F3-034459A42B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979454"/>
            <a:ext cx="306324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0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justly—Jesus and us: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37772" cy="4351338"/>
          </a:xfrm>
        </p:spPr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spc="-200" dirty="0"/>
              <a:t>2</a:t>
            </a:r>
            <a:r>
              <a:rPr lang="en-NZ" sz="4000" i="0" u="none" strike="noStrike" spc="-200" dirty="0">
                <a:effectLst/>
              </a:rPr>
              <a:t>. </a:t>
            </a:r>
            <a:r>
              <a:rPr lang="en-NZ" sz="4000" spc="-200" dirty="0"/>
              <a:t>Jesus took the curse</a:t>
            </a:r>
            <a:r>
              <a:rPr lang="en-NZ" sz="4000" i="0" u="none" strike="noStrike" spc="-200" dirty="0">
                <a:effectLst/>
              </a:rPr>
              <a:t>:</a:t>
            </a:r>
            <a:endParaRPr lang="en-NZ" sz="4000" b="0" i="0" spc="-300" dirty="0"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sz="4000" spc="-300" dirty="0"/>
              <a:t>2 Corinthians 5:21—</a:t>
            </a:r>
            <a:endParaRPr lang="en-NZ" sz="4000" i="0" spc="-300" dirty="0">
              <a:effectLst/>
            </a:endParaRPr>
          </a:p>
          <a:p>
            <a:pPr algn="l">
              <a:lnSpc>
                <a:spcPct val="70000"/>
              </a:lnSpc>
            </a:pPr>
            <a:r>
              <a:rPr lang="en-NZ" i="0" spc="-300" dirty="0">
                <a:effectLst/>
              </a:rPr>
              <a:t>He made Him who knew no sin </a:t>
            </a:r>
            <a:r>
              <a:rPr lang="en-NZ" i="1" spc="-300" dirty="0">
                <a:effectLst/>
              </a:rPr>
              <a:t>to be </a:t>
            </a:r>
            <a:r>
              <a:rPr lang="en-NZ" b="1" i="0" u="sng" spc="-300" dirty="0">
                <a:effectLst/>
              </a:rPr>
              <a:t>sin on our behalf</a:t>
            </a:r>
            <a:r>
              <a:rPr lang="en-NZ" i="0" spc="-300" dirty="0">
                <a:effectLst/>
              </a:rPr>
              <a:t>, so that we might become the righteousness of God in Him.</a:t>
            </a:r>
            <a:r>
              <a:rPr lang="en-NZ" i="0" spc="-3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600" i="0" spc="-20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" name="Picture 2" descr="Jesus Christ | The Theologizer">
            <a:extLst>
              <a:ext uri="{FF2B5EF4-FFF2-40B4-BE49-F238E27FC236}">
                <a16:creationId xmlns:a16="http://schemas.microsoft.com/office/drawing/2014/main" id="{07239910-70A0-4623-A450-26C1F28AB2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979454"/>
            <a:ext cx="306324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1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dirty="0">
                <a:solidFill>
                  <a:schemeClr val="bg1"/>
                </a:solidFill>
                <a:effectLst/>
                <a:latin typeface="system-ui"/>
              </a:rPr>
              <a:t>To Do Justly: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The Church—</a:t>
            </a:r>
          </a:p>
          <a:p>
            <a:endParaRPr lang="en-NZ" sz="4000" dirty="0"/>
          </a:p>
          <a:p>
            <a:r>
              <a:rPr lang="en-NZ" sz="4000" dirty="0"/>
              <a:t>Love as Jesus loves you</a:t>
            </a:r>
          </a:p>
        </p:txBody>
      </p:sp>
      <p:pic>
        <p:nvPicPr>
          <p:cNvPr id="14338" name="Picture 2" descr="What Micah 6:8's Call to &quot;Do Justice&quot; looks like in the ...">
            <a:extLst>
              <a:ext uri="{FF2B5EF4-FFF2-40B4-BE49-F238E27FC236}">
                <a16:creationId xmlns:a16="http://schemas.microsoft.com/office/drawing/2014/main" id="{146E801B-EF33-4B29-998A-958D7926CD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86024"/>
            <a:ext cx="3886200" cy="2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82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sz="4400" b="0" i="0" dirty="0">
                <a:solidFill>
                  <a:schemeClr val="bg1"/>
                </a:solidFill>
                <a:effectLst/>
                <a:latin typeface="system-ui"/>
              </a:rPr>
              <a:t>To Do Justly: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The Church—</a:t>
            </a:r>
          </a:p>
          <a:p>
            <a:endParaRPr lang="en-NZ" sz="4000" dirty="0"/>
          </a:p>
          <a:p>
            <a:r>
              <a:rPr lang="en-NZ" sz="4000" dirty="0"/>
              <a:t>Serve as Jesus serves you</a:t>
            </a:r>
          </a:p>
        </p:txBody>
      </p:sp>
      <p:pic>
        <p:nvPicPr>
          <p:cNvPr id="14338" name="Picture 2" descr="What Micah 6:8's Call to &quot;Do Justice&quot; looks like in the ...">
            <a:extLst>
              <a:ext uri="{FF2B5EF4-FFF2-40B4-BE49-F238E27FC236}">
                <a16:creationId xmlns:a16="http://schemas.microsoft.com/office/drawing/2014/main" id="{146E801B-EF33-4B29-998A-958D7926CD9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86024"/>
            <a:ext cx="3886200" cy="2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4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C9BD-A372-4B43-A6EE-BCC2AB8D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1878"/>
            <a:ext cx="7886700" cy="539508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Micah 6:8</a:t>
            </a:r>
          </a:p>
          <a:p>
            <a:pPr marL="0" indent="0" algn="ctr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He has told you,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O man, what is good;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what does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require of you</a:t>
            </a:r>
          </a:p>
          <a:p>
            <a:pPr marL="0" indent="0" algn="ctr">
              <a:buNone/>
            </a:pPr>
            <a:r>
              <a:rPr lang="en-NZ" sz="4000" b="0" i="1" u="sng" dirty="0">
                <a:solidFill>
                  <a:srgbClr val="000000"/>
                </a:solidFill>
                <a:effectLst/>
                <a:latin typeface="system-ui"/>
              </a:rPr>
              <a:t>But to do justice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to love kindness,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 to walk humbly with your God?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2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091139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7B79-D0FB-43A4-BF67-CD9C722EC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3659"/>
            <a:ext cx="7886700" cy="2175669"/>
          </a:xfrm>
        </p:spPr>
        <p:txBody>
          <a:bodyPr/>
          <a:lstStyle/>
          <a:p>
            <a:pPr algn="l"/>
            <a:r>
              <a:rPr lang="en-NZ" dirty="0">
                <a:latin typeface="system-ui"/>
              </a:rPr>
              <a:t>Acts 2:38—</a:t>
            </a:r>
            <a:endParaRPr lang="en-NZ" i="0" dirty="0">
              <a:effectLst/>
              <a:latin typeface="system-ui"/>
            </a:endParaRPr>
          </a:p>
          <a:p>
            <a:pPr algn="l"/>
            <a:r>
              <a:rPr lang="en-NZ" sz="2400" i="0" dirty="0">
                <a:effectLst/>
                <a:latin typeface="+mj-lt"/>
              </a:rPr>
              <a:t>Peter </a:t>
            </a:r>
            <a:r>
              <a:rPr lang="en-NZ" sz="2400" i="1" dirty="0">
                <a:effectLst/>
                <a:latin typeface="+mj-lt"/>
              </a:rPr>
              <a:t>said</a:t>
            </a:r>
            <a:r>
              <a:rPr lang="en-NZ" sz="2400" i="0" dirty="0">
                <a:effectLst/>
                <a:latin typeface="+mj-lt"/>
              </a:rPr>
              <a:t> to them, “Repent, and each of you be baptized in the name of Jesus Christ for the forgiveness of your sins; and you will receive the gift of the Holy Spirit. </a:t>
            </a:r>
            <a:r>
              <a:rPr lang="en-NZ" sz="1600" i="0" dirty="0">
                <a:effectLst/>
                <a:latin typeface="+mj-lt"/>
              </a:rPr>
              <a:t>(NASB95)</a:t>
            </a:r>
          </a:p>
        </p:txBody>
      </p:sp>
      <p:pic>
        <p:nvPicPr>
          <p:cNvPr id="2050" name="Picture 2" descr="Water Baptism and Laying On of Hands | United Church of God">
            <a:extLst>
              <a:ext uri="{FF2B5EF4-FFF2-40B4-BE49-F238E27FC236}">
                <a16:creationId xmlns:a16="http://schemas.microsoft.com/office/drawing/2014/main" id="{CDB45700-9D60-48CC-8B32-6FA7CB4F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9328"/>
            <a:ext cx="6858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Lato"/>
              </a:rPr>
              <a:t>1. To God: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Lato"/>
              </a:rPr>
              <a:t>Deut.6:5—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 shall love the 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your God with all your heart and with all your soul and with all your might. </a:t>
            </a:r>
            <a:r>
              <a:rPr lang="en-NZ" sz="1400" b="0" i="0" spc="-20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NZ" sz="4000" b="0" i="0" spc="-200" dirty="0">
              <a:solidFill>
                <a:srgbClr val="000000"/>
              </a:solidFill>
              <a:effectLst/>
              <a:latin typeface="La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7C3AAC-4AE3-4E83-B2C9-149242E5F3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0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1. To God:</a:t>
            </a:r>
          </a:p>
          <a:p>
            <a:pPr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We hold nothing back</a:t>
            </a:r>
          </a:p>
          <a:p>
            <a:pPr>
              <a:lnSpc>
                <a:spcPct val="70000"/>
              </a:lnSpc>
            </a:pPr>
            <a:r>
              <a:rPr lang="en-NZ" sz="4000" spc="-300" dirty="0">
                <a:solidFill>
                  <a:srgbClr val="000000"/>
                </a:solidFill>
              </a:rPr>
              <a:t>All is for God to direct</a:t>
            </a:r>
          </a:p>
          <a:p>
            <a:pPr>
              <a:lnSpc>
                <a:spcPct val="70000"/>
              </a:lnSpc>
            </a:pPr>
            <a:r>
              <a:rPr lang="en-NZ" sz="4000" b="0" i="0" spc="-300" dirty="0">
                <a:solidFill>
                  <a:srgbClr val="000000"/>
                </a:solidFill>
                <a:effectLst/>
              </a:rPr>
              <a:t>Heart, body, soul, and spirit.</a:t>
            </a:r>
          </a:p>
          <a:p>
            <a:pPr>
              <a:lnSpc>
                <a:spcPct val="70000"/>
              </a:lnSpc>
            </a:pPr>
            <a:r>
              <a:rPr lang="en-NZ" sz="4000" spc="-300" dirty="0">
                <a:solidFill>
                  <a:srgbClr val="000000"/>
                </a:solidFill>
              </a:rPr>
              <a:t>Your </a:t>
            </a:r>
            <a:r>
              <a:rPr lang="en-NZ" sz="4000" b="0" i="0" spc="-300" dirty="0">
                <a:solidFill>
                  <a:srgbClr val="000000"/>
                </a:solidFill>
                <a:effectLst/>
              </a:rPr>
              <a:t>Wisdom, understanding, and judgment. </a:t>
            </a:r>
            <a:endParaRPr lang="en-NZ" sz="4000" b="0" i="0" u="none" strike="noStrike" spc="-3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9DAAA6-A89C-4BF4-83C0-67672751AE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0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u="none" strike="noStrike" spc="-200" dirty="0">
                <a:solidFill>
                  <a:srgbClr val="000000"/>
                </a:solidFill>
                <a:effectLst/>
                <a:latin typeface="Lato"/>
              </a:rPr>
              <a:t>2. Fello</a:t>
            </a:r>
            <a:r>
              <a:rPr lang="en-NZ" sz="4000" b="0" i="0" u="none" strike="noStrike" spc="-200" dirty="0">
                <a:effectLst/>
                <a:latin typeface="Lato"/>
              </a:rPr>
              <a:t>w Man:</a:t>
            </a:r>
          </a:p>
          <a:p>
            <a:pPr algn="l">
              <a:lnSpc>
                <a:spcPct val="70000"/>
              </a:lnSpc>
            </a:pPr>
            <a:r>
              <a:rPr lang="en-NZ" sz="4000" spc="-200" dirty="0">
                <a:latin typeface="system-ui"/>
              </a:rPr>
              <a:t>Galatians 5:14</a:t>
            </a:r>
            <a:endParaRPr lang="en-NZ" sz="4000" b="0" i="0" spc="-20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effectLst/>
                <a:latin typeface="system-ui"/>
              </a:rPr>
              <a:t>For the whole Law is fulfi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lled in one word, in the 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statement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, “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You shall love your neighbour as yourself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.” </a:t>
            </a:r>
            <a:r>
              <a:rPr lang="en-NZ" sz="2000" b="0" i="0" spc="-200" dirty="0">
                <a:solidFill>
                  <a:srgbClr val="000000"/>
                </a:solidFill>
                <a:effectLst/>
                <a:latin typeface="system-ui"/>
              </a:rPr>
              <a:t>(NASB95) </a:t>
            </a:r>
          </a:p>
          <a:p>
            <a:pPr algn="l">
              <a:lnSpc>
                <a:spcPct val="70000"/>
              </a:lnSpc>
            </a:pPr>
            <a:r>
              <a:rPr lang="en-NZ" sz="2000" b="0" i="0" spc="-200" dirty="0">
                <a:solidFill>
                  <a:srgbClr val="000000"/>
                </a:solidFill>
                <a:effectLst/>
                <a:latin typeface="system-ui"/>
              </a:rPr>
              <a:t>From Lev.19:18.</a:t>
            </a: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3074" name="Picture 2" descr="Bible Study on Galatians 4:21-31 - Hagar and Sarah, and 5 ...">
            <a:extLst>
              <a:ext uri="{FF2B5EF4-FFF2-40B4-BE49-F238E27FC236}">
                <a16:creationId xmlns:a16="http://schemas.microsoft.com/office/drawing/2014/main" id="{CEA2B59A-83F8-4C6C-AAA6-B17E4F3BFC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9" y="2133600"/>
            <a:ext cx="411379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4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endParaRPr lang="en-NZ" sz="4000" b="0" i="0" spc="-200" dirty="0"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3074" name="Picture 2" descr="Bible Study on Galatians 4:21-31 - Hagar and Sarah, and 5 ...">
            <a:extLst>
              <a:ext uri="{FF2B5EF4-FFF2-40B4-BE49-F238E27FC236}">
                <a16:creationId xmlns:a16="http://schemas.microsoft.com/office/drawing/2014/main" id="{CEA2B59A-83F8-4C6C-AAA6-B17E4F3BFC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19" y="1825625"/>
            <a:ext cx="6766063" cy="47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4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b="0" i="0" u="none" strike="noStrike" spc="-200" dirty="0">
                <a:solidFill>
                  <a:srgbClr val="000000"/>
                </a:solidFill>
                <a:effectLst/>
                <a:latin typeface="Lato"/>
              </a:rPr>
              <a:t>2. Fello</a:t>
            </a:r>
            <a:r>
              <a:rPr lang="en-NZ" sz="4000" b="0" i="0" u="none" strike="noStrike" spc="-200" dirty="0">
                <a:effectLst/>
                <a:latin typeface="Lato"/>
              </a:rPr>
              <a:t>w Man:</a:t>
            </a:r>
          </a:p>
          <a:p>
            <a:pPr algn="l">
              <a:lnSpc>
                <a:spcPct val="80000"/>
              </a:lnSpc>
            </a:pPr>
            <a:r>
              <a:rPr lang="en-NZ" sz="4000" spc="-200" dirty="0">
                <a:latin typeface="system-ui"/>
              </a:rPr>
              <a:t>Romans 13:10</a:t>
            </a:r>
            <a:endParaRPr lang="en-NZ" sz="4000" b="0" i="0" spc="-200" dirty="0">
              <a:effectLst/>
              <a:latin typeface="system-ui"/>
            </a:endParaRPr>
          </a:p>
          <a:p>
            <a:pPr algn="l">
              <a:lnSpc>
                <a:spcPct val="80000"/>
              </a:lnSpc>
            </a:pPr>
            <a:r>
              <a:rPr lang="en-NZ" sz="4000" i="0" spc="-200" dirty="0">
                <a:solidFill>
                  <a:srgbClr val="000000"/>
                </a:solidFill>
                <a:effectLst/>
                <a:latin typeface="system-ui"/>
              </a:rPr>
              <a:t>Love does no wrong to a neighbour; therefore love is the fulfilment 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of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the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 law.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  <a:endParaRPr lang="en-NZ" sz="2000" b="0" i="0" spc="-2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endParaRPr lang="en-NZ" sz="4000" b="0" i="0" spc="-20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4098" name="Picture 2" descr="Romans 13:10 | spiritual | Pinterest">
            <a:extLst>
              <a:ext uri="{FF2B5EF4-FFF2-40B4-BE49-F238E27FC236}">
                <a16:creationId xmlns:a16="http://schemas.microsoft.com/office/drawing/2014/main" id="{9491A231-A7C2-4EEC-B672-00BA1C5855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2. Fellow Man:</a:t>
            </a:r>
          </a:p>
          <a:p>
            <a:pPr algn="l"/>
            <a:r>
              <a:rPr lang="en-NZ" sz="4000" spc="-200" dirty="0"/>
              <a:t>Romans 13:8—</a:t>
            </a:r>
            <a:endParaRPr lang="en-NZ" sz="4000" i="0" spc="-2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en-NZ" sz="4000" i="0" spc="-200" dirty="0">
                <a:effectLst/>
              </a:rPr>
              <a:t>Owe nothing to anyone except to love one another; for he who loves his neighbour has fulfilled </a:t>
            </a:r>
            <a:r>
              <a:rPr lang="en-NZ" sz="4000" i="1" spc="-200" dirty="0">
                <a:effectLst/>
              </a:rPr>
              <a:t>the</a:t>
            </a:r>
            <a:r>
              <a:rPr lang="en-NZ" sz="4000" i="0" spc="-200" dirty="0">
                <a:effectLst/>
              </a:rPr>
              <a:t> law.</a:t>
            </a:r>
            <a:r>
              <a:rPr lang="en-NZ" sz="1400" i="0" spc="-200" dirty="0">
                <a:effectLst/>
                <a:latin typeface="system-ui"/>
              </a:rPr>
              <a:t> (NASB95)</a:t>
            </a:r>
            <a:endParaRPr lang="en-NZ" sz="2000" i="0" spc="-200" dirty="0">
              <a:effectLst/>
              <a:latin typeface="system-ui"/>
            </a:endParaRPr>
          </a:p>
        </p:txBody>
      </p:sp>
      <p:pic>
        <p:nvPicPr>
          <p:cNvPr id="6148" name="Picture 4" descr="Romans 13:8 | Flickr - Photo Sharing! | Bible - Faith ...">
            <a:extLst>
              <a:ext uri="{FF2B5EF4-FFF2-40B4-BE49-F238E27FC236}">
                <a16:creationId xmlns:a16="http://schemas.microsoft.com/office/drawing/2014/main" id="{360ED659-7245-4D0A-A691-2DBEBB76AC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86856"/>
            <a:ext cx="3886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9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9665-6D51-41AA-B804-2FDF1080E2F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4400" b="0" i="0" u="none" strike="noStrike" dirty="0">
                <a:solidFill>
                  <a:schemeClr val="bg1"/>
                </a:solidFill>
                <a:effectLst/>
                <a:latin typeface="Lato"/>
              </a:rPr>
              <a:t>To do justly—To give to all their due.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FF128-5D28-4AC3-BF52-B95F3E18C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70000"/>
              </a:lnSpc>
              <a:buNone/>
            </a:pPr>
            <a:r>
              <a:rPr lang="en-NZ" sz="4000" i="0" u="none" strike="noStrike" spc="-200" dirty="0">
                <a:effectLst/>
              </a:rPr>
              <a:t>2. Fellow Man:</a:t>
            </a:r>
          </a:p>
          <a:p>
            <a:pPr algn="l">
              <a:lnSpc>
                <a:spcPct val="70000"/>
              </a:lnSpc>
            </a:pPr>
            <a:r>
              <a:rPr lang="en-NZ" sz="4000" b="0" i="0" spc="-200" dirty="0">
                <a:solidFill>
                  <a:srgbClr val="000000"/>
                </a:solidFill>
                <a:effectLst/>
              </a:rPr>
              <a:t>Romans 15:1-3—</a:t>
            </a:r>
            <a:endParaRPr lang="en-NZ" sz="4000" spc="-200" dirty="0">
              <a:solidFill>
                <a:srgbClr val="000000"/>
              </a:solidFill>
            </a:endParaRPr>
          </a:p>
          <a:p>
            <a:pPr algn="l">
              <a:lnSpc>
                <a:spcPct val="70000"/>
              </a:lnSpc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Now we who are strong ought to bear the weaknesses of those without strength and not </a:t>
            </a:r>
            <a:r>
              <a:rPr lang="en-NZ" sz="4000" b="0" i="1" spc="-200" dirty="0">
                <a:solidFill>
                  <a:srgbClr val="000000"/>
                </a:solidFill>
                <a:effectLst/>
              </a:rPr>
              <a:t>just</a:t>
            </a:r>
            <a:r>
              <a:rPr lang="en-NZ" sz="4000" b="0" i="0" spc="-200" dirty="0">
                <a:solidFill>
                  <a:srgbClr val="000000"/>
                </a:solidFill>
                <a:effectLst/>
              </a:rPr>
              <a:t> please ourselves. </a:t>
            </a:r>
            <a:r>
              <a:rPr lang="en-NZ" sz="1400" i="0" spc="-200" dirty="0">
                <a:effectLst/>
              </a:rPr>
              <a:t>(NASB95)</a:t>
            </a:r>
            <a:endParaRPr lang="en-NZ" sz="2000" i="0" spc="-200" dirty="0">
              <a:effectLst/>
            </a:endParaRPr>
          </a:p>
        </p:txBody>
      </p:sp>
      <p:pic>
        <p:nvPicPr>
          <p:cNvPr id="7170" name="Picture 2" descr="Calvary Chapel Emmett · Romans 15:1-9 &quot;Others&quot;w/ Pastor ...">
            <a:extLst>
              <a:ext uri="{FF2B5EF4-FFF2-40B4-BE49-F238E27FC236}">
                <a16:creationId xmlns:a16="http://schemas.microsoft.com/office/drawing/2014/main" id="{110117C9-2CA6-47DD-A595-46CD9B380C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0"/>
          <a:stretch/>
        </p:blipFill>
        <p:spPr bwMode="auto">
          <a:xfrm>
            <a:off x="933449" y="2252582"/>
            <a:ext cx="3081959" cy="36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9708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8511</TotalTime>
  <Words>470</Words>
  <Application>Microsoft Office PowerPoint</Application>
  <PresentationFormat>On-screen Show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Lato</vt:lpstr>
      <vt:lpstr>system-ui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The Narrow Road Code</vt:lpstr>
      <vt:lpstr>PowerPoint Presentation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justly—To give to all their due.</vt:lpstr>
      <vt:lpstr>To do justly—Jesus and us:</vt:lpstr>
      <vt:lpstr>To do justly—Jesus and us:</vt:lpstr>
      <vt:lpstr>To do justly—Jesus and us:</vt:lpstr>
      <vt:lpstr>To do justly—Jesus and us:</vt:lpstr>
      <vt:lpstr>To do justly—Jesus and us:</vt:lpstr>
      <vt:lpstr>To do justly—Jesus and us:</vt:lpstr>
      <vt:lpstr>To Do Justly:</vt:lpstr>
      <vt:lpstr>To Do Justly:</vt:lpstr>
      <vt:lpstr>PowerPoint Presentation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1580</cp:revision>
  <dcterms:created xsi:type="dcterms:W3CDTF">2008-02-06T22:51:07Z</dcterms:created>
  <dcterms:modified xsi:type="dcterms:W3CDTF">2021-03-15T06:24:53Z</dcterms:modified>
</cp:coreProperties>
</file>