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54" r:id="rId2"/>
    <p:sldId id="276" r:id="rId3"/>
    <p:sldId id="296" r:id="rId4"/>
    <p:sldId id="348" r:id="rId5"/>
    <p:sldId id="349" r:id="rId6"/>
    <p:sldId id="350" r:id="rId7"/>
    <p:sldId id="351" r:id="rId8"/>
    <p:sldId id="352" r:id="rId9"/>
    <p:sldId id="279" r:id="rId10"/>
    <p:sldId id="284" r:id="rId11"/>
    <p:sldId id="285" r:id="rId12"/>
    <p:sldId id="353" r:id="rId13"/>
    <p:sldId id="346" r:id="rId14"/>
    <p:sldId id="347" r:id="rId15"/>
    <p:sldId id="288" r:id="rId16"/>
    <p:sldId id="330" r:id="rId17"/>
    <p:sldId id="302" r:id="rId18"/>
    <p:sldId id="303" r:id="rId19"/>
    <p:sldId id="304" r:id="rId20"/>
    <p:sldId id="305" r:id="rId21"/>
    <p:sldId id="306" r:id="rId22"/>
    <p:sldId id="314" r:id="rId23"/>
    <p:sldId id="331" r:id="rId24"/>
    <p:sldId id="332" r:id="rId25"/>
    <p:sldId id="333" r:id="rId26"/>
    <p:sldId id="334" r:id="rId27"/>
    <p:sldId id="335" r:id="rId28"/>
    <p:sldId id="336" r:id="rId29"/>
    <p:sldId id="290" r:id="rId30"/>
    <p:sldId id="337" r:id="rId31"/>
    <p:sldId id="291" r:id="rId32"/>
    <p:sldId id="293" r:id="rId33"/>
    <p:sldId id="315" r:id="rId34"/>
    <p:sldId id="316" r:id="rId35"/>
    <p:sldId id="317" r:id="rId36"/>
    <p:sldId id="318" r:id="rId37"/>
    <p:sldId id="319" r:id="rId38"/>
    <p:sldId id="320" r:id="rId39"/>
    <p:sldId id="328" r:id="rId40"/>
    <p:sldId id="338" r:id="rId41"/>
    <p:sldId id="339" r:id="rId42"/>
    <p:sldId id="340" r:id="rId43"/>
    <p:sldId id="341" r:id="rId44"/>
    <p:sldId id="342" r:id="rId45"/>
    <p:sldId id="343" r:id="rId46"/>
    <p:sldId id="344" r:id="rId47"/>
    <p:sldId id="345" r:id="rId48"/>
    <p:sldId id="274" r:id="rId4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74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630E0-1146-45AE-9787-AAD35EB69CC1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B1245-29C9-408E-8384-E15E78EF18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202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630E0-1146-45AE-9787-AAD35EB69CC1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B1245-29C9-408E-8384-E15E78EF18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436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630E0-1146-45AE-9787-AAD35EB69CC1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B1245-29C9-408E-8384-E15E78EF18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131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630E0-1146-45AE-9787-AAD35EB69CC1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B1245-29C9-408E-8384-E15E78EF18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660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630E0-1146-45AE-9787-AAD35EB69CC1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B1245-29C9-408E-8384-E15E78EF18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425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630E0-1146-45AE-9787-AAD35EB69CC1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B1245-29C9-408E-8384-E15E78EF18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082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630E0-1146-45AE-9787-AAD35EB69CC1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B1245-29C9-408E-8384-E15E78EF18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603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630E0-1146-45AE-9787-AAD35EB69CC1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B1245-29C9-408E-8384-E15E78EF18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71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630E0-1146-45AE-9787-AAD35EB69CC1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B1245-29C9-408E-8384-E15E78EF18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272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630E0-1146-45AE-9787-AAD35EB69CC1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B1245-29C9-408E-8384-E15E78EF18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00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630E0-1146-45AE-9787-AAD35EB69CC1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B1245-29C9-408E-8384-E15E78EF18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013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630E0-1146-45AE-9787-AAD35EB69CC1}" type="datetimeFigureOut">
              <a:rPr lang="en-US" smtClean="0"/>
              <a:pPr/>
              <a:t>4/5/2021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B1245-29C9-408E-8384-E15E78EF18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083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0428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8065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F69047B-F49B-4945-B5DE-181480956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860" y="365125"/>
            <a:ext cx="3331038" cy="6016830"/>
          </a:xfrm>
        </p:spPr>
        <p:txBody>
          <a:bodyPr>
            <a:normAutofit/>
          </a:bodyPr>
          <a:lstStyle/>
          <a:p>
            <a:r>
              <a:rPr lang="en-NZ" sz="3200" b="1" dirty="0"/>
              <a:t>33 years earlier…</a:t>
            </a:r>
            <a:br>
              <a:rPr lang="en-NZ" sz="3200" dirty="0"/>
            </a:br>
            <a:br>
              <a:rPr lang="en-NZ" sz="3200" dirty="0"/>
            </a:br>
            <a:r>
              <a:rPr lang="en-NZ" sz="3200" dirty="0"/>
              <a:t>Luke 2:11</a:t>
            </a:r>
            <a:br>
              <a:rPr lang="en-NZ" sz="3200" dirty="0"/>
            </a:br>
            <a:r>
              <a:rPr lang="en-NZ" sz="3200" b="1" baseline="30000" dirty="0"/>
              <a:t>11</a:t>
            </a:r>
            <a:r>
              <a:rPr lang="en-NZ" sz="3200" dirty="0"/>
              <a:t>for today in the</a:t>
            </a:r>
            <a:br>
              <a:rPr lang="en-NZ" sz="3200" dirty="0"/>
            </a:br>
            <a:r>
              <a:rPr lang="en-NZ" sz="3200" dirty="0"/>
              <a:t>city of David there has been born for you a Saviour, who is Christ the Lord.</a:t>
            </a:r>
            <a:endParaRPr lang="en-US" sz="3200" dirty="0"/>
          </a:p>
        </p:txBody>
      </p:sp>
      <p:pic>
        <p:nvPicPr>
          <p:cNvPr id="1026" name="Picture 2" descr="Christmas and Idolatry: What Every Christian Needs to Know ...">
            <a:extLst>
              <a:ext uri="{FF2B5EF4-FFF2-40B4-BE49-F238E27FC236}">
                <a16:creationId xmlns:a16="http://schemas.microsoft.com/office/drawing/2014/main" id="{AA69295B-1FEA-4075-8ACF-455526253DC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897" y="1885071"/>
            <a:ext cx="4901305" cy="3675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7D689B7-87EA-429E-A211-A48CC15CCC40}"/>
              </a:ext>
            </a:extLst>
          </p:cNvPr>
          <p:cNvSpPr txBox="1"/>
          <p:nvPr/>
        </p:nvSpPr>
        <p:spPr>
          <a:xfrm>
            <a:off x="4649578" y="5561050"/>
            <a:ext cx="309524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NZ" sz="4400" dirty="0"/>
              <a:t>Isaiah 9:6</a:t>
            </a:r>
          </a:p>
        </p:txBody>
      </p:sp>
    </p:spTree>
    <p:extLst>
      <p:ext uri="{BB962C8B-B14F-4D97-AF65-F5344CB8AC3E}">
        <p14:creationId xmlns:p14="http://schemas.microsoft.com/office/powerpoint/2010/main" val="3214604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>
            <a:extLst>
              <a:ext uri="{FF2B5EF4-FFF2-40B4-BE49-F238E27FC236}">
                <a16:creationId xmlns:a16="http://schemas.microsoft.com/office/drawing/2014/main" id="{AADA9CAB-E544-486F-B315-F30A80ED0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700" b="1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1. Central to the gospel.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E23DF6A9-D961-433B-B305-C8C6E17C3386}"/>
              </a:ext>
            </a:extLst>
          </p:cNvPr>
          <p:cNvSpPr txBox="1">
            <a:spLocks/>
          </p:cNvSpPr>
          <p:nvPr/>
        </p:nvSpPr>
        <p:spPr>
          <a:xfrm>
            <a:off x="3490722" y="963876"/>
            <a:ext cx="5412103" cy="55740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1 Corinthians 15:1-2</a:t>
            </a:r>
          </a:p>
          <a:p>
            <a:r>
              <a:rPr lang="en-US" sz="3600" dirty="0"/>
              <a:t>Now I make known to you, brethren, the gospel which I preached to you, which also you received, in which also you stand, </a:t>
            </a:r>
            <a:r>
              <a:rPr lang="en-US" sz="3600" baseline="30000" dirty="0"/>
              <a:t>2</a:t>
            </a:r>
            <a:r>
              <a:rPr lang="en-US" sz="3600" dirty="0"/>
              <a:t>by which also you are  saved, if you hold fast the word which I preached to you, unless you believed in vain. </a:t>
            </a:r>
            <a:r>
              <a:rPr lang="en-US" sz="2400" dirty="0"/>
              <a:t>(NASB)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FB7EB36-14F1-456C-A07C-2870352B24D7}"/>
              </a:ext>
            </a:extLst>
          </p:cNvPr>
          <p:cNvSpPr txBox="1">
            <a:spLocks/>
          </p:cNvSpPr>
          <p:nvPr/>
        </p:nvSpPr>
        <p:spPr>
          <a:xfrm>
            <a:off x="295718" y="320040"/>
            <a:ext cx="6487765" cy="732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700" b="1" dirty="0">
                <a:solidFill>
                  <a:schemeClr val="accent1"/>
                </a:solidFill>
              </a:rPr>
              <a:t>The message of the resurrection</a:t>
            </a:r>
          </a:p>
        </p:txBody>
      </p:sp>
    </p:spTree>
    <p:extLst>
      <p:ext uri="{BB962C8B-B14F-4D97-AF65-F5344CB8AC3E}">
        <p14:creationId xmlns:p14="http://schemas.microsoft.com/office/powerpoint/2010/main" val="4010878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>
            <a:extLst>
              <a:ext uri="{FF2B5EF4-FFF2-40B4-BE49-F238E27FC236}">
                <a16:creationId xmlns:a16="http://schemas.microsoft.com/office/drawing/2014/main" id="{AADA9CAB-E544-486F-B315-F30A80ED0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700" b="1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1. Central to the gospel</a:t>
            </a:r>
            <a:r>
              <a:rPr lang="en-US" sz="37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FB7EB36-14F1-456C-A07C-2870352B24D7}"/>
              </a:ext>
            </a:extLst>
          </p:cNvPr>
          <p:cNvSpPr txBox="1">
            <a:spLocks/>
          </p:cNvSpPr>
          <p:nvPr/>
        </p:nvSpPr>
        <p:spPr>
          <a:xfrm>
            <a:off x="295718" y="320040"/>
            <a:ext cx="8607106" cy="732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chemeClr val="accent1"/>
                </a:solidFill>
              </a:rPr>
              <a:t>The message of the resurrection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D79142-0C94-48E7-A1C4-539DBE077B76}"/>
              </a:ext>
            </a:extLst>
          </p:cNvPr>
          <p:cNvSpPr/>
          <p:nvPr/>
        </p:nvSpPr>
        <p:spPr>
          <a:xfrm>
            <a:off x="3910775" y="1272679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+mj-lt"/>
              <a:buAutoNum type="alphaLcParenR"/>
            </a:pPr>
            <a:r>
              <a:rPr lang="en-NZ" sz="4000" dirty="0"/>
              <a:t>It is the event that gives power to salvation.</a:t>
            </a:r>
          </a:p>
        </p:txBody>
      </p:sp>
    </p:spTree>
    <p:extLst>
      <p:ext uri="{BB962C8B-B14F-4D97-AF65-F5344CB8AC3E}">
        <p14:creationId xmlns:p14="http://schemas.microsoft.com/office/powerpoint/2010/main" val="1761102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>
            <a:extLst>
              <a:ext uri="{FF2B5EF4-FFF2-40B4-BE49-F238E27FC236}">
                <a16:creationId xmlns:a16="http://schemas.microsoft.com/office/drawing/2014/main" id="{AADA9CAB-E544-486F-B315-F30A80ED0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700" b="1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1. Central to the gospel.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FB7EB36-14F1-456C-A07C-2870352B24D7}"/>
              </a:ext>
            </a:extLst>
          </p:cNvPr>
          <p:cNvSpPr txBox="1">
            <a:spLocks/>
          </p:cNvSpPr>
          <p:nvPr/>
        </p:nvSpPr>
        <p:spPr>
          <a:xfrm>
            <a:off x="295718" y="320040"/>
            <a:ext cx="8607107" cy="732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chemeClr val="accent1"/>
                </a:solidFill>
              </a:rPr>
              <a:t>The message of the resurrection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D79142-0C94-48E7-A1C4-539DBE077B76}"/>
              </a:ext>
            </a:extLst>
          </p:cNvPr>
          <p:cNvSpPr/>
          <p:nvPr/>
        </p:nvSpPr>
        <p:spPr>
          <a:xfrm>
            <a:off x="3910775" y="1272679"/>
            <a:ext cx="45720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+mj-lt"/>
              <a:buAutoNum type="alphaLcParenR"/>
            </a:pPr>
            <a:r>
              <a:rPr lang="en-NZ" sz="4000" dirty="0"/>
              <a:t>It is the event that gives power to salvation.</a:t>
            </a:r>
          </a:p>
          <a:p>
            <a:pPr marL="342900" indent="-342900">
              <a:buFont typeface="+mj-lt"/>
              <a:buAutoNum type="alphaLcParenR"/>
            </a:pPr>
            <a:r>
              <a:rPr lang="en-NZ" sz="4000" dirty="0"/>
              <a:t>“By which also you are saved”</a:t>
            </a:r>
          </a:p>
        </p:txBody>
      </p:sp>
    </p:spTree>
    <p:extLst>
      <p:ext uri="{BB962C8B-B14F-4D97-AF65-F5344CB8AC3E}">
        <p14:creationId xmlns:p14="http://schemas.microsoft.com/office/powerpoint/2010/main" val="30115202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>
            <a:extLst>
              <a:ext uri="{FF2B5EF4-FFF2-40B4-BE49-F238E27FC236}">
                <a16:creationId xmlns:a16="http://schemas.microsoft.com/office/drawing/2014/main" id="{AADA9CAB-E544-486F-B315-F30A80ED0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700" b="1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1. Central to the gospel.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FB7EB36-14F1-456C-A07C-2870352B24D7}"/>
              </a:ext>
            </a:extLst>
          </p:cNvPr>
          <p:cNvSpPr txBox="1">
            <a:spLocks/>
          </p:cNvSpPr>
          <p:nvPr/>
        </p:nvSpPr>
        <p:spPr>
          <a:xfrm>
            <a:off x="295718" y="320040"/>
            <a:ext cx="8607107" cy="732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chemeClr val="accent1"/>
                </a:solidFill>
              </a:rPr>
              <a:t>The message of the resurrection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D79142-0C94-48E7-A1C4-539DBE077B76}"/>
              </a:ext>
            </a:extLst>
          </p:cNvPr>
          <p:cNvSpPr/>
          <p:nvPr/>
        </p:nvSpPr>
        <p:spPr>
          <a:xfrm>
            <a:off x="3910775" y="1272679"/>
            <a:ext cx="4572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+mj-lt"/>
              <a:buAutoNum type="alphaLcParenR"/>
            </a:pPr>
            <a:r>
              <a:rPr lang="en-NZ" sz="4000" dirty="0"/>
              <a:t>It is the event that gives power to salvation.</a:t>
            </a:r>
          </a:p>
          <a:p>
            <a:pPr marL="342900" indent="-342900">
              <a:buFont typeface="+mj-lt"/>
              <a:buAutoNum type="alphaLcParenR"/>
            </a:pPr>
            <a:r>
              <a:rPr lang="en-NZ" sz="4000" dirty="0"/>
              <a:t>“By which also you are saved”</a:t>
            </a:r>
          </a:p>
          <a:p>
            <a:pPr marL="342900" indent="-342900">
              <a:buFont typeface="+mj-lt"/>
              <a:buAutoNum type="alphaLcParenR"/>
            </a:pPr>
            <a:r>
              <a:rPr lang="en-NZ" sz="4000" dirty="0"/>
              <a:t>Saving faith rests on this fact.</a:t>
            </a:r>
          </a:p>
        </p:txBody>
      </p:sp>
    </p:spTree>
    <p:extLst>
      <p:ext uri="{BB962C8B-B14F-4D97-AF65-F5344CB8AC3E}">
        <p14:creationId xmlns:p14="http://schemas.microsoft.com/office/powerpoint/2010/main" val="28398723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>
            <a:extLst>
              <a:ext uri="{FF2B5EF4-FFF2-40B4-BE49-F238E27FC236}">
                <a16:creationId xmlns:a16="http://schemas.microsoft.com/office/drawing/2014/main" id="{AADA9CAB-E544-486F-B315-F30A80ED0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700" b="1" dirty="0">
                <a:solidFill>
                  <a:schemeClr val="accent1"/>
                </a:solidFill>
              </a:rPr>
              <a:t>2. Predicted, expected, and done in the presence of others</a:t>
            </a:r>
            <a:r>
              <a:rPr lang="en-US" sz="3700" dirty="0">
                <a:solidFill>
                  <a:schemeClr val="accent1"/>
                </a:solidFill>
              </a:rPr>
              <a:t>.</a:t>
            </a:r>
            <a:endParaRPr lang="en-US" sz="3700" kern="12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E23DF6A9-D961-433B-B305-C8C6E17C3386}"/>
              </a:ext>
            </a:extLst>
          </p:cNvPr>
          <p:cNvSpPr txBox="1">
            <a:spLocks/>
          </p:cNvSpPr>
          <p:nvPr/>
        </p:nvSpPr>
        <p:spPr>
          <a:xfrm>
            <a:off x="3732023" y="963877"/>
            <a:ext cx="4783327" cy="4930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1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D6AE914-F922-4728-8BA2-F4DE6ED06410}"/>
              </a:ext>
            </a:extLst>
          </p:cNvPr>
          <p:cNvSpPr txBox="1">
            <a:spLocks/>
          </p:cNvSpPr>
          <p:nvPr/>
        </p:nvSpPr>
        <p:spPr>
          <a:xfrm>
            <a:off x="295718" y="320040"/>
            <a:ext cx="8607102" cy="732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chemeClr val="accent1"/>
                </a:solidFill>
              </a:rPr>
              <a:t>The message of the resurrection</a:t>
            </a:r>
          </a:p>
        </p:txBody>
      </p:sp>
    </p:spTree>
    <p:extLst>
      <p:ext uri="{BB962C8B-B14F-4D97-AF65-F5344CB8AC3E}">
        <p14:creationId xmlns:p14="http://schemas.microsoft.com/office/powerpoint/2010/main" val="29663866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>
            <a:extLst>
              <a:ext uri="{FF2B5EF4-FFF2-40B4-BE49-F238E27FC236}">
                <a16:creationId xmlns:a16="http://schemas.microsoft.com/office/drawing/2014/main" id="{AADA9CAB-E544-486F-B315-F30A80ED0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700" dirty="0">
                <a:solidFill>
                  <a:schemeClr val="accent1"/>
                </a:solidFill>
              </a:rPr>
              <a:t>2. Predicted, expected, and done in the presence of others.</a:t>
            </a:r>
            <a:endParaRPr lang="en-US" sz="3700" kern="12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E23DF6A9-D961-433B-B305-C8C6E17C3386}"/>
              </a:ext>
            </a:extLst>
          </p:cNvPr>
          <p:cNvSpPr txBox="1">
            <a:spLocks/>
          </p:cNvSpPr>
          <p:nvPr/>
        </p:nvSpPr>
        <p:spPr>
          <a:xfrm>
            <a:off x="3732023" y="963877"/>
            <a:ext cx="4783327" cy="4930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1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D6AE914-F922-4728-8BA2-F4DE6ED06410}"/>
              </a:ext>
            </a:extLst>
          </p:cNvPr>
          <p:cNvSpPr txBox="1">
            <a:spLocks/>
          </p:cNvSpPr>
          <p:nvPr/>
        </p:nvSpPr>
        <p:spPr>
          <a:xfrm>
            <a:off x="295718" y="320040"/>
            <a:ext cx="6487765" cy="732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700" dirty="0">
                <a:solidFill>
                  <a:schemeClr val="accent1"/>
                </a:solidFill>
              </a:rPr>
              <a:t>The message of the resurrection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5442797-D2C8-4103-AE38-0A7F43D034CC}"/>
              </a:ext>
            </a:extLst>
          </p:cNvPr>
          <p:cNvSpPr/>
          <p:nvPr/>
        </p:nvSpPr>
        <p:spPr>
          <a:xfrm>
            <a:off x="3582353" y="931148"/>
            <a:ext cx="532046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3600" dirty="0"/>
              <a:t>1 Corinthians 15:3-4</a:t>
            </a:r>
          </a:p>
          <a:p>
            <a:r>
              <a:rPr lang="en-NZ" sz="3600" baseline="30000" dirty="0"/>
              <a:t>3</a:t>
            </a:r>
            <a:r>
              <a:rPr lang="en-NZ" sz="3600" dirty="0"/>
              <a:t>For I delivered to you as of first importance what I also received, that Christ died for our sins according to the Scriptures, </a:t>
            </a:r>
          </a:p>
          <a:p>
            <a:r>
              <a:rPr lang="en-NZ" sz="3600" baseline="30000" dirty="0"/>
              <a:t>4</a:t>
            </a:r>
            <a:r>
              <a:rPr lang="en-NZ" sz="3600" dirty="0"/>
              <a:t>and that He was buried, and that He was raised on the third day according to the Scriptures, </a:t>
            </a:r>
            <a:r>
              <a:rPr lang="en-NZ" sz="2400" dirty="0"/>
              <a:t>(NASB)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100484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>
            <a:extLst>
              <a:ext uri="{FF2B5EF4-FFF2-40B4-BE49-F238E27FC236}">
                <a16:creationId xmlns:a16="http://schemas.microsoft.com/office/drawing/2014/main" id="{AADA9CAB-E544-486F-B315-F30A80ED0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700" dirty="0">
                <a:solidFill>
                  <a:schemeClr val="accent1"/>
                </a:solidFill>
              </a:rPr>
              <a:t>2. Predicted, expected, and done in the presence of others.</a:t>
            </a:r>
            <a:endParaRPr lang="en-US" sz="3700" kern="12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E23DF6A9-D961-433B-B305-C8C6E17C3386}"/>
              </a:ext>
            </a:extLst>
          </p:cNvPr>
          <p:cNvSpPr txBox="1">
            <a:spLocks/>
          </p:cNvSpPr>
          <p:nvPr/>
        </p:nvSpPr>
        <p:spPr>
          <a:xfrm>
            <a:off x="3732023" y="963877"/>
            <a:ext cx="4783327" cy="4930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1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D6AE914-F922-4728-8BA2-F4DE6ED06410}"/>
              </a:ext>
            </a:extLst>
          </p:cNvPr>
          <p:cNvSpPr txBox="1">
            <a:spLocks/>
          </p:cNvSpPr>
          <p:nvPr/>
        </p:nvSpPr>
        <p:spPr>
          <a:xfrm>
            <a:off x="295718" y="320040"/>
            <a:ext cx="6487765" cy="732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700" dirty="0">
                <a:solidFill>
                  <a:schemeClr val="accent1"/>
                </a:solidFill>
              </a:rPr>
              <a:t>The message of the resurrection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3CE2AB3-ED14-4FD8-8E6C-101F7A4E7791}"/>
              </a:ext>
            </a:extLst>
          </p:cNvPr>
          <p:cNvSpPr/>
          <p:nvPr/>
        </p:nvSpPr>
        <p:spPr>
          <a:xfrm>
            <a:off x="3837686" y="1905506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en-NZ" sz="2400" dirty="0"/>
              <a:t>You can oppose it, but you can’t ignore it!</a:t>
            </a:r>
          </a:p>
        </p:txBody>
      </p:sp>
      <p:pic>
        <p:nvPicPr>
          <p:cNvPr id="9" name="Content Placeholder 6">
            <a:extLst>
              <a:ext uri="{FF2B5EF4-FFF2-40B4-BE49-F238E27FC236}">
                <a16:creationId xmlns:a16="http://schemas.microsoft.com/office/drawing/2014/main" id="{643E9B72-665F-4ECD-BA55-CFBD5419514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6735" y="2968284"/>
            <a:ext cx="5223865" cy="347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211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>
            <a:extLst>
              <a:ext uri="{FF2B5EF4-FFF2-40B4-BE49-F238E27FC236}">
                <a16:creationId xmlns:a16="http://schemas.microsoft.com/office/drawing/2014/main" id="{AADA9CAB-E544-486F-B315-F30A80ED0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700" b="1" dirty="0">
                <a:solidFill>
                  <a:schemeClr val="accent1"/>
                </a:solidFill>
              </a:rPr>
              <a:t>2. Predicted, expected, and done in the presence of others.</a:t>
            </a:r>
            <a:endParaRPr lang="en-US" sz="3700" b="1" kern="12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E23DF6A9-D961-433B-B305-C8C6E17C3386}"/>
              </a:ext>
            </a:extLst>
          </p:cNvPr>
          <p:cNvSpPr txBox="1">
            <a:spLocks/>
          </p:cNvSpPr>
          <p:nvPr/>
        </p:nvSpPr>
        <p:spPr>
          <a:xfrm>
            <a:off x="3732023" y="963877"/>
            <a:ext cx="4783327" cy="4930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1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D6AE914-F922-4728-8BA2-F4DE6ED06410}"/>
              </a:ext>
            </a:extLst>
          </p:cNvPr>
          <p:cNvSpPr txBox="1">
            <a:spLocks/>
          </p:cNvSpPr>
          <p:nvPr/>
        </p:nvSpPr>
        <p:spPr>
          <a:xfrm>
            <a:off x="295718" y="320040"/>
            <a:ext cx="8499580" cy="732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chemeClr val="accent1"/>
                </a:solidFill>
              </a:rPr>
              <a:t>The message of the resurrection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3CE2AB3-ED14-4FD8-8E6C-101F7A4E7791}"/>
              </a:ext>
            </a:extLst>
          </p:cNvPr>
          <p:cNvSpPr/>
          <p:nvPr/>
        </p:nvSpPr>
        <p:spPr>
          <a:xfrm>
            <a:off x="3837686" y="190550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en-NZ" sz="2400" dirty="0"/>
              <a:t>You can oppose it, but you can’t ignore it!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NZ" sz="2400" dirty="0"/>
              <a:t>No fence-sitting</a:t>
            </a:r>
          </a:p>
        </p:txBody>
      </p:sp>
      <p:pic>
        <p:nvPicPr>
          <p:cNvPr id="9" name="Picture 2" descr="Image result for for me or against me bible verse">
            <a:extLst>
              <a:ext uri="{FF2B5EF4-FFF2-40B4-BE49-F238E27FC236}">
                <a16:creationId xmlns:a16="http://schemas.microsoft.com/office/drawing/2014/main" id="{EA817074-D1D2-4B9A-9C9A-0B366A2881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000" b="28109"/>
          <a:stretch/>
        </p:blipFill>
        <p:spPr bwMode="auto">
          <a:xfrm>
            <a:off x="3636898" y="3812252"/>
            <a:ext cx="5158409" cy="2160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91969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>
            <a:extLst>
              <a:ext uri="{FF2B5EF4-FFF2-40B4-BE49-F238E27FC236}">
                <a16:creationId xmlns:a16="http://schemas.microsoft.com/office/drawing/2014/main" id="{AADA9CAB-E544-486F-B315-F30A80ED0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700" b="1" dirty="0">
                <a:solidFill>
                  <a:schemeClr val="accent1"/>
                </a:solidFill>
              </a:rPr>
              <a:t>2. Predicted, expected, and done in the presence of others.</a:t>
            </a:r>
            <a:endParaRPr lang="en-US" sz="3700" b="1" kern="12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E23DF6A9-D961-433B-B305-C8C6E17C3386}"/>
              </a:ext>
            </a:extLst>
          </p:cNvPr>
          <p:cNvSpPr txBox="1">
            <a:spLocks/>
          </p:cNvSpPr>
          <p:nvPr/>
        </p:nvSpPr>
        <p:spPr>
          <a:xfrm>
            <a:off x="3732023" y="963877"/>
            <a:ext cx="4783327" cy="4930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1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D6AE914-F922-4728-8BA2-F4DE6ED06410}"/>
              </a:ext>
            </a:extLst>
          </p:cNvPr>
          <p:cNvSpPr txBox="1">
            <a:spLocks/>
          </p:cNvSpPr>
          <p:nvPr/>
        </p:nvSpPr>
        <p:spPr>
          <a:xfrm>
            <a:off x="295718" y="320040"/>
            <a:ext cx="8607108" cy="732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chemeClr val="accent1"/>
                </a:solidFill>
              </a:rPr>
              <a:t>The message of the resurrection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3CE2AB3-ED14-4FD8-8E6C-101F7A4E7791}"/>
              </a:ext>
            </a:extLst>
          </p:cNvPr>
          <p:cNvSpPr/>
          <p:nvPr/>
        </p:nvSpPr>
        <p:spPr>
          <a:xfrm>
            <a:off x="3837686" y="1905506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en-NZ" sz="2400" dirty="0"/>
              <a:t>You can oppose it, but you can’t ignore it!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NZ" sz="2400" dirty="0"/>
              <a:t>No fence-sitting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NZ" sz="2400" dirty="0"/>
              <a:t>No one stays neutral </a:t>
            </a:r>
          </a:p>
        </p:txBody>
      </p:sp>
      <p:pic>
        <p:nvPicPr>
          <p:cNvPr id="1026" name="Picture 2" descr="Image result for for me or against me bible verse">
            <a:extLst>
              <a:ext uri="{FF2B5EF4-FFF2-40B4-BE49-F238E27FC236}">
                <a16:creationId xmlns:a16="http://schemas.microsoft.com/office/drawing/2014/main" id="{3FEEE1CC-4DBA-465C-9329-F7FFB5F6963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000" b="28109"/>
          <a:stretch/>
        </p:blipFill>
        <p:spPr bwMode="auto">
          <a:xfrm>
            <a:off x="3636898" y="3812252"/>
            <a:ext cx="5158409" cy="2160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015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/>
              <a:t>The Resurrection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3619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>
            <a:extLst>
              <a:ext uri="{FF2B5EF4-FFF2-40B4-BE49-F238E27FC236}">
                <a16:creationId xmlns:a16="http://schemas.microsoft.com/office/drawing/2014/main" id="{AADA9CAB-E544-486F-B315-F30A80ED0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700" b="1" dirty="0">
                <a:solidFill>
                  <a:schemeClr val="accent1"/>
                </a:solidFill>
              </a:rPr>
              <a:t>2. Predicted, expected, and done in the presence of others.</a:t>
            </a:r>
            <a:endParaRPr lang="en-US" sz="3700" b="1" kern="12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E23DF6A9-D961-433B-B305-C8C6E17C3386}"/>
              </a:ext>
            </a:extLst>
          </p:cNvPr>
          <p:cNvSpPr txBox="1">
            <a:spLocks/>
          </p:cNvSpPr>
          <p:nvPr/>
        </p:nvSpPr>
        <p:spPr>
          <a:xfrm>
            <a:off x="3732023" y="963877"/>
            <a:ext cx="4783327" cy="4930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1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D6AE914-F922-4728-8BA2-F4DE6ED06410}"/>
              </a:ext>
            </a:extLst>
          </p:cNvPr>
          <p:cNvSpPr txBox="1">
            <a:spLocks/>
          </p:cNvSpPr>
          <p:nvPr/>
        </p:nvSpPr>
        <p:spPr>
          <a:xfrm>
            <a:off x="295718" y="320040"/>
            <a:ext cx="8607105" cy="732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chemeClr val="accent1"/>
                </a:solidFill>
              </a:rPr>
              <a:t>The message of the resurrection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3CE2AB3-ED14-4FD8-8E6C-101F7A4E7791}"/>
              </a:ext>
            </a:extLst>
          </p:cNvPr>
          <p:cNvSpPr/>
          <p:nvPr/>
        </p:nvSpPr>
        <p:spPr>
          <a:xfrm>
            <a:off x="3837686" y="1905506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en-NZ" sz="2400" dirty="0"/>
              <a:t>You can oppose it, but you can’t ignore it!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NZ" sz="2400" dirty="0"/>
              <a:t>No fence-sitting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NZ" sz="2400" dirty="0"/>
              <a:t>No one stays neutral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sz="2400" dirty="0"/>
              <a:t>Either it’s a lie</a:t>
            </a:r>
          </a:p>
        </p:txBody>
      </p:sp>
      <p:pic>
        <p:nvPicPr>
          <p:cNvPr id="9" name="Content Placeholder 6">
            <a:extLst>
              <a:ext uri="{FF2B5EF4-FFF2-40B4-BE49-F238E27FC236}">
                <a16:creationId xmlns:a16="http://schemas.microsoft.com/office/drawing/2014/main" id="{EC004977-58CC-42F4-A9C8-38D7D447BC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5689" y="4155212"/>
            <a:ext cx="289560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9144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>
            <a:extLst>
              <a:ext uri="{FF2B5EF4-FFF2-40B4-BE49-F238E27FC236}">
                <a16:creationId xmlns:a16="http://schemas.microsoft.com/office/drawing/2014/main" id="{AADA9CAB-E544-486F-B315-F30A80ED0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700" b="1" dirty="0">
                <a:solidFill>
                  <a:schemeClr val="accent1"/>
                </a:solidFill>
              </a:rPr>
              <a:t>2. Predicted, expected, and done in the presence of others.</a:t>
            </a:r>
            <a:endParaRPr lang="en-US" sz="3700" b="1" kern="12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E23DF6A9-D961-433B-B305-C8C6E17C3386}"/>
              </a:ext>
            </a:extLst>
          </p:cNvPr>
          <p:cNvSpPr txBox="1">
            <a:spLocks/>
          </p:cNvSpPr>
          <p:nvPr/>
        </p:nvSpPr>
        <p:spPr>
          <a:xfrm>
            <a:off x="3732023" y="963877"/>
            <a:ext cx="4783327" cy="4930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1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D6AE914-F922-4728-8BA2-F4DE6ED06410}"/>
              </a:ext>
            </a:extLst>
          </p:cNvPr>
          <p:cNvSpPr txBox="1">
            <a:spLocks/>
          </p:cNvSpPr>
          <p:nvPr/>
        </p:nvSpPr>
        <p:spPr>
          <a:xfrm>
            <a:off x="295718" y="320040"/>
            <a:ext cx="8607108" cy="732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chemeClr val="accent1"/>
                </a:solidFill>
              </a:rPr>
              <a:t>The message of the resurrection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3CE2AB3-ED14-4FD8-8E6C-101F7A4E7791}"/>
              </a:ext>
            </a:extLst>
          </p:cNvPr>
          <p:cNvSpPr/>
          <p:nvPr/>
        </p:nvSpPr>
        <p:spPr>
          <a:xfrm>
            <a:off x="3837686" y="1905506"/>
            <a:ext cx="4572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en-NZ" sz="2400" dirty="0"/>
              <a:t>You can oppose it, but you can’t ignore it!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NZ" sz="2400" dirty="0"/>
              <a:t>No fence-sitting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NZ" sz="2400" dirty="0"/>
              <a:t>No one stays neutral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sz="2400" dirty="0"/>
              <a:t>Either it’s a lie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sz="2400" dirty="0"/>
              <a:t>Or it’s the fact of history that marks the love of God among us.</a:t>
            </a:r>
            <a:endParaRPr lang="en-US" sz="2400" dirty="0"/>
          </a:p>
        </p:txBody>
      </p:sp>
      <p:pic>
        <p:nvPicPr>
          <p:cNvPr id="9" name="Content Placeholder 6">
            <a:extLst>
              <a:ext uri="{FF2B5EF4-FFF2-40B4-BE49-F238E27FC236}">
                <a16:creationId xmlns:a16="http://schemas.microsoft.com/office/drawing/2014/main" id="{0F828CD0-40BB-49CB-B04C-1144761C1C4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94" r="13396"/>
          <a:stretch/>
        </p:blipFill>
        <p:spPr>
          <a:xfrm>
            <a:off x="5784574" y="4512462"/>
            <a:ext cx="1361662" cy="190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4685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>
            <a:extLst>
              <a:ext uri="{FF2B5EF4-FFF2-40B4-BE49-F238E27FC236}">
                <a16:creationId xmlns:a16="http://schemas.microsoft.com/office/drawing/2014/main" id="{AADA9CAB-E544-486F-B315-F30A80ED0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700" b="1" dirty="0">
                <a:solidFill>
                  <a:schemeClr val="accent1"/>
                </a:solidFill>
              </a:rPr>
              <a:t>2. Predicted, expected, and done in the presence of others.</a:t>
            </a:r>
            <a:endParaRPr lang="en-US" sz="3700" b="1" kern="12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E23DF6A9-D961-433B-B305-C8C6E17C3386}"/>
              </a:ext>
            </a:extLst>
          </p:cNvPr>
          <p:cNvSpPr txBox="1">
            <a:spLocks/>
          </p:cNvSpPr>
          <p:nvPr/>
        </p:nvSpPr>
        <p:spPr>
          <a:xfrm>
            <a:off x="3732023" y="963877"/>
            <a:ext cx="4783327" cy="4930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1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D6AE914-F922-4728-8BA2-F4DE6ED06410}"/>
              </a:ext>
            </a:extLst>
          </p:cNvPr>
          <p:cNvSpPr txBox="1">
            <a:spLocks/>
          </p:cNvSpPr>
          <p:nvPr/>
        </p:nvSpPr>
        <p:spPr>
          <a:xfrm>
            <a:off x="295718" y="320040"/>
            <a:ext cx="8607105" cy="732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chemeClr val="accent1"/>
                </a:solidFill>
              </a:rPr>
              <a:t>The message of the resurrection</a:t>
            </a:r>
          </a:p>
        </p:txBody>
      </p:sp>
      <p:pic>
        <p:nvPicPr>
          <p:cNvPr id="4098" name="Picture 2" descr="Related image">
            <a:extLst>
              <a:ext uri="{FF2B5EF4-FFF2-40B4-BE49-F238E27FC236}">
                <a16:creationId xmlns:a16="http://schemas.microsoft.com/office/drawing/2014/main" id="{3FEC8760-5FF1-40A6-BAC9-DD4384DE24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705" y="4859040"/>
            <a:ext cx="1622956" cy="167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186B2C0-13DB-4472-AD13-6AEE9BE31594}"/>
              </a:ext>
            </a:extLst>
          </p:cNvPr>
          <p:cNvSpPr txBox="1"/>
          <p:nvPr/>
        </p:nvSpPr>
        <p:spPr>
          <a:xfrm>
            <a:off x="3582353" y="1016920"/>
            <a:ext cx="5320474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NZ" sz="3200" spc="-200" dirty="0">
                <a:solidFill>
                  <a:srgbClr val="000000"/>
                </a:solidFill>
              </a:rPr>
              <a:t>1 Corinthians 15:5-11</a:t>
            </a:r>
          </a:p>
          <a:p>
            <a:r>
              <a:rPr lang="en-NZ" sz="3200" b="1" spc="-200" baseline="30000" dirty="0">
                <a:solidFill>
                  <a:srgbClr val="000000"/>
                </a:solidFill>
              </a:rPr>
              <a:t>5</a:t>
            </a:r>
            <a:r>
              <a:rPr lang="en-NZ" sz="3200" spc="-200" dirty="0">
                <a:solidFill>
                  <a:srgbClr val="000000"/>
                </a:solidFill>
              </a:rPr>
              <a:t>and that </a:t>
            </a:r>
            <a:r>
              <a:rPr lang="en-NZ" sz="3200" b="1" u="sng" spc="-200" dirty="0">
                <a:solidFill>
                  <a:srgbClr val="FF0000"/>
                </a:solidFill>
              </a:rPr>
              <a:t>He appeared</a:t>
            </a:r>
            <a:r>
              <a:rPr lang="en-NZ" sz="3200" b="1" spc="-200" dirty="0">
                <a:solidFill>
                  <a:schemeClr val="bg1"/>
                </a:solidFill>
              </a:rPr>
              <a:t> </a:t>
            </a:r>
            <a:r>
              <a:rPr lang="en-NZ" sz="3200" spc="-200" dirty="0">
                <a:solidFill>
                  <a:srgbClr val="000000"/>
                </a:solidFill>
              </a:rPr>
              <a:t>to Cephas, then to the twelve. </a:t>
            </a:r>
            <a:r>
              <a:rPr lang="en-NZ" sz="3200" spc="-200" baseline="30000" dirty="0">
                <a:solidFill>
                  <a:srgbClr val="000000"/>
                </a:solidFill>
              </a:rPr>
              <a:t>6</a:t>
            </a:r>
            <a:r>
              <a:rPr lang="en-NZ" sz="3200" spc="-200" dirty="0">
                <a:solidFill>
                  <a:srgbClr val="000000"/>
                </a:solidFill>
              </a:rPr>
              <a:t>After that He appeared to more than five hundred brethren at one time, most of whom remain until now, but some have fallen asleep; </a:t>
            </a:r>
            <a:r>
              <a:rPr lang="en-NZ" sz="3200" spc="-200" baseline="30000" dirty="0">
                <a:solidFill>
                  <a:srgbClr val="000000"/>
                </a:solidFill>
              </a:rPr>
              <a:t>7</a:t>
            </a:r>
            <a:r>
              <a:rPr lang="en-NZ" sz="3200" spc="-200" dirty="0">
                <a:solidFill>
                  <a:srgbClr val="000000"/>
                </a:solidFill>
              </a:rPr>
              <a:t>then He appeared to James, then to all the apostles; </a:t>
            </a:r>
            <a:r>
              <a:rPr lang="en-NZ" sz="3200" spc="-200" baseline="30000" dirty="0">
                <a:solidFill>
                  <a:srgbClr val="000000"/>
                </a:solidFill>
              </a:rPr>
              <a:t>8</a:t>
            </a:r>
            <a:r>
              <a:rPr lang="en-NZ" sz="3200" spc="-200" dirty="0">
                <a:solidFill>
                  <a:srgbClr val="000000"/>
                </a:solidFill>
              </a:rPr>
              <a:t>and last of all, as to one untimely born, He appeared to me also.</a:t>
            </a:r>
            <a:r>
              <a:rPr lang="en-NZ" sz="3200" dirty="0">
                <a:solidFill>
                  <a:srgbClr val="000000"/>
                </a:solidFill>
              </a:rPr>
              <a:t> </a:t>
            </a:r>
            <a:r>
              <a:rPr lang="en-NZ" sz="1000" dirty="0">
                <a:solidFill>
                  <a:srgbClr val="000000"/>
                </a:solidFill>
                <a:latin typeface="Helvetica Neue"/>
              </a:rPr>
              <a:t>(NASB95)</a:t>
            </a:r>
            <a:endParaRPr lang="en-NZ" sz="1000" dirty="0"/>
          </a:p>
        </p:txBody>
      </p:sp>
    </p:spTree>
    <p:extLst>
      <p:ext uri="{BB962C8B-B14F-4D97-AF65-F5344CB8AC3E}">
        <p14:creationId xmlns:p14="http://schemas.microsoft.com/office/powerpoint/2010/main" val="33862136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>
            <a:extLst>
              <a:ext uri="{FF2B5EF4-FFF2-40B4-BE49-F238E27FC236}">
                <a16:creationId xmlns:a16="http://schemas.microsoft.com/office/drawing/2014/main" id="{AADA9CAB-E544-486F-B315-F30A80ED0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700" b="1" dirty="0">
                <a:solidFill>
                  <a:schemeClr val="accent1"/>
                </a:solidFill>
              </a:rPr>
              <a:t>2. Predicted, expected, and done in the presence of others.</a:t>
            </a:r>
            <a:endParaRPr lang="en-US" sz="3700" b="1" kern="12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E23DF6A9-D961-433B-B305-C8C6E17C3386}"/>
              </a:ext>
            </a:extLst>
          </p:cNvPr>
          <p:cNvSpPr txBox="1">
            <a:spLocks/>
          </p:cNvSpPr>
          <p:nvPr/>
        </p:nvSpPr>
        <p:spPr>
          <a:xfrm>
            <a:off x="3732023" y="963877"/>
            <a:ext cx="4783327" cy="4930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1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D6AE914-F922-4728-8BA2-F4DE6ED06410}"/>
              </a:ext>
            </a:extLst>
          </p:cNvPr>
          <p:cNvSpPr txBox="1">
            <a:spLocks/>
          </p:cNvSpPr>
          <p:nvPr/>
        </p:nvSpPr>
        <p:spPr>
          <a:xfrm>
            <a:off x="295718" y="320040"/>
            <a:ext cx="8607108" cy="732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chemeClr val="accent1"/>
                </a:solidFill>
              </a:rPr>
              <a:t>The message of the resurrection</a:t>
            </a:r>
          </a:p>
        </p:txBody>
      </p:sp>
      <p:pic>
        <p:nvPicPr>
          <p:cNvPr id="4098" name="Picture 2" descr="Related image">
            <a:extLst>
              <a:ext uri="{FF2B5EF4-FFF2-40B4-BE49-F238E27FC236}">
                <a16:creationId xmlns:a16="http://schemas.microsoft.com/office/drawing/2014/main" id="{3FEC8760-5FF1-40A6-BAC9-DD4384DE24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705" y="4859040"/>
            <a:ext cx="1622956" cy="167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186B2C0-13DB-4472-AD13-6AEE9BE31594}"/>
              </a:ext>
            </a:extLst>
          </p:cNvPr>
          <p:cNvSpPr txBox="1"/>
          <p:nvPr/>
        </p:nvSpPr>
        <p:spPr>
          <a:xfrm>
            <a:off x="3582353" y="1016920"/>
            <a:ext cx="5320474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NZ" sz="3200" spc="-200" dirty="0">
                <a:solidFill>
                  <a:srgbClr val="000000"/>
                </a:solidFill>
              </a:rPr>
              <a:t>1 Corinthians 15:5-11</a:t>
            </a:r>
          </a:p>
          <a:p>
            <a:r>
              <a:rPr lang="en-NZ" sz="3200" b="1" spc="-200" baseline="30000" dirty="0">
                <a:solidFill>
                  <a:srgbClr val="000000"/>
                </a:solidFill>
              </a:rPr>
              <a:t>5</a:t>
            </a:r>
            <a:r>
              <a:rPr lang="en-NZ" sz="3200" spc="-200" dirty="0">
                <a:solidFill>
                  <a:srgbClr val="000000"/>
                </a:solidFill>
              </a:rPr>
              <a:t>and that </a:t>
            </a:r>
            <a:r>
              <a:rPr lang="en-NZ" sz="3200" b="1" u="sng" spc="-200" dirty="0">
                <a:solidFill>
                  <a:srgbClr val="FF0000"/>
                </a:solidFill>
              </a:rPr>
              <a:t>He appeared</a:t>
            </a:r>
            <a:r>
              <a:rPr lang="en-NZ" sz="3200" b="1" spc="-200" dirty="0">
                <a:solidFill>
                  <a:schemeClr val="bg1"/>
                </a:solidFill>
              </a:rPr>
              <a:t> </a:t>
            </a:r>
            <a:r>
              <a:rPr lang="en-NZ" sz="3200" spc="-200" dirty="0">
                <a:solidFill>
                  <a:srgbClr val="000000"/>
                </a:solidFill>
              </a:rPr>
              <a:t>to </a:t>
            </a:r>
            <a:r>
              <a:rPr lang="en-NZ" sz="3200" b="1" u="sng" spc="-200" dirty="0">
                <a:solidFill>
                  <a:srgbClr val="000000"/>
                </a:solidFill>
              </a:rPr>
              <a:t>Cephas</a:t>
            </a:r>
            <a:r>
              <a:rPr lang="en-NZ" sz="3200" spc="-200" dirty="0">
                <a:solidFill>
                  <a:srgbClr val="000000"/>
                </a:solidFill>
              </a:rPr>
              <a:t>, then to the twelve. </a:t>
            </a:r>
            <a:r>
              <a:rPr lang="en-NZ" sz="3200" spc="-200" baseline="30000" dirty="0">
                <a:solidFill>
                  <a:srgbClr val="000000"/>
                </a:solidFill>
              </a:rPr>
              <a:t>6</a:t>
            </a:r>
            <a:r>
              <a:rPr lang="en-NZ" sz="3200" spc="-200" dirty="0">
                <a:solidFill>
                  <a:srgbClr val="000000"/>
                </a:solidFill>
              </a:rPr>
              <a:t>After that He appeared to more than five hundred brethren at one time, most of whom remain until now, but some have fallen asleep; </a:t>
            </a:r>
            <a:r>
              <a:rPr lang="en-NZ" sz="3200" spc="-200" baseline="30000" dirty="0">
                <a:solidFill>
                  <a:srgbClr val="000000"/>
                </a:solidFill>
              </a:rPr>
              <a:t>7</a:t>
            </a:r>
            <a:r>
              <a:rPr lang="en-NZ" sz="3200" spc="-200" dirty="0">
                <a:solidFill>
                  <a:srgbClr val="000000"/>
                </a:solidFill>
              </a:rPr>
              <a:t>then He appeared to James, then to all the apostles; </a:t>
            </a:r>
            <a:r>
              <a:rPr lang="en-NZ" sz="3200" spc="-200" baseline="30000" dirty="0">
                <a:solidFill>
                  <a:srgbClr val="000000"/>
                </a:solidFill>
              </a:rPr>
              <a:t>8</a:t>
            </a:r>
            <a:r>
              <a:rPr lang="en-NZ" sz="3200" spc="-200" dirty="0">
                <a:solidFill>
                  <a:srgbClr val="000000"/>
                </a:solidFill>
              </a:rPr>
              <a:t>and last of all, as to one untimely born, He appeared to me also.</a:t>
            </a:r>
            <a:r>
              <a:rPr lang="en-NZ" sz="3200" dirty="0">
                <a:solidFill>
                  <a:srgbClr val="000000"/>
                </a:solidFill>
              </a:rPr>
              <a:t> </a:t>
            </a:r>
            <a:r>
              <a:rPr lang="en-NZ" sz="1000" dirty="0">
                <a:solidFill>
                  <a:srgbClr val="000000"/>
                </a:solidFill>
                <a:latin typeface="Helvetica Neue"/>
              </a:rPr>
              <a:t>(NASB95)</a:t>
            </a:r>
            <a:endParaRPr lang="en-NZ" sz="1000" dirty="0"/>
          </a:p>
        </p:txBody>
      </p:sp>
    </p:spTree>
    <p:extLst>
      <p:ext uri="{BB962C8B-B14F-4D97-AF65-F5344CB8AC3E}">
        <p14:creationId xmlns:p14="http://schemas.microsoft.com/office/powerpoint/2010/main" val="31511916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>
            <a:extLst>
              <a:ext uri="{FF2B5EF4-FFF2-40B4-BE49-F238E27FC236}">
                <a16:creationId xmlns:a16="http://schemas.microsoft.com/office/drawing/2014/main" id="{AADA9CAB-E544-486F-B315-F30A80ED0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700" b="1" dirty="0">
                <a:solidFill>
                  <a:schemeClr val="accent1"/>
                </a:solidFill>
              </a:rPr>
              <a:t>2. Predicted, expected, and done in the presence of others.</a:t>
            </a:r>
            <a:endParaRPr lang="en-US" sz="3700" b="1" kern="12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E23DF6A9-D961-433B-B305-C8C6E17C3386}"/>
              </a:ext>
            </a:extLst>
          </p:cNvPr>
          <p:cNvSpPr txBox="1">
            <a:spLocks/>
          </p:cNvSpPr>
          <p:nvPr/>
        </p:nvSpPr>
        <p:spPr>
          <a:xfrm>
            <a:off x="3732023" y="963877"/>
            <a:ext cx="4783327" cy="4930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1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D6AE914-F922-4728-8BA2-F4DE6ED06410}"/>
              </a:ext>
            </a:extLst>
          </p:cNvPr>
          <p:cNvSpPr txBox="1">
            <a:spLocks/>
          </p:cNvSpPr>
          <p:nvPr/>
        </p:nvSpPr>
        <p:spPr>
          <a:xfrm>
            <a:off x="295718" y="320040"/>
            <a:ext cx="8607108" cy="732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chemeClr val="accent1"/>
                </a:solidFill>
              </a:rPr>
              <a:t>The message of the resurrection</a:t>
            </a:r>
          </a:p>
        </p:txBody>
      </p:sp>
      <p:pic>
        <p:nvPicPr>
          <p:cNvPr id="4098" name="Picture 2" descr="Related image">
            <a:extLst>
              <a:ext uri="{FF2B5EF4-FFF2-40B4-BE49-F238E27FC236}">
                <a16:creationId xmlns:a16="http://schemas.microsoft.com/office/drawing/2014/main" id="{3FEC8760-5FF1-40A6-BAC9-DD4384DE24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705" y="4859040"/>
            <a:ext cx="1622956" cy="167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186B2C0-13DB-4472-AD13-6AEE9BE31594}"/>
              </a:ext>
            </a:extLst>
          </p:cNvPr>
          <p:cNvSpPr txBox="1"/>
          <p:nvPr/>
        </p:nvSpPr>
        <p:spPr>
          <a:xfrm>
            <a:off x="3582353" y="1016920"/>
            <a:ext cx="5320474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NZ" sz="3200" spc="-200" dirty="0">
                <a:solidFill>
                  <a:srgbClr val="000000"/>
                </a:solidFill>
              </a:rPr>
              <a:t>1 Corinthians 15:5-11</a:t>
            </a:r>
          </a:p>
          <a:p>
            <a:r>
              <a:rPr lang="en-NZ" sz="3200" b="1" spc="-200" baseline="30000" dirty="0">
                <a:solidFill>
                  <a:srgbClr val="000000"/>
                </a:solidFill>
              </a:rPr>
              <a:t>5</a:t>
            </a:r>
            <a:r>
              <a:rPr lang="en-NZ" sz="3200" spc="-200" dirty="0">
                <a:solidFill>
                  <a:srgbClr val="000000"/>
                </a:solidFill>
              </a:rPr>
              <a:t>and that </a:t>
            </a:r>
            <a:r>
              <a:rPr lang="en-NZ" sz="3200" b="1" u="sng" spc="-200" dirty="0">
                <a:solidFill>
                  <a:srgbClr val="FF0000"/>
                </a:solidFill>
              </a:rPr>
              <a:t>He appeared</a:t>
            </a:r>
            <a:r>
              <a:rPr lang="en-NZ" sz="3200" b="1" spc="-200" dirty="0">
                <a:solidFill>
                  <a:schemeClr val="bg1"/>
                </a:solidFill>
              </a:rPr>
              <a:t> </a:t>
            </a:r>
            <a:r>
              <a:rPr lang="en-NZ" sz="3200" spc="-200" dirty="0">
                <a:solidFill>
                  <a:srgbClr val="000000"/>
                </a:solidFill>
              </a:rPr>
              <a:t>to </a:t>
            </a:r>
            <a:r>
              <a:rPr lang="en-NZ" sz="3200" b="1" u="sng" spc="-200" dirty="0">
                <a:solidFill>
                  <a:srgbClr val="000000"/>
                </a:solidFill>
              </a:rPr>
              <a:t>Cephas</a:t>
            </a:r>
            <a:r>
              <a:rPr lang="en-NZ" sz="3200" spc="-200" dirty="0">
                <a:solidFill>
                  <a:srgbClr val="000000"/>
                </a:solidFill>
              </a:rPr>
              <a:t>, then to </a:t>
            </a:r>
            <a:r>
              <a:rPr lang="en-NZ" sz="3200" b="1" u="sng" spc="-200" dirty="0">
                <a:solidFill>
                  <a:srgbClr val="000000"/>
                </a:solidFill>
              </a:rPr>
              <a:t>the twelve</a:t>
            </a:r>
            <a:r>
              <a:rPr lang="en-NZ" sz="3200" spc="-200" dirty="0">
                <a:solidFill>
                  <a:srgbClr val="000000"/>
                </a:solidFill>
              </a:rPr>
              <a:t>. </a:t>
            </a:r>
            <a:r>
              <a:rPr lang="en-NZ" sz="3200" b="1" spc="-200" baseline="30000" dirty="0">
                <a:solidFill>
                  <a:srgbClr val="000000"/>
                </a:solidFill>
              </a:rPr>
              <a:t>6</a:t>
            </a:r>
            <a:r>
              <a:rPr lang="en-NZ" sz="3200" spc="-200" dirty="0">
                <a:solidFill>
                  <a:srgbClr val="000000"/>
                </a:solidFill>
              </a:rPr>
              <a:t>After that He appeared to more than five hundred brethren at one time, most of whom remain until now, but some have fallen asleep; </a:t>
            </a:r>
            <a:r>
              <a:rPr lang="en-NZ" sz="3200" spc="-200" baseline="30000" dirty="0">
                <a:solidFill>
                  <a:srgbClr val="000000"/>
                </a:solidFill>
              </a:rPr>
              <a:t>7</a:t>
            </a:r>
            <a:r>
              <a:rPr lang="en-NZ" sz="3200" spc="-200" dirty="0">
                <a:solidFill>
                  <a:srgbClr val="000000"/>
                </a:solidFill>
              </a:rPr>
              <a:t>then He appeared to James, then to all the apostles; </a:t>
            </a:r>
            <a:r>
              <a:rPr lang="en-NZ" sz="3200" spc="-200" baseline="30000" dirty="0">
                <a:solidFill>
                  <a:srgbClr val="000000"/>
                </a:solidFill>
              </a:rPr>
              <a:t>8</a:t>
            </a:r>
            <a:r>
              <a:rPr lang="en-NZ" sz="3200" spc="-200" dirty="0">
                <a:solidFill>
                  <a:srgbClr val="000000"/>
                </a:solidFill>
              </a:rPr>
              <a:t>and last of all, as to one untimely born, He appeared to me also.</a:t>
            </a:r>
            <a:r>
              <a:rPr lang="en-NZ" sz="3200" dirty="0">
                <a:solidFill>
                  <a:srgbClr val="000000"/>
                </a:solidFill>
              </a:rPr>
              <a:t> </a:t>
            </a:r>
            <a:r>
              <a:rPr lang="en-NZ" sz="1000" dirty="0">
                <a:solidFill>
                  <a:srgbClr val="000000"/>
                </a:solidFill>
                <a:latin typeface="Helvetica Neue"/>
              </a:rPr>
              <a:t>(NASB95)</a:t>
            </a:r>
            <a:endParaRPr lang="en-NZ" sz="1000" dirty="0"/>
          </a:p>
        </p:txBody>
      </p:sp>
    </p:spTree>
    <p:extLst>
      <p:ext uri="{BB962C8B-B14F-4D97-AF65-F5344CB8AC3E}">
        <p14:creationId xmlns:p14="http://schemas.microsoft.com/office/powerpoint/2010/main" val="41865386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>
            <a:extLst>
              <a:ext uri="{FF2B5EF4-FFF2-40B4-BE49-F238E27FC236}">
                <a16:creationId xmlns:a16="http://schemas.microsoft.com/office/drawing/2014/main" id="{AADA9CAB-E544-486F-B315-F30A80ED0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700" b="1" dirty="0">
                <a:solidFill>
                  <a:schemeClr val="accent1"/>
                </a:solidFill>
              </a:rPr>
              <a:t>2. Predicted, expected, and done in the presence of others.</a:t>
            </a:r>
            <a:endParaRPr lang="en-US" sz="3700" b="1" kern="12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E23DF6A9-D961-433B-B305-C8C6E17C3386}"/>
              </a:ext>
            </a:extLst>
          </p:cNvPr>
          <p:cNvSpPr txBox="1">
            <a:spLocks/>
          </p:cNvSpPr>
          <p:nvPr/>
        </p:nvSpPr>
        <p:spPr>
          <a:xfrm>
            <a:off x="3732023" y="963877"/>
            <a:ext cx="4783327" cy="4930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1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D6AE914-F922-4728-8BA2-F4DE6ED06410}"/>
              </a:ext>
            </a:extLst>
          </p:cNvPr>
          <p:cNvSpPr txBox="1">
            <a:spLocks/>
          </p:cNvSpPr>
          <p:nvPr/>
        </p:nvSpPr>
        <p:spPr>
          <a:xfrm>
            <a:off x="295718" y="320040"/>
            <a:ext cx="8607103" cy="732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chemeClr val="accent1"/>
                </a:solidFill>
              </a:rPr>
              <a:t>The message of the resurrection</a:t>
            </a:r>
          </a:p>
        </p:txBody>
      </p:sp>
      <p:pic>
        <p:nvPicPr>
          <p:cNvPr id="4098" name="Picture 2" descr="Related image">
            <a:extLst>
              <a:ext uri="{FF2B5EF4-FFF2-40B4-BE49-F238E27FC236}">
                <a16:creationId xmlns:a16="http://schemas.microsoft.com/office/drawing/2014/main" id="{3FEC8760-5FF1-40A6-BAC9-DD4384DE24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705" y="4859040"/>
            <a:ext cx="1622956" cy="167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186B2C0-13DB-4472-AD13-6AEE9BE31594}"/>
              </a:ext>
            </a:extLst>
          </p:cNvPr>
          <p:cNvSpPr txBox="1"/>
          <p:nvPr/>
        </p:nvSpPr>
        <p:spPr>
          <a:xfrm>
            <a:off x="3582353" y="1016920"/>
            <a:ext cx="5320474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NZ" sz="3200" spc="-200" dirty="0">
                <a:solidFill>
                  <a:srgbClr val="000000"/>
                </a:solidFill>
              </a:rPr>
              <a:t>1 Corinthians 15:5-11</a:t>
            </a:r>
          </a:p>
          <a:p>
            <a:r>
              <a:rPr lang="en-NZ" sz="3200" b="1" spc="-200" baseline="30000" dirty="0">
                <a:solidFill>
                  <a:srgbClr val="000000"/>
                </a:solidFill>
              </a:rPr>
              <a:t>5</a:t>
            </a:r>
            <a:r>
              <a:rPr lang="en-NZ" sz="3200" spc="-200" dirty="0">
                <a:solidFill>
                  <a:srgbClr val="000000"/>
                </a:solidFill>
              </a:rPr>
              <a:t>and that </a:t>
            </a:r>
            <a:r>
              <a:rPr lang="en-NZ" sz="3200" b="1" u="sng" spc="-200" dirty="0">
                <a:solidFill>
                  <a:srgbClr val="FF0000"/>
                </a:solidFill>
              </a:rPr>
              <a:t>He appeared</a:t>
            </a:r>
            <a:r>
              <a:rPr lang="en-NZ" sz="3200" b="1" spc="-200" dirty="0">
                <a:solidFill>
                  <a:schemeClr val="bg1"/>
                </a:solidFill>
              </a:rPr>
              <a:t> </a:t>
            </a:r>
            <a:r>
              <a:rPr lang="en-NZ" sz="3200" spc="-200" dirty="0">
                <a:solidFill>
                  <a:srgbClr val="000000"/>
                </a:solidFill>
              </a:rPr>
              <a:t>to </a:t>
            </a:r>
            <a:r>
              <a:rPr lang="en-NZ" sz="3200" b="1" u="sng" spc="-200" dirty="0">
                <a:solidFill>
                  <a:srgbClr val="000000"/>
                </a:solidFill>
              </a:rPr>
              <a:t>Cephas</a:t>
            </a:r>
            <a:r>
              <a:rPr lang="en-NZ" sz="3200" spc="-200" dirty="0">
                <a:solidFill>
                  <a:srgbClr val="000000"/>
                </a:solidFill>
              </a:rPr>
              <a:t>, then to </a:t>
            </a:r>
            <a:r>
              <a:rPr lang="en-NZ" sz="3200" b="1" u="sng" spc="-200" dirty="0">
                <a:solidFill>
                  <a:srgbClr val="000000"/>
                </a:solidFill>
              </a:rPr>
              <a:t>the twelve</a:t>
            </a:r>
            <a:r>
              <a:rPr lang="en-NZ" sz="3200" spc="-200" dirty="0">
                <a:solidFill>
                  <a:srgbClr val="000000"/>
                </a:solidFill>
              </a:rPr>
              <a:t>. </a:t>
            </a:r>
            <a:r>
              <a:rPr lang="en-NZ" sz="3200" b="1" spc="-200" baseline="30000" dirty="0">
                <a:solidFill>
                  <a:srgbClr val="000000"/>
                </a:solidFill>
              </a:rPr>
              <a:t>6</a:t>
            </a:r>
            <a:r>
              <a:rPr lang="en-NZ" sz="3200" spc="-200" dirty="0">
                <a:solidFill>
                  <a:srgbClr val="000000"/>
                </a:solidFill>
              </a:rPr>
              <a:t>After that He appeared to more than </a:t>
            </a:r>
            <a:r>
              <a:rPr lang="en-NZ" sz="3200" b="1" u="sng" spc="-200" dirty="0">
                <a:solidFill>
                  <a:srgbClr val="000000"/>
                </a:solidFill>
              </a:rPr>
              <a:t>five hundred brethren</a:t>
            </a:r>
            <a:r>
              <a:rPr lang="en-NZ" sz="3200" spc="-200" dirty="0">
                <a:solidFill>
                  <a:srgbClr val="000000"/>
                </a:solidFill>
              </a:rPr>
              <a:t> at one time, most of whom remain until now, but some have fallen asleep; </a:t>
            </a:r>
            <a:r>
              <a:rPr lang="en-NZ" sz="3200" b="1" spc="-200" baseline="30000" dirty="0">
                <a:solidFill>
                  <a:srgbClr val="000000"/>
                </a:solidFill>
              </a:rPr>
              <a:t>7</a:t>
            </a:r>
            <a:r>
              <a:rPr lang="en-NZ" sz="3200" spc="-200" dirty="0">
                <a:solidFill>
                  <a:srgbClr val="000000"/>
                </a:solidFill>
              </a:rPr>
              <a:t>then He appeared to James, then to all the apostles; </a:t>
            </a:r>
            <a:r>
              <a:rPr lang="en-NZ" sz="3200" spc="-200" baseline="30000" dirty="0">
                <a:solidFill>
                  <a:srgbClr val="000000"/>
                </a:solidFill>
              </a:rPr>
              <a:t>8</a:t>
            </a:r>
            <a:r>
              <a:rPr lang="en-NZ" sz="3200" spc="-200" dirty="0">
                <a:solidFill>
                  <a:srgbClr val="000000"/>
                </a:solidFill>
              </a:rPr>
              <a:t>and last of all, as to one untimely born, He appeared to me also.</a:t>
            </a:r>
            <a:r>
              <a:rPr lang="en-NZ" sz="3200" dirty="0">
                <a:solidFill>
                  <a:srgbClr val="000000"/>
                </a:solidFill>
              </a:rPr>
              <a:t> </a:t>
            </a:r>
            <a:r>
              <a:rPr lang="en-NZ" sz="1000" dirty="0">
                <a:solidFill>
                  <a:srgbClr val="000000"/>
                </a:solidFill>
                <a:latin typeface="Helvetica Neue"/>
              </a:rPr>
              <a:t>(NASB95)</a:t>
            </a:r>
            <a:endParaRPr lang="en-NZ" sz="1000" dirty="0"/>
          </a:p>
        </p:txBody>
      </p:sp>
    </p:spTree>
    <p:extLst>
      <p:ext uri="{BB962C8B-B14F-4D97-AF65-F5344CB8AC3E}">
        <p14:creationId xmlns:p14="http://schemas.microsoft.com/office/powerpoint/2010/main" val="38560546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>
            <a:extLst>
              <a:ext uri="{FF2B5EF4-FFF2-40B4-BE49-F238E27FC236}">
                <a16:creationId xmlns:a16="http://schemas.microsoft.com/office/drawing/2014/main" id="{AADA9CAB-E544-486F-B315-F30A80ED0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700" b="1" dirty="0">
                <a:solidFill>
                  <a:schemeClr val="accent1"/>
                </a:solidFill>
              </a:rPr>
              <a:t>2. Predicted, expected, and done in the presence of others.</a:t>
            </a:r>
            <a:endParaRPr lang="en-US" sz="3700" b="1" kern="12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E23DF6A9-D961-433B-B305-C8C6E17C3386}"/>
              </a:ext>
            </a:extLst>
          </p:cNvPr>
          <p:cNvSpPr txBox="1">
            <a:spLocks/>
          </p:cNvSpPr>
          <p:nvPr/>
        </p:nvSpPr>
        <p:spPr>
          <a:xfrm>
            <a:off x="3732023" y="963877"/>
            <a:ext cx="4783327" cy="4930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1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D6AE914-F922-4728-8BA2-F4DE6ED06410}"/>
              </a:ext>
            </a:extLst>
          </p:cNvPr>
          <p:cNvSpPr txBox="1">
            <a:spLocks/>
          </p:cNvSpPr>
          <p:nvPr/>
        </p:nvSpPr>
        <p:spPr>
          <a:xfrm>
            <a:off x="295718" y="320040"/>
            <a:ext cx="8607104" cy="732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chemeClr val="accent1"/>
                </a:solidFill>
              </a:rPr>
              <a:t>The message of the resurrection</a:t>
            </a:r>
          </a:p>
        </p:txBody>
      </p:sp>
      <p:pic>
        <p:nvPicPr>
          <p:cNvPr id="4098" name="Picture 2" descr="Related image">
            <a:extLst>
              <a:ext uri="{FF2B5EF4-FFF2-40B4-BE49-F238E27FC236}">
                <a16:creationId xmlns:a16="http://schemas.microsoft.com/office/drawing/2014/main" id="{3FEC8760-5FF1-40A6-BAC9-DD4384DE24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705" y="4859040"/>
            <a:ext cx="1622956" cy="167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186B2C0-13DB-4472-AD13-6AEE9BE31594}"/>
              </a:ext>
            </a:extLst>
          </p:cNvPr>
          <p:cNvSpPr txBox="1"/>
          <p:nvPr/>
        </p:nvSpPr>
        <p:spPr>
          <a:xfrm>
            <a:off x="3582353" y="1016920"/>
            <a:ext cx="5320474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NZ" sz="3200" spc="-200" dirty="0">
                <a:solidFill>
                  <a:srgbClr val="000000"/>
                </a:solidFill>
              </a:rPr>
              <a:t>1 Corinthians 15:5-11</a:t>
            </a:r>
          </a:p>
          <a:p>
            <a:r>
              <a:rPr lang="en-NZ" sz="3200" b="1" spc="-200" baseline="30000" dirty="0">
                <a:solidFill>
                  <a:srgbClr val="000000"/>
                </a:solidFill>
              </a:rPr>
              <a:t>5</a:t>
            </a:r>
            <a:r>
              <a:rPr lang="en-NZ" sz="3200" spc="-200" dirty="0">
                <a:solidFill>
                  <a:srgbClr val="000000"/>
                </a:solidFill>
              </a:rPr>
              <a:t>and that </a:t>
            </a:r>
            <a:r>
              <a:rPr lang="en-NZ" sz="3200" b="1" u="sng" spc="-200" dirty="0">
                <a:solidFill>
                  <a:srgbClr val="FF0000"/>
                </a:solidFill>
              </a:rPr>
              <a:t>He appeared</a:t>
            </a:r>
            <a:r>
              <a:rPr lang="en-NZ" sz="3200" b="1" spc="-200" dirty="0">
                <a:solidFill>
                  <a:schemeClr val="bg1"/>
                </a:solidFill>
              </a:rPr>
              <a:t> </a:t>
            </a:r>
            <a:r>
              <a:rPr lang="en-NZ" sz="3200" spc="-200" dirty="0">
                <a:solidFill>
                  <a:srgbClr val="000000"/>
                </a:solidFill>
              </a:rPr>
              <a:t>to </a:t>
            </a:r>
            <a:r>
              <a:rPr lang="en-NZ" sz="3200" b="1" u="sng" spc="-200" dirty="0">
                <a:solidFill>
                  <a:srgbClr val="000000"/>
                </a:solidFill>
              </a:rPr>
              <a:t>Cephas</a:t>
            </a:r>
            <a:r>
              <a:rPr lang="en-NZ" sz="3200" spc="-200" dirty="0">
                <a:solidFill>
                  <a:srgbClr val="000000"/>
                </a:solidFill>
              </a:rPr>
              <a:t>, then to </a:t>
            </a:r>
            <a:r>
              <a:rPr lang="en-NZ" sz="3200" b="1" u="sng" spc="-200" dirty="0">
                <a:solidFill>
                  <a:srgbClr val="000000"/>
                </a:solidFill>
              </a:rPr>
              <a:t>the twelve</a:t>
            </a:r>
            <a:r>
              <a:rPr lang="en-NZ" sz="3200" spc="-200" dirty="0">
                <a:solidFill>
                  <a:srgbClr val="000000"/>
                </a:solidFill>
              </a:rPr>
              <a:t>. </a:t>
            </a:r>
            <a:r>
              <a:rPr lang="en-NZ" sz="3200" b="1" spc="-200" baseline="30000" dirty="0">
                <a:solidFill>
                  <a:srgbClr val="000000"/>
                </a:solidFill>
              </a:rPr>
              <a:t>6</a:t>
            </a:r>
            <a:r>
              <a:rPr lang="en-NZ" sz="3200" spc="-200" dirty="0">
                <a:solidFill>
                  <a:srgbClr val="000000"/>
                </a:solidFill>
              </a:rPr>
              <a:t>After that He appeared to more than </a:t>
            </a:r>
            <a:r>
              <a:rPr lang="en-NZ" sz="3200" b="1" u="sng" spc="-200" dirty="0">
                <a:solidFill>
                  <a:srgbClr val="000000"/>
                </a:solidFill>
              </a:rPr>
              <a:t>five hundred brethren</a:t>
            </a:r>
            <a:r>
              <a:rPr lang="en-NZ" sz="3200" spc="-200" dirty="0">
                <a:solidFill>
                  <a:srgbClr val="000000"/>
                </a:solidFill>
              </a:rPr>
              <a:t> at one time, most of whom remain until now, but some have fallen asleep; </a:t>
            </a:r>
            <a:r>
              <a:rPr lang="en-NZ" sz="3200" b="1" spc="-200" baseline="30000" dirty="0">
                <a:solidFill>
                  <a:srgbClr val="000000"/>
                </a:solidFill>
              </a:rPr>
              <a:t>7</a:t>
            </a:r>
            <a:r>
              <a:rPr lang="en-NZ" sz="3200" spc="-200" dirty="0">
                <a:solidFill>
                  <a:srgbClr val="000000"/>
                </a:solidFill>
              </a:rPr>
              <a:t>then He appeared to </a:t>
            </a:r>
            <a:r>
              <a:rPr lang="en-NZ" sz="3200" b="1" u="sng" spc="-200" dirty="0">
                <a:solidFill>
                  <a:srgbClr val="000000"/>
                </a:solidFill>
              </a:rPr>
              <a:t>James</a:t>
            </a:r>
            <a:r>
              <a:rPr lang="en-NZ" sz="3200" spc="-200" dirty="0">
                <a:solidFill>
                  <a:srgbClr val="000000"/>
                </a:solidFill>
              </a:rPr>
              <a:t>, then to all the apostles; </a:t>
            </a:r>
            <a:r>
              <a:rPr lang="en-NZ" sz="3200" spc="-200" baseline="30000" dirty="0">
                <a:solidFill>
                  <a:srgbClr val="000000"/>
                </a:solidFill>
              </a:rPr>
              <a:t>8</a:t>
            </a:r>
            <a:r>
              <a:rPr lang="en-NZ" sz="3200" spc="-200" dirty="0">
                <a:solidFill>
                  <a:srgbClr val="000000"/>
                </a:solidFill>
              </a:rPr>
              <a:t>and last of all, as to one untimely born, He appeared to me also.</a:t>
            </a:r>
            <a:r>
              <a:rPr lang="en-NZ" sz="3200" dirty="0">
                <a:solidFill>
                  <a:srgbClr val="000000"/>
                </a:solidFill>
              </a:rPr>
              <a:t> </a:t>
            </a:r>
            <a:r>
              <a:rPr lang="en-NZ" sz="1000" dirty="0">
                <a:solidFill>
                  <a:srgbClr val="000000"/>
                </a:solidFill>
                <a:latin typeface="Helvetica Neue"/>
              </a:rPr>
              <a:t>(NASB95)</a:t>
            </a:r>
            <a:endParaRPr lang="en-NZ" sz="1000" dirty="0"/>
          </a:p>
        </p:txBody>
      </p:sp>
    </p:spTree>
    <p:extLst>
      <p:ext uri="{BB962C8B-B14F-4D97-AF65-F5344CB8AC3E}">
        <p14:creationId xmlns:p14="http://schemas.microsoft.com/office/powerpoint/2010/main" val="23170947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>
            <a:extLst>
              <a:ext uri="{FF2B5EF4-FFF2-40B4-BE49-F238E27FC236}">
                <a16:creationId xmlns:a16="http://schemas.microsoft.com/office/drawing/2014/main" id="{AADA9CAB-E544-486F-B315-F30A80ED0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700" b="1" dirty="0">
                <a:solidFill>
                  <a:schemeClr val="accent1"/>
                </a:solidFill>
              </a:rPr>
              <a:t>2. Predicted, expected, and done in the presence of others.</a:t>
            </a:r>
            <a:endParaRPr lang="en-US" sz="3700" b="1" kern="12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E23DF6A9-D961-433B-B305-C8C6E17C3386}"/>
              </a:ext>
            </a:extLst>
          </p:cNvPr>
          <p:cNvSpPr txBox="1">
            <a:spLocks/>
          </p:cNvSpPr>
          <p:nvPr/>
        </p:nvSpPr>
        <p:spPr>
          <a:xfrm>
            <a:off x="3732023" y="963877"/>
            <a:ext cx="4783327" cy="4930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1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D6AE914-F922-4728-8BA2-F4DE6ED06410}"/>
              </a:ext>
            </a:extLst>
          </p:cNvPr>
          <p:cNvSpPr txBox="1">
            <a:spLocks/>
          </p:cNvSpPr>
          <p:nvPr/>
        </p:nvSpPr>
        <p:spPr>
          <a:xfrm>
            <a:off x="295718" y="320040"/>
            <a:ext cx="8607103" cy="732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chemeClr val="accent1"/>
                </a:solidFill>
              </a:rPr>
              <a:t>The message of the resurrection</a:t>
            </a:r>
          </a:p>
        </p:txBody>
      </p:sp>
      <p:pic>
        <p:nvPicPr>
          <p:cNvPr id="4098" name="Picture 2" descr="Related image">
            <a:extLst>
              <a:ext uri="{FF2B5EF4-FFF2-40B4-BE49-F238E27FC236}">
                <a16:creationId xmlns:a16="http://schemas.microsoft.com/office/drawing/2014/main" id="{3FEC8760-5FF1-40A6-BAC9-DD4384DE24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705" y="4859040"/>
            <a:ext cx="1622956" cy="167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186B2C0-13DB-4472-AD13-6AEE9BE31594}"/>
              </a:ext>
            </a:extLst>
          </p:cNvPr>
          <p:cNvSpPr txBox="1"/>
          <p:nvPr/>
        </p:nvSpPr>
        <p:spPr>
          <a:xfrm>
            <a:off x="3582353" y="1016920"/>
            <a:ext cx="5320474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NZ" sz="3200" spc="-200" dirty="0">
                <a:solidFill>
                  <a:srgbClr val="000000"/>
                </a:solidFill>
              </a:rPr>
              <a:t>1 Corinthians 15:5-11</a:t>
            </a:r>
          </a:p>
          <a:p>
            <a:r>
              <a:rPr lang="en-NZ" sz="3200" b="1" spc="-200" baseline="30000" dirty="0">
                <a:solidFill>
                  <a:srgbClr val="000000"/>
                </a:solidFill>
              </a:rPr>
              <a:t>5</a:t>
            </a:r>
            <a:r>
              <a:rPr lang="en-NZ" sz="3200" spc="-200" dirty="0">
                <a:solidFill>
                  <a:srgbClr val="000000"/>
                </a:solidFill>
              </a:rPr>
              <a:t>and that </a:t>
            </a:r>
            <a:r>
              <a:rPr lang="en-NZ" sz="3200" b="1" u="sng" spc="-200" dirty="0">
                <a:solidFill>
                  <a:srgbClr val="FF0000"/>
                </a:solidFill>
              </a:rPr>
              <a:t>He appeared</a:t>
            </a:r>
            <a:r>
              <a:rPr lang="en-NZ" sz="3200" b="1" spc="-200" dirty="0">
                <a:solidFill>
                  <a:schemeClr val="bg1"/>
                </a:solidFill>
              </a:rPr>
              <a:t> </a:t>
            </a:r>
            <a:r>
              <a:rPr lang="en-NZ" sz="3200" spc="-200" dirty="0">
                <a:solidFill>
                  <a:srgbClr val="000000"/>
                </a:solidFill>
              </a:rPr>
              <a:t>to </a:t>
            </a:r>
            <a:r>
              <a:rPr lang="en-NZ" sz="3200" b="1" u="sng" spc="-200" dirty="0">
                <a:solidFill>
                  <a:srgbClr val="000000"/>
                </a:solidFill>
              </a:rPr>
              <a:t>Cephas</a:t>
            </a:r>
            <a:r>
              <a:rPr lang="en-NZ" sz="3200" spc="-200" dirty="0">
                <a:solidFill>
                  <a:srgbClr val="000000"/>
                </a:solidFill>
              </a:rPr>
              <a:t>, then to </a:t>
            </a:r>
            <a:r>
              <a:rPr lang="en-NZ" sz="3200" b="1" u="sng" spc="-200" dirty="0">
                <a:solidFill>
                  <a:srgbClr val="000000"/>
                </a:solidFill>
              </a:rPr>
              <a:t>the twelve</a:t>
            </a:r>
            <a:r>
              <a:rPr lang="en-NZ" sz="3200" spc="-200" dirty="0">
                <a:solidFill>
                  <a:srgbClr val="000000"/>
                </a:solidFill>
              </a:rPr>
              <a:t>. </a:t>
            </a:r>
            <a:r>
              <a:rPr lang="en-NZ" sz="3200" b="1" spc="-200" baseline="30000" dirty="0">
                <a:solidFill>
                  <a:srgbClr val="000000"/>
                </a:solidFill>
              </a:rPr>
              <a:t>6</a:t>
            </a:r>
            <a:r>
              <a:rPr lang="en-NZ" sz="3200" spc="-200" dirty="0">
                <a:solidFill>
                  <a:srgbClr val="000000"/>
                </a:solidFill>
              </a:rPr>
              <a:t>After that He appeared to more than </a:t>
            </a:r>
            <a:r>
              <a:rPr lang="en-NZ" sz="3200" b="1" u="sng" spc="-200" dirty="0">
                <a:solidFill>
                  <a:srgbClr val="000000"/>
                </a:solidFill>
              </a:rPr>
              <a:t>five hundred brethren</a:t>
            </a:r>
            <a:r>
              <a:rPr lang="en-NZ" sz="3200" spc="-200" dirty="0">
                <a:solidFill>
                  <a:srgbClr val="000000"/>
                </a:solidFill>
              </a:rPr>
              <a:t> at one time, most of whom remain until now, but some have fallen asleep; </a:t>
            </a:r>
            <a:r>
              <a:rPr lang="en-NZ" sz="3200" b="1" spc="-200" baseline="30000" dirty="0">
                <a:solidFill>
                  <a:srgbClr val="000000"/>
                </a:solidFill>
              </a:rPr>
              <a:t>7</a:t>
            </a:r>
            <a:r>
              <a:rPr lang="en-NZ" sz="3200" spc="-200" dirty="0">
                <a:solidFill>
                  <a:srgbClr val="000000"/>
                </a:solidFill>
              </a:rPr>
              <a:t>then He appeared to </a:t>
            </a:r>
            <a:r>
              <a:rPr lang="en-NZ" sz="3200" b="1" u="sng" spc="-200" dirty="0">
                <a:solidFill>
                  <a:srgbClr val="000000"/>
                </a:solidFill>
              </a:rPr>
              <a:t>James</a:t>
            </a:r>
            <a:r>
              <a:rPr lang="en-NZ" sz="3200" spc="-200" dirty="0">
                <a:solidFill>
                  <a:srgbClr val="000000"/>
                </a:solidFill>
              </a:rPr>
              <a:t>, then to </a:t>
            </a:r>
            <a:r>
              <a:rPr lang="en-NZ" sz="3200" b="1" u="sng" spc="-200" dirty="0">
                <a:solidFill>
                  <a:srgbClr val="000000"/>
                </a:solidFill>
              </a:rPr>
              <a:t>all the apostles</a:t>
            </a:r>
            <a:r>
              <a:rPr lang="en-NZ" sz="3200" spc="-200" dirty="0">
                <a:solidFill>
                  <a:srgbClr val="000000"/>
                </a:solidFill>
              </a:rPr>
              <a:t>; </a:t>
            </a:r>
            <a:r>
              <a:rPr lang="en-NZ" sz="3200" b="1" spc="-200" baseline="30000" dirty="0">
                <a:solidFill>
                  <a:srgbClr val="000000"/>
                </a:solidFill>
              </a:rPr>
              <a:t>8</a:t>
            </a:r>
            <a:r>
              <a:rPr lang="en-NZ" sz="3200" spc="-200" dirty="0">
                <a:solidFill>
                  <a:srgbClr val="000000"/>
                </a:solidFill>
              </a:rPr>
              <a:t>and last of all, as to one untimely born, He appeared to me also.</a:t>
            </a:r>
            <a:r>
              <a:rPr lang="en-NZ" sz="3200" dirty="0">
                <a:solidFill>
                  <a:srgbClr val="000000"/>
                </a:solidFill>
              </a:rPr>
              <a:t> </a:t>
            </a:r>
            <a:r>
              <a:rPr lang="en-NZ" sz="1000" dirty="0">
                <a:solidFill>
                  <a:srgbClr val="000000"/>
                </a:solidFill>
                <a:latin typeface="Helvetica Neue"/>
              </a:rPr>
              <a:t>(NASB95)</a:t>
            </a:r>
            <a:endParaRPr lang="en-NZ" sz="1000" dirty="0"/>
          </a:p>
        </p:txBody>
      </p:sp>
    </p:spTree>
    <p:extLst>
      <p:ext uri="{BB962C8B-B14F-4D97-AF65-F5344CB8AC3E}">
        <p14:creationId xmlns:p14="http://schemas.microsoft.com/office/powerpoint/2010/main" val="36431711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>
            <a:extLst>
              <a:ext uri="{FF2B5EF4-FFF2-40B4-BE49-F238E27FC236}">
                <a16:creationId xmlns:a16="http://schemas.microsoft.com/office/drawing/2014/main" id="{AADA9CAB-E544-486F-B315-F30A80ED0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700" b="1" dirty="0">
                <a:solidFill>
                  <a:schemeClr val="accent1"/>
                </a:solidFill>
              </a:rPr>
              <a:t>2. Predicted, expected, and done in the presence of others.</a:t>
            </a:r>
            <a:endParaRPr lang="en-US" sz="3700" b="1" kern="12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E23DF6A9-D961-433B-B305-C8C6E17C3386}"/>
              </a:ext>
            </a:extLst>
          </p:cNvPr>
          <p:cNvSpPr txBox="1">
            <a:spLocks/>
          </p:cNvSpPr>
          <p:nvPr/>
        </p:nvSpPr>
        <p:spPr>
          <a:xfrm>
            <a:off x="3732023" y="963877"/>
            <a:ext cx="4783327" cy="4930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1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D6AE914-F922-4728-8BA2-F4DE6ED06410}"/>
              </a:ext>
            </a:extLst>
          </p:cNvPr>
          <p:cNvSpPr txBox="1">
            <a:spLocks/>
          </p:cNvSpPr>
          <p:nvPr/>
        </p:nvSpPr>
        <p:spPr>
          <a:xfrm>
            <a:off x="295718" y="320040"/>
            <a:ext cx="8607105" cy="732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chemeClr val="accent1"/>
                </a:solidFill>
              </a:rPr>
              <a:t>The message of the resurrection</a:t>
            </a:r>
          </a:p>
        </p:txBody>
      </p:sp>
      <p:pic>
        <p:nvPicPr>
          <p:cNvPr id="4098" name="Picture 2" descr="Related image">
            <a:extLst>
              <a:ext uri="{FF2B5EF4-FFF2-40B4-BE49-F238E27FC236}">
                <a16:creationId xmlns:a16="http://schemas.microsoft.com/office/drawing/2014/main" id="{3FEC8760-5FF1-40A6-BAC9-DD4384DE24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705" y="4859040"/>
            <a:ext cx="1622956" cy="167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186B2C0-13DB-4472-AD13-6AEE9BE31594}"/>
              </a:ext>
            </a:extLst>
          </p:cNvPr>
          <p:cNvSpPr txBox="1"/>
          <p:nvPr/>
        </p:nvSpPr>
        <p:spPr>
          <a:xfrm>
            <a:off x="3582353" y="1016920"/>
            <a:ext cx="5320474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NZ" sz="3200" spc="-200" dirty="0">
                <a:solidFill>
                  <a:srgbClr val="000000"/>
                </a:solidFill>
              </a:rPr>
              <a:t>1 Corinthians 15:5-11</a:t>
            </a:r>
          </a:p>
          <a:p>
            <a:r>
              <a:rPr lang="en-NZ" sz="3200" b="1" spc="-200" baseline="30000" dirty="0">
                <a:solidFill>
                  <a:srgbClr val="000000"/>
                </a:solidFill>
              </a:rPr>
              <a:t>5</a:t>
            </a:r>
            <a:r>
              <a:rPr lang="en-NZ" sz="3200" spc="-200" dirty="0">
                <a:solidFill>
                  <a:srgbClr val="000000"/>
                </a:solidFill>
              </a:rPr>
              <a:t>and that </a:t>
            </a:r>
            <a:r>
              <a:rPr lang="en-NZ" sz="3200" b="1" u="sng" spc="-200" dirty="0">
                <a:solidFill>
                  <a:srgbClr val="FF0000"/>
                </a:solidFill>
              </a:rPr>
              <a:t>He appeared</a:t>
            </a:r>
            <a:r>
              <a:rPr lang="en-NZ" sz="3200" b="1" spc="-200" dirty="0">
                <a:solidFill>
                  <a:schemeClr val="bg1"/>
                </a:solidFill>
              </a:rPr>
              <a:t> </a:t>
            </a:r>
            <a:r>
              <a:rPr lang="en-NZ" sz="3200" spc="-200" dirty="0">
                <a:solidFill>
                  <a:srgbClr val="000000"/>
                </a:solidFill>
              </a:rPr>
              <a:t>to </a:t>
            </a:r>
            <a:r>
              <a:rPr lang="en-NZ" sz="3200" b="1" u="sng" spc="-200" dirty="0">
                <a:solidFill>
                  <a:srgbClr val="000000"/>
                </a:solidFill>
              </a:rPr>
              <a:t>Cephas</a:t>
            </a:r>
            <a:r>
              <a:rPr lang="en-NZ" sz="3200" spc="-200" dirty="0">
                <a:solidFill>
                  <a:srgbClr val="000000"/>
                </a:solidFill>
              </a:rPr>
              <a:t>, then to </a:t>
            </a:r>
            <a:r>
              <a:rPr lang="en-NZ" sz="3200" b="1" u="sng" spc="-200" dirty="0">
                <a:solidFill>
                  <a:srgbClr val="000000"/>
                </a:solidFill>
              </a:rPr>
              <a:t>the twelve</a:t>
            </a:r>
            <a:r>
              <a:rPr lang="en-NZ" sz="3200" spc="-200" dirty="0">
                <a:solidFill>
                  <a:srgbClr val="000000"/>
                </a:solidFill>
              </a:rPr>
              <a:t>. </a:t>
            </a:r>
            <a:r>
              <a:rPr lang="en-NZ" sz="3200" b="1" spc="-200" baseline="30000" dirty="0">
                <a:solidFill>
                  <a:srgbClr val="000000"/>
                </a:solidFill>
              </a:rPr>
              <a:t>6</a:t>
            </a:r>
            <a:r>
              <a:rPr lang="en-NZ" sz="3200" spc="-200" dirty="0">
                <a:solidFill>
                  <a:srgbClr val="000000"/>
                </a:solidFill>
              </a:rPr>
              <a:t>After that He appeared to more than </a:t>
            </a:r>
            <a:r>
              <a:rPr lang="en-NZ" sz="3200" b="1" u="sng" spc="-200" dirty="0">
                <a:solidFill>
                  <a:srgbClr val="000000"/>
                </a:solidFill>
              </a:rPr>
              <a:t>five hundred brethren</a:t>
            </a:r>
            <a:r>
              <a:rPr lang="en-NZ" sz="3200" spc="-200" dirty="0">
                <a:solidFill>
                  <a:srgbClr val="000000"/>
                </a:solidFill>
              </a:rPr>
              <a:t> at one time, most of whom remain until now, but some have fallen asleep; </a:t>
            </a:r>
            <a:r>
              <a:rPr lang="en-NZ" sz="3200" b="1" spc="-200" baseline="30000" dirty="0">
                <a:solidFill>
                  <a:srgbClr val="000000"/>
                </a:solidFill>
              </a:rPr>
              <a:t>7</a:t>
            </a:r>
            <a:r>
              <a:rPr lang="en-NZ" sz="3200" spc="-200" dirty="0">
                <a:solidFill>
                  <a:srgbClr val="000000"/>
                </a:solidFill>
              </a:rPr>
              <a:t>then He appeared to </a:t>
            </a:r>
            <a:r>
              <a:rPr lang="en-NZ" sz="3200" b="1" u="sng" spc="-200" dirty="0">
                <a:solidFill>
                  <a:srgbClr val="000000"/>
                </a:solidFill>
              </a:rPr>
              <a:t>James</a:t>
            </a:r>
            <a:r>
              <a:rPr lang="en-NZ" sz="3200" spc="-200" dirty="0">
                <a:solidFill>
                  <a:srgbClr val="000000"/>
                </a:solidFill>
              </a:rPr>
              <a:t>, then to </a:t>
            </a:r>
            <a:r>
              <a:rPr lang="en-NZ" sz="3200" b="1" u="sng" spc="-200" dirty="0">
                <a:solidFill>
                  <a:srgbClr val="000000"/>
                </a:solidFill>
              </a:rPr>
              <a:t>all the apostles</a:t>
            </a:r>
            <a:r>
              <a:rPr lang="en-NZ" sz="3200" spc="-200" dirty="0">
                <a:solidFill>
                  <a:srgbClr val="000000"/>
                </a:solidFill>
              </a:rPr>
              <a:t>; </a:t>
            </a:r>
            <a:r>
              <a:rPr lang="en-NZ" sz="3200" b="1" spc="-200" baseline="30000" dirty="0">
                <a:solidFill>
                  <a:srgbClr val="000000"/>
                </a:solidFill>
              </a:rPr>
              <a:t>8</a:t>
            </a:r>
            <a:r>
              <a:rPr lang="en-NZ" sz="3200" spc="-200" dirty="0">
                <a:solidFill>
                  <a:srgbClr val="000000"/>
                </a:solidFill>
              </a:rPr>
              <a:t>and last of all, as to one untimely born, He </a:t>
            </a:r>
            <a:r>
              <a:rPr lang="en-NZ" sz="3200" b="1" u="sng" spc="-200" dirty="0">
                <a:solidFill>
                  <a:srgbClr val="000000"/>
                </a:solidFill>
              </a:rPr>
              <a:t>appeared to me </a:t>
            </a:r>
            <a:r>
              <a:rPr lang="en-NZ" sz="3200" spc="-200" dirty="0">
                <a:solidFill>
                  <a:srgbClr val="000000"/>
                </a:solidFill>
              </a:rPr>
              <a:t>also.</a:t>
            </a:r>
            <a:r>
              <a:rPr lang="en-NZ" sz="3200" dirty="0">
                <a:solidFill>
                  <a:srgbClr val="000000"/>
                </a:solidFill>
              </a:rPr>
              <a:t> </a:t>
            </a:r>
            <a:r>
              <a:rPr lang="en-NZ" sz="1000" dirty="0">
                <a:solidFill>
                  <a:srgbClr val="000000"/>
                </a:solidFill>
                <a:latin typeface="Helvetica Neue"/>
              </a:rPr>
              <a:t>(NASB95)</a:t>
            </a:r>
            <a:endParaRPr lang="en-NZ" sz="1000" dirty="0"/>
          </a:p>
        </p:txBody>
      </p:sp>
    </p:spTree>
    <p:extLst>
      <p:ext uri="{BB962C8B-B14F-4D97-AF65-F5344CB8AC3E}">
        <p14:creationId xmlns:p14="http://schemas.microsoft.com/office/powerpoint/2010/main" val="35352287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E23DF6A9-D961-433B-B305-C8C6E17C3386}"/>
              </a:ext>
            </a:extLst>
          </p:cNvPr>
          <p:cNvSpPr txBox="1">
            <a:spLocks/>
          </p:cNvSpPr>
          <p:nvPr/>
        </p:nvSpPr>
        <p:spPr>
          <a:xfrm>
            <a:off x="3732023" y="963877"/>
            <a:ext cx="4783327" cy="4930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100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A53E5A29-51AE-43E2-8875-5C9C3BE34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700" b="1" dirty="0">
                <a:solidFill>
                  <a:schemeClr val="accent1"/>
                </a:solidFill>
              </a:rPr>
              <a:t>3</a:t>
            </a:r>
            <a:r>
              <a:rPr lang="en-US" sz="3700" b="1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. People have always been skeptical.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FF4EAE6-928E-4178-A49E-A56B75B2E123}"/>
              </a:ext>
            </a:extLst>
          </p:cNvPr>
          <p:cNvSpPr txBox="1">
            <a:spLocks/>
          </p:cNvSpPr>
          <p:nvPr/>
        </p:nvSpPr>
        <p:spPr>
          <a:xfrm>
            <a:off x="295718" y="320040"/>
            <a:ext cx="8607104" cy="732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chemeClr val="accent1"/>
                </a:solidFill>
              </a:rPr>
              <a:t>The message of the resurrection</a:t>
            </a:r>
          </a:p>
        </p:txBody>
      </p:sp>
    </p:spTree>
    <p:extLst>
      <p:ext uri="{BB962C8B-B14F-4D97-AF65-F5344CB8AC3E}">
        <p14:creationId xmlns:p14="http://schemas.microsoft.com/office/powerpoint/2010/main" val="3530387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6F683E-4EB3-47B7-B152-49E4FAB57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71148"/>
            <a:ext cx="7886700" cy="56101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Z" sz="3600" dirty="0"/>
              <a:t>What other message on earth has been: </a:t>
            </a:r>
          </a:p>
          <a:p>
            <a:pPr marL="0" indent="0">
              <a:buNone/>
            </a:pPr>
            <a:endParaRPr lang="en-NZ" sz="3600" dirty="0"/>
          </a:p>
          <a:p>
            <a:pPr marL="0" indent="0">
              <a:buNone/>
            </a:pPr>
            <a:br>
              <a:rPr lang="en-NZ" sz="3600" dirty="0"/>
            </a:br>
            <a:endParaRPr lang="en-NZ" sz="3600" dirty="0"/>
          </a:p>
        </p:txBody>
      </p:sp>
    </p:spTree>
    <p:extLst>
      <p:ext uri="{BB962C8B-B14F-4D97-AF65-F5344CB8AC3E}">
        <p14:creationId xmlns:p14="http://schemas.microsoft.com/office/powerpoint/2010/main" val="24577392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E23DF6A9-D961-433B-B305-C8C6E17C3386}"/>
              </a:ext>
            </a:extLst>
          </p:cNvPr>
          <p:cNvSpPr txBox="1">
            <a:spLocks/>
          </p:cNvSpPr>
          <p:nvPr/>
        </p:nvSpPr>
        <p:spPr>
          <a:xfrm>
            <a:off x="3732023" y="963877"/>
            <a:ext cx="4783327" cy="4930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100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A53E5A29-51AE-43E2-8875-5C9C3BE34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700" b="1" dirty="0">
                <a:solidFill>
                  <a:schemeClr val="accent1"/>
                </a:solidFill>
              </a:rPr>
              <a:t>3</a:t>
            </a:r>
            <a:r>
              <a:rPr lang="en-US" sz="3700" b="1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. People have always been skeptical.</a:t>
            </a:r>
          </a:p>
        </p:txBody>
      </p:sp>
      <p:pic>
        <p:nvPicPr>
          <p:cNvPr id="16" name="Content Placeholder 8">
            <a:extLst>
              <a:ext uri="{FF2B5EF4-FFF2-40B4-BE49-F238E27FC236}">
                <a16:creationId xmlns:a16="http://schemas.microsoft.com/office/drawing/2014/main" id="{518069D1-4022-4656-8815-9B7DEBA40CC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33"/>
          <a:stretch/>
        </p:blipFill>
        <p:spPr>
          <a:xfrm>
            <a:off x="3557945" y="1635503"/>
            <a:ext cx="5324975" cy="407598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2FF4EAE6-928E-4178-A49E-A56B75B2E123}"/>
              </a:ext>
            </a:extLst>
          </p:cNvPr>
          <p:cNvSpPr txBox="1">
            <a:spLocks/>
          </p:cNvSpPr>
          <p:nvPr/>
        </p:nvSpPr>
        <p:spPr>
          <a:xfrm>
            <a:off x="295718" y="320040"/>
            <a:ext cx="8587195" cy="732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chemeClr val="accent1"/>
                </a:solidFill>
              </a:rPr>
              <a:t>The message of the resurrection</a:t>
            </a:r>
          </a:p>
        </p:txBody>
      </p:sp>
    </p:spTree>
    <p:extLst>
      <p:ext uri="{BB962C8B-B14F-4D97-AF65-F5344CB8AC3E}">
        <p14:creationId xmlns:p14="http://schemas.microsoft.com/office/powerpoint/2010/main" val="37461382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E23DF6A9-D961-433B-B305-C8C6E17C3386}"/>
              </a:ext>
            </a:extLst>
          </p:cNvPr>
          <p:cNvSpPr txBox="1">
            <a:spLocks/>
          </p:cNvSpPr>
          <p:nvPr/>
        </p:nvSpPr>
        <p:spPr>
          <a:xfrm>
            <a:off x="3732023" y="963877"/>
            <a:ext cx="4783327" cy="4930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1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1CED6E-6C7E-41A7-BB25-0DA61214D89C}"/>
              </a:ext>
            </a:extLst>
          </p:cNvPr>
          <p:cNvSpPr/>
          <p:nvPr/>
        </p:nvSpPr>
        <p:spPr>
          <a:xfrm>
            <a:off x="241173" y="151179"/>
            <a:ext cx="8661654" cy="6555641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NZ" sz="2800" dirty="0">
                <a:solidFill>
                  <a:schemeClr val="tx1"/>
                </a:solidFill>
              </a:rPr>
              <a:t>1 Corinthians 15:12-17(NASB)</a:t>
            </a:r>
          </a:p>
          <a:p>
            <a:r>
              <a:rPr lang="en-NZ" sz="2800" baseline="30000" dirty="0">
                <a:solidFill>
                  <a:schemeClr val="tx1"/>
                </a:solidFill>
              </a:rPr>
              <a:t>12</a:t>
            </a:r>
            <a:r>
              <a:rPr lang="en-NZ" sz="2800" dirty="0">
                <a:solidFill>
                  <a:schemeClr val="tx1"/>
                </a:solidFill>
              </a:rPr>
              <a:t>Now if Christ is preached, that He has been raised from the dead, how do some among you say that there is no resurrection of the dead? </a:t>
            </a:r>
          </a:p>
          <a:p>
            <a:r>
              <a:rPr lang="en-NZ" sz="2800" baseline="30000" dirty="0">
                <a:solidFill>
                  <a:schemeClr val="tx1"/>
                </a:solidFill>
              </a:rPr>
              <a:t>13</a:t>
            </a:r>
            <a:r>
              <a:rPr lang="en-NZ" sz="2800" dirty="0">
                <a:solidFill>
                  <a:schemeClr val="tx1"/>
                </a:solidFill>
              </a:rPr>
              <a:t>But if there is no resurrection of the dead, not even Christ has been raised; </a:t>
            </a:r>
          </a:p>
          <a:p>
            <a:r>
              <a:rPr lang="en-NZ" sz="2800" baseline="30000" dirty="0">
                <a:solidFill>
                  <a:schemeClr val="tx1"/>
                </a:solidFill>
              </a:rPr>
              <a:t>14</a:t>
            </a:r>
            <a:r>
              <a:rPr lang="en-NZ" sz="2800" dirty="0">
                <a:solidFill>
                  <a:schemeClr val="tx1"/>
                </a:solidFill>
              </a:rPr>
              <a:t>and if Christ has not been raised, then our preaching is vain, your faith also is vain.</a:t>
            </a:r>
          </a:p>
          <a:p>
            <a:r>
              <a:rPr lang="en-NZ" sz="2800" baseline="30000" dirty="0">
                <a:solidFill>
                  <a:schemeClr val="tx1"/>
                </a:solidFill>
              </a:rPr>
              <a:t>15</a:t>
            </a:r>
            <a:r>
              <a:rPr lang="en-NZ" sz="2800" dirty="0">
                <a:solidFill>
                  <a:schemeClr val="tx1"/>
                </a:solidFill>
              </a:rPr>
              <a:t>Moreover we are even found </a:t>
            </a:r>
            <a:r>
              <a:rPr lang="en-NZ" sz="2800" i="1" dirty="0">
                <a:solidFill>
                  <a:schemeClr val="tx1"/>
                </a:solidFill>
              </a:rPr>
              <a:t>to be</a:t>
            </a:r>
            <a:r>
              <a:rPr lang="en-NZ" sz="2800" dirty="0">
                <a:solidFill>
                  <a:schemeClr val="tx1"/>
                </a:solidFill>
              </a:rPr>
              <a:t> false witnesses of God, because we testified against God that He raised Christ, whom He did not raise, if in fact the dead are not raised. </a:t>
            </a:r>
            <a:r>
              <a:rPr lang="en-NZ" sz="2800" baseline="30000" dirty="0">
                <a:solidFill>
                  <a:schemeClr val="tx1"/>
                </a:solidFill>
              </a:rPr>
              <a:t>16</a:t>
            </a:r>
            <a:r>
              <a:rPr lang="en-NZ" sz="2800" dirty="0">
                <a:solidFill>
                  <a:schemeClr val="tx1"/>
                </a:solidFill>
              </a:rPr>
              <a:t>For if the dead are not raised, not even Christ has been raised; </a:t>
            </a:r>
          </a:p>
          <a:p>
            <a:r>
              <a:rPr lang="en-NZ" sz="2800" baseline="30000" dirty="0">
                <a:solidFill>
                  <a:schemeClr val="tx1"/>
                </a:solidFill>
              </a:rPr>
              <a:t>17</a:t>
            </a:r>
            <a:r>
              <a:rPr lang="en-NZ" sz="2800" dirty="0">
                <a:solidFill>
                  <a:schemeClr val="tx1"/>
                </a:solidFill>
              </a:rPr>
              <a:t>and if Christ has not been raised, your faith is worthless; you are still in your sins.</a:t>
            </a:r>
          </a:p>
        </p:txBody>
      </p:sp>
    </p:spTree>
    <p:extLst>
      <p:ext uri="{BB962C8B-B14F-4D97-AF65-F5344CB8AC3E}">
        <p14:creationId xmlns:p14="http://schemas.microsoft.com/office/powerpoint/2010/main" val="27125656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E23DF6A9-D961-433B-B305-C8C6E17C3386}"/>
              </a:ext>
            </a:extLst>
          </p:cNvPr>
          <p:cNvSpPr txBox="1">
            <a:spLocks/>
          </p:cNvSpPr>
          <p:nvPr/>
        </p:nvSpPr>
        <p:spPr>
          <a:xfrm>
            <a:off x="3732023" y="963877"/>
            <a:ext cx="4783327" cy="4930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100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A53E5A29-51AE-43E2-8875-5C9C3BE34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700" dirty="0">
                <a:solidFill>
                  <a:schemeClr val="accent1"/>
                </a:solidFill>
              </a:rPr>
              <a:t>3</a:t>
            </a:r>
            <a:r>
              <a:rPr lang="en-US" sz="37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. People have always been skeptical.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A03DD55-2B88-4D0C-8258-613FA74F539F}"/>
              </a:ext>
            </a:extLst>
          </p:cNvPr>
          <p:cNvSpPr/>
          <p:nvPr/>
        </p:nvSpPr>
        <p:spPr>
          <a:xfrm>
            <a:off x="3732023" y="1905506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en-NZ" sz="2400" dirty="0"/>
              <a:t>Not even Christ was raised.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49F9231-7CA6-412B-99DF-ADE7792F6AED}"/>
              </a:ext>
            </a:extLst>
          </p:cNvPr>
          <p:cNvSpPr txBox="1">
            <a:spLocks/>
          </p:cNvSpPr>
          <p:nvPr/>
        </p:nvSpPr>
        <p:spPr>
          <a:xfrm>
            <a:off x="295718" y="320040"/>
            <a:ext cx="6487765" cy="732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700" dirty="0">
                <a:solidFill>
                  <a:schemeClr val="accent1"/>
                </a:solidFill>
              </a:rPr>
              <a:t>The message of the resurrection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116875EF-B58B-4395-B957-C7909444C3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296" y="4625145"/>
            <a:ext cx="2895250" cy="1745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3444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E23DF6A9-D961-433B-B305-C8C6E17C3386}"/>
              </a:ext>
            </a:extLst>
          </p:cNvPr>
          <p:cNvSpPr txBox="1">
            <a:spLocks/>
          </p:cNvSpPr>
          <p:nvPr/>
        </p:nvSpPr>
        <p:spPr>
          <a:xfrm>
            <a:off x="3732023" y="963877"/>
            <a:ext cx="4783327" cy="4930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100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A53E5A29-51AE-43E2-8875-5C9C3BE34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700" dirty="0">
                <a:solidFill>
                  <a:schemeClr val="accent1"/>
                </a:solidFill>
              </a:rPr>
              <a:t>3</a:t>
            </a:r>
            <a:r>
              <a:rPr lang="en-US" sz="37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. People have always been skeptical.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A03DD55-2B88-4D0C-8258-613FA74F539F}"/>
              </a:ext>
            </a:extLst>
          </p:cNvPr>
          <p:cNvSpPr/>
          <p:nvPr/>
        </p:nvSpPr>
        <p:spPr>
          <a:xfrm>
            <a:off x="3732023" y="1905506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en-NZ" sz="2400" dirty="0"/>
              <a:t>Not even Christ was raised.</a:t>
            </a:r>
          </a:p>
          <a:p>
            <a:pPr marL="514350" indent="-514350">
              <a:buFont typeface="+mj-lt"/>
              <a:buAutoNum type="alphaLcParenR"/>
            </a:pPr>
            <a:r>
              <a:rPr lang="en-NZ" sz="2400" dirty="0"/>
              <a:t>Preaching is a waste of time.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49F9231-7CA6-412B-99DF-ADE7792F6AED}"/>
              </a:ext>
            </a:extLst>
          </p:cNvPr>
          <p:cNvSpPr txBox="1">
            <a:spLocks/>
          </p:cNvSpPr>
          <p:nvPr/>
        </p:nvSpPr>
        <p:spPr>
          <a:xfrm>
            <a:off x="295718" y="320040"/>
            <a:ext cx="6487765" cy="732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700" dirty="0">
                <a:solidFill>
                  <a:schemeClr val="accent1"/>
                </a:solidFill>
              </a:rPr>
              <a:t>The message of the resurrection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760F0A07-62D3-419A-B9A7-CC73601B3D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296" y="4625145"/>
            <a:ext cx="2895250" cy="1745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5842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E23DF6A9-D961-433B-B305-C8C6E17C3386}"/>
              </a:ext>
            </a:extLst>
          </p:cNvPr>
          <p:cNvSpPr txBox="1">
            <a:spLocks/>
          </p:cNvSpPr>
          <p:nvPr/>
        </p:nvSpPr>
        <p:spPr>
          <a:xfrm>
            <a:off x="3732023" y="963877"/>
            <a:ext cx="4783327" cy="4930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100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A53E5A29-51AE-43E2-8875-5C9C3BE34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700" dirty="0">
                <a:solidFill>
                  <a:schemeClr val="accent1"/>
                </a:solidFill>
              </a:rPr>
              <a:t>3</a:t>
            </a:r>
            <a:r>
              <a:rPr lang="en-US" sz="37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. People have always been skeptical.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A03DD55-2B88-4D0C-8258-613FA74F539F}"/>
              </a:ext>
            </a:extLst>
          </p:cNvPr>
          <p:cNvSpPr/>
          <p:nvPr/>
        </p:nvSpPr>
        <p:spPr>
          <a:xfrm>
            <a:off x="3732023" y="190550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en-NZ" sz="2400" dirty="0"/>
              <a:t>Not even Christ was raised.</a:t>
            </a:r>
          </a:p>
          <a:p>
            <a:pPr marL="514350" indent="-514350">
              <a:buFont typeface="+mj-lt"/>
              <a:buAutoNum type="alphaLcParenR"/>
            </a:pPr>
            <a:r>
              <a:rPr lang="en-NZ" sz="2400" dirty="0"/>
              <a:t>Preaching is a waste of time.</a:t>
            </a:r>
          </a:p>
          <a:p>
            <a:pPr marL="514350" indent="-514350">
              <a:buFont typeface="+mj-lt"/>
              <a:buAutoNum type="alphaLcParenR"/>
            </a:pPr>
            <a:r>
              <a:rPr lang="en-NZ" sz="2400" dirty="0"/>
              <a:t>Faith is meaningless.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49F9231-7CA6-412B-99DF-ADE7792F6AED}"/>
              </a:ext>
            </a:extLst>
          </p:cNvPr>
          <p:cNvSpPr txBox="1">
            <a:spLocks/>
          </p:cNvSpPr>
          <p:nvPr/>
        </p:nvSpPr>
        <p:spPr>
          <a:xfrm>
            <a:off x="295718" y="320040"/>
            <a:ext cx="6487765" cy="732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700" dirty="0">
                <a:solidFill>
                  <a:schemeClr val="accent1"/>
                </a:solidFill>
              </a:rPr>
              <a:t>The message of the resurrection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B6E5F7E3-5FA9-4C54-B96D-893E59CBB3C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296" y="4625145"/>
            <a:ext cx="2895250" cy="1745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81735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E23DF6A9-D961-433B-B305-C8C6E17C3386}"/>
              </a:ext>
            </a:extLst>
          </p:cNvPr>
          <p:cNvSpPr txBox="1">
            <a:spLocks/>
          </p:cNvSpPr>
          <p:nvPr/>
        </p:nvSpPr>
        <p:spPr>
          <a:xfrm>
            <a:off x="3732023" y="963877"/>
            <a:ext cx="4783327" cy="4930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100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A53E5A29-51AE-43E2-8875-5C9C3BE34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700" dirty="0">
                <a:solidFill>
                  <a:schemeClr val="accent1"/>
                </a:solidFill>
              </a:rPr>
              <a:t>3</a:t>
            </a:r>
            <a:r>
              <a:rPr lang="en-US" sz="37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. People have always been skeptical.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A03DD55-2B88-4D0C-8258-613FA74F539F}"/>
              </a:ext>
            </a:extLst>
          </p:cNvPr>
          <p:cNvSpPr/>
          <p:nvPr/>
        </p:nvSpPr>
        <p:spPr>
          <a:xfrm>
            <a:off x="3732023" y="1905506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en-NZ" sz="2400" dirty="0"/>
              <a:t>Not even Christ was raised.</a:t>
            </a:r>
          </a:p>
          <a:p>
            <a:pPr marL="514350" indent="-514350">
              <a:buFont typeface="+mj-lt"/>
              <a:buAutoNum type="alphaLcParenR"/>
            </a:pPr>
            <a:r>
              <a:rPr lang="en-NZ" sz="2400" dirty="0"/>
              <a:t>Preaching is a waste of time.</a:t>
            </a:r>
          </a:p>
          <a:p>
            <a:pPr marL="514350" indent="-514350">
              <a:buFont typeface="+mj-lt"/>
              <a:buAutoNum type="alphaLcParenR"/>
            </a:pPr>
            <a:r>
              <a:rPr lang="en-NZ" sz="2400" dirty="0"/>
              <a:t>Faith is meaningless.</a:t>
            </a:r>
          </a:p>
          <a:p>
            <a:pPr marL="514350" indent="-514350">
              <a:buFont typeface="+mj-lt"/>
              <a:buAutoNum type="alphaLcParenR"/>
            </a:pPr>
            <a:r>
              <a:rPr lang="en-NZ" sz="2400" dirty="0"/>
              <a:t>All the people who claimed to see Jesus raised are liars.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49F9231-7CA6-412B-99DF-ADE7792F6AED}"/>
              </a:ext>
            </a:extLst>
          </p:cNvPr>
          <p:cNvSpPr txBox="1">
            <a:spLocks/>
          </p:cNvSpPr>
          <p:nvPr/>
        </p:nvSpPr>
        <p:spPr>
          <a:xfrm>
            <a:off x="295718" y="320040"/>
            <a:ext cx="6487765" cy="732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700" dirty="0">
                <a:solidFill>
                  <a:schemeClr val="accent1"/>
                </a:solidFill>
              </a:rPr>
              <a:t>The message of the resurrection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623CF2CE-809A-4382-85EA-A3A9683E6C4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296" y="4625145"/>
            <a:ext cx="2895250" cy="1745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74192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E23DF6A9-D961-433B-B305-C8C6E17C3386}"/>
              </a:ext>
            </a:extLst>
          </p:cNvPr>
          <p:cNvSpPr txBox="1">
            <a:spLocks/>
          </p:cNvSpPr>
          <p:nvPr/>
        </p:nvSpPr>
        <p:spPr>
          <a:xfrm>
            <a:off x="3732023" y="963877"/>
            <a:ext cx="4783327" cy="4930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100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A53E5A29-51AE-43E2-8875-5C9C3BE34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700" dirty="0">
                <a:solidFill>
                  <a:schemeClr val="accent1"/>
                </a:solidFill>
              </a:rPr>
              <a:t>3</a:t>
            </a:r>
            <a:r>
              <a:rPr lang="en-US" sz="37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. People have always been skeptical.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A03DD55-2B88-4D0C-8258-613FA74F539F}"/>
              </a:ext>
            </a:extLst>
          </p:cNvPr>
          <p:cNvSpPr/>
          <p:nvPr/>
        </p:nvSpPr>
        <p:spPr>
          <a:xfrm>
            <a:off x="3732023" y="1905506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en-NZ" sz="2400" dirty="0"/>
              <a:t>Not even Christ was raised.</a:t>
            </a:r>
          </a:p>
          <a:p>
            <a:pPr marL="514350" indent="-514350">
              <a:buFont typeface="+mj-lt"/>
              <a:buAutoNum type="alphaLcParenR"/>
            </a:pPr>
            <a:r>
              <a:rPr lang="en-NZ" sz="2400" dirty="0"/>
              <a:t>Preaching is a waste of time.</a:t>
            </a:r>
          </a:p>
          <a:p>
            <a:pPr marL="514350" indent="-514350">
              <a:buFont typeface="+mj-lt"/>
              <a:buAutoNum type="alphaLcParenR"/>
            </a:pPr>
            <a:r>
              <a:rPr lang="en-NZ" sz="2400" dirty="0"/>
              <a:t>Faith is meaningless.</a:t>
            </a:r>
          </a:p>
          <a:p>
            <a:pPr marL="514350" indent="-514350">
              <a:buFont typeface="+mj-lt"/>
              <a:buAutoNum type="alphaLcParenR"/>
            </a:pPr>
            <a:r>
              <a:rPr lang="en-NZ" sz="2400" dirty="0"/>
              <a:t>All the people who claimed to see Jesus raised are liars.</a:t>
            </a:r>
          </a:p>
          <a:p>
            <a:pPr marL="514350" indent="-514350">
              <a:buFont typeface="+mj-lt"/>
              <a:buAutoNum type="alphaLcParenR"/>
            </a:pPr>
            <a:r>
              <a:rPr lang="en-NZ" sz="2400" dirty="0"/>
              <a:t>Everyone is still in their sins.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49F9231-7CA6-412B-99DF-ADE7792F6AED}"/>
              </a:ext>
            </a:extLst>
          </p:cNvPr>
          <p:cNvSpPr txBox="1">
            <a:spLocks/>
          </p:cNvSpPr>
          <p:nvPr/>
        </p:nvSpPr>
        <p:spPr>
          <a:xfrm>
            <a:off x="295718" y="320040"/>
            <a:ext cx="6487765" cy="732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700" dirty="0">
                <a:solidFill>
                  <a:schemeClr val="accent1"/>
                </a:solidFill>
              </a:rPr>
              <a:t>The message of the resurrection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2090D7D9-9815-4D26-9DF3-5158B7A6FA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296" y="4625145"/>
            <a:ext cx="2895250" cy="1745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03049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E23DF6A9-D961-433B-B305-C8C6E17C3386}"/>
              </a:ext>
            </a:extLst>
          </p:cNvPr>
          <p:cNvSpPr txBox="1">
            <a:spLocks/>
          </p:cNvSpPr>
          <p:nvPr/>
        </p:nvSpPr>
        <p:spPr>
          <a:xfrm>
            <a:off x="3732023" y="963877"/>
            <a:ext cx="4783327" cy="4930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100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A53E5A29-51AE-43E2-8875-5C9C3BE34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700" dirty="0">
                <a:solidFill>
                  <a:schemeClr val="accent1"/>
                </a:solidFill>
              </a:rPr>
              <a:t>3</a:t>
            </a:r>
            <a:r>
              <a:rPr lang="en-US" sz="37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. People have always been skeptical.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A03DD55-2B88-4D0C-8258-613FA74F539F}"/>
              </a:ext>
            </a:extLst>
          </p:cNvPr>
          <p:cNvSpPr/>
          <p:nvPr/>
        </p:nvSpPr>
        <p:spPr>
          <a:xfrm>
            <a:off x="3732023" y="1905506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en-NZ" sz="2400" dirty="0"/>
              <a:t>Not even Christ was raised.</a:t>
            </a:r>
          </a:p>
          <a:p>
            <a:pPr marL="514350" indent="-514350">
              <a:buFont typeface="+mj-lt"/>
              <a:buAutoNum type="alphaLcParenR"/>
            </a:pPr>
            <a:r>
              <a:rPr lang="en-NZ" sz="2400" dirty="0"/>
              <a:t>Preaching is a waste of time.</a:t>
            </a:r>
          </a:p>
          <a:p>
            <a:pPr marL="514350" indent="-514350">
              <a:buFont typeface="+mj-lt"/>
              <a:buAutoNum type="alphaLcParenR"/>
            </a:pPr>
            <a:r>
              <a:rPr lang="en-NZ" sz="2400" dirty="0"/>
              <a:t>Faith is meaningless.</a:t>
            </a:r>
          </a:p>
          <a:p>
            <a:pPr marL="514350" indent="-514350">
              <a:buFont typeface="+mj-lt"/>
              <a:buAutoNum type="alphaLcParenR"/>
            </a:pPr>
            <a:r>
              <a:rPr lang="en-NZ" sz="2400" dirty="0"/>
              <a:t>All the people who claimed to see Jesus raised are liars.</a:t>
            </a:r>
          </a:p>
          <a:p>
            <a:pPr marL="514350" indent="-514350">
              <a:buFont typeface="+mj-lt"/>
              <a:buAutoNum type="alphaLcParenR"/>
            </a:pPr>
            <a:r>
              <a:rPr lang="en-NZ" sz="2400" dirty="0"/>
              <a:t>Everyone is still in their sins.</a:t>
            </a:r>
          </a:p>
          <a:p>
            <a:pPr marL="514350" indent="-514350">
              <a:buFont typeface="+mj-lt"/>
              <a:buAutoNum type="alphaLcParenR"/>
            </a:pPr>
            <a:r>
              <a:rPr lang="en-NZ" sz="2400" dirty="0"/>
              <a:t>The dead have perished.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49F9231-7CA6-412B-99DF-ADE7792F6AED}"/>
              </a:ext>
            </a:extLst>
          </p:cNvPr>
          <p:cNvSpPr txBox="1">
            <a:spLocks/>
          </p:cNvSpPr>
          <p:nvPr/>
        </p:nvSpPr>
        <p:spPr>
          <a:xfrm>
            <a:off x="295718" y="320040"/>
            <a:ext cx="6487765" cy="732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700" dirty="0">
                <a:solidFill>
                  <a:schemeClr val="accent1"/>
                </a:solidFill>
              </a:rPr>
              <a:t>The message of the resurrection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8D8DE3F3-4AAE-46EB-B6D9-B0813A1BD2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296" y="4625145"/>
            <a:ext cx="2895250" cy="1745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38090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E23DF6A9-D961-433B-B305-C8C6E17C3386}"/>
              </a:ext>
            </a:extLst>
          </p:cNvPr>
          <p:cNvSpPr txBox="1">
            <a:spLocks/>
          </p:cNvSpPr>
          <p:nvPr/>
        </p:nvSpPr>
        <p:spPr>
          <a:xfrm>
            <a:off x="3732023" y="963877"/>
            <a:ext cx="4783327" cy="4930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100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A53E5A29-51AE-43E2-8875-5C9C3BE34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700" dirty="0">
                <a:solidFill>
                  <a:schemeClr val="accent1"/>
                </a:solidFill>
              </a:rPr>
              <a:t>3</a:t>
            </a:r>
            <a:r>
              <a:rPr lang="en-US" sz="37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. People have always been skeptical.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A03DD55-2B88-4D0C-8258-613FA74F539F}"/>
              </a:ext>
            </a:extLst>
          </p:cNvPr>
          <p:cNvSpPr/>
          <p:nvPr/>
        </p:nvSpPr>
        <p:spPr>
          <a:xfrm>
            <a:off x="3732023" y="1905506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en-NZ" sz="2400" dirty="0"/>
              <a:t>Not even Christ was raised.</a:t>
            </a:r>
          </a:p>
          <a:p>
            <a:pPr marL="514350" indent="-514350">
              <a:buFont typeface="+mj-lt"/>
              <a:buAutoNum type="alphaLcParenR"/>
            </a:pPr>
            <a:r>
              <a:rPr lang="en-NZ" sz="2400" dirty="0"/>
              <a:t>Preaching is a waste of time.</a:t>
            </a:r>
          </a:p>
          <a:p>
            <a:pPr marL="514350" indent="-514350">
              <a:buFont typeface="+mj-lt"/>
              <a:buAutoNum type="alphaLcParenR"/>
            </a:pPr>
            <a:r>
              <a:rPr lang="en-NZ" sz="2400" dirty="0"/>
              <a:t>Faith is meaningless.</a:t>
            </a:r>
          </a:p>
          <a:p>
            <a:pPr marL="514350" indent="-514350">
              <a:buFont typeface="+mj-lt"/>
              <a:buAutoNum type="alphaLcParenR"/>
            </a:pPr>
            <a:r>
              <a:rPr lang="en-NZ" sz="2400" dirty="0"/>
              <a:t>All the people who claimed to see Jesus raised are liars.</a:t>
            </a:r>
          </a:p>
          <a:p>
            <a:pPr marL="514350" indent="-514350">
              <a:buFont typeface="+mj-lt"/>
              <a:buAutoNum type="alphaLcParenR"/>
            </a:pPr>
            <a:r>
              <a:rPr lang="en-NZ" sz="2400" dirty="0"/>
              <a:t>Everyone is still in their sins.</a:t>
            </a:r>
          </a:p>
          <a:p>
            <a:pPr marL="514350" indent="-514350">
              <a:buFont typeface="+mj-lt"/>
              <a:buAutoNum type="alphaLcParenR"/>
            </a:pPr>
            <a:r>
              <a:rPr lang="en-NZ" sz="2400" dirty="0"/>
              <a:t>The dead have perished.</a:t>
            </a:r>
          </a:p>
          <a:p>
            <a:pPr marL="514350" indent="-514350">
              <a:buFont typeface="+mj-lt"/>
              <a:buAutoNum type="alphaLcParenR"/>
            </a:pPr>
            <a:r>
              <a:rPr lang="en-NZ" sz="2400" dirty="0"/>
              <a:t>Christians are to be pitied.</a:t>
            </a:r>
            <a:endParaRPr lang="en-US" sz="24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49F9231-7CA6-412B-99DF-ADE7792F6AED}"/>
              </a:ext>
            </a:extLst>
          </p:cNvPr>
          <p:cNvSpPr txBox="1">
            <a:spLocks/>
          </p:cNvSpPr>
          <p:nvPr/>
        </p:nvSpPr>
        <p:spPr>
          <a:xfrm>
            <a:off x="295718" y="320040"/>
            <a:ext cx="6487765" cy="732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700" dirty="0">
                <a:solidFill>
                  <a:schemeClr val="accent1"/>
                </a:solidFill>
              </a:rPr>
              <a:t>The message of the resurrection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1EE68E2E-8088-40B1-90AB-3D9547DBB33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296" y="4625145"/>
            <a:ext cx="2895250" cy="1745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4623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E23DF6A9-D961-433B-B305-C8C6E17C3386}"/>
              </a:ext>
            </a:extLst>
          </p:cNvPr>
          <p:cNvSpPr txBox="1">
            <a:spLocks/>
          </p:cNvSpPr>
          <p:nvPr/>
        </p:nvSpPr>
        <p:spPr>
          <a:xfrm>
            <a:off x="3732023" y="963877"/>
            <a:ext cx="4783327" cy="4930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100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A53E5A29-51AE-43E2-8875-5C9C3BE34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700" dirty="0">
                <a:solidFill>
                  <a:schemeClr val="accent1"/>
                </a:solidFill>
              </a:rPr>
              <a:t>3</a:t>
            </a:r>
            <a:r>
              <a:rPr lang="en-US" sz="37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. People have always been skeptical.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49F9231-7CA6-412B-99DF-ADE7792F6AED}"/>
              </a:ext>
            </a:extLst>
          </p:cNvPr>
          <p:cNvSpPr txBox="1">
            <a:spLocks/>
          </p:cNvSpPr>
          <p:nvPr/>
        </p:nvSpPr>
        <p:spPr>
          <a:xfrm>
            <a:off x="295718" y="320040"/>
            <a:ext cx="6487765" cy="732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700" dirty="0">
                <a:solidFill>
                  <a:schemeClr val="accent1"/>
                </a:solidFill>
              </a:rPr>
              <a:t>The message of the resurrection</a:t>
            </a:r>
          </a:p>
        </p:txBody>
      </p:sp>
      <p:pic>
        <p:nvPicPr>
          <p:cNvPr id="11" name="Content Placeholder 9">
            <a:extLst>
              <a:ext uri="{FF2B5EF4-FFF2-40B4-BE49-F238E27FC236}">
                <a16:creationId xmlns:a16="http://schemas.microsoft.com/office/drawing/2014/main" id="{FDA762D6-3880-40E7-A43A-916DAACEBB1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3783" y="1810599"/>
            <a:ext cx="5039709" cy="3236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757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6F683E-4EB3-47B7-B152-49E4FAB57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71148"/>
            <a:ext cx="7886700" cy="56101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Z" sz="3600" dirty="0"/>
              <a:t>What other message on earth has been: </a:t>
            </a:r>
          </a:p>
          <a:p>
            <a:pPr marL="0" indent="0">
              <a:buNone/>
            </a:pPr>
            <a:endParaRPr lang="en-NZ" sz="3600" dirty="0"/>
          </a:p>
          <a:p>
            <a:pPr marL="0" indent="0">
              <a:buNone/>
            </a:pPr>
            <a:br>
              <a:rPr lang="en-NZ" sz="3600" dirty="0"/>
            </a:br>
            <a:r>
              <a:rPr lang="en-NZ" sz="3600" dirty="0"/>
              <a:t>More Repeated?</a:t>
            </a:r>
            <a:br>
              <a:rPr lang="en-NZ" sz="3600" dirty="0"/>
            </a:br>
            <a:endParaRPr lang="en-NZ" sz="3600" dirty="0"/>
          </a:p>
        </p:txBody>
      </p:sp>
    </p:spTree>
    <p:extLst>
      <p:ext uri="{BB962C8B-B14F-4D97-AF65-F5344CB8AC3E}">
        <p14:creationId xmlns:p14="http://schemas.microsoft.com/office/powerpoint/2010/main" val="396095904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E23DF6A9-D961-433B-B305-C8C6E17C3386}"/>
              </a:ext>
            </a:extLst>
          </p:cNvPr>
          <p:cNvSpPr txBox="1">
            <a:spLocks/>
          </p:cNvSpPr>
          <p:nvPr/>
        </p:nvSpPr>
        <p:spPr>
          <a:xfrm>
            <a:off x="3732023" y="963877"/>
            <a:ext cx="4783327" cy="4930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100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A53E5A29-51AE-43E2-8875-5C9C3BE34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700" dirty="0">
                <a:solidFill>
                  <a:schemeClr val="accent1"/>
                </a:solidFill>
              </a:rPr>
              <a:t>3</a:t>
            </a:r>
            <a:r>
              <a:rPr lang="en-US" sz="37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. People have always been skeptical.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49F9231-7CA6-412B-99DF-ADE7792F6AED}"/>
              </a:ext>
            </a:extLst>
          </p:cNvPr>
          <p:cNvSpPr txBox="1">
            <a:spLocks/>
          </p:cNvSpPr>
          <p:nvPr/>
        </p:nvSpPr>
        <p:spPr>
          <a:xfrm>
            <a:off x="295718" y="320040"/>
            <a:ext cx="6487765" cy="732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700" dirty="0">
                <a:solidFill>
                  <a:schemeClr val="accent1"/>
                </a:solidFill>
              </a:rPr>
              <a:t>The message of the resurrection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29ABAE51-3E8D-4400-A6F9-C815DCF5D463}"/>
              </a:ext>
            </a:extLst>
          </p:cNvPr>
          <p:cNvSpPr txBox="1">
            <a:spLocks/>
          </p:cNvSpPr>
          <p:nvPr/>
        </p:nvSpPr>
        <p:spPr>
          <a:xfrm>
            <a:off x="3582353" y="1052442"/>
            <a:ext cx="5320474" cy="548551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dirty="0"/>
              <a:t>Paul is laying down a challenge:</a:t>
            </a:r>
          </a:p>
        </p:txBody>
      </p:sp>
      <p:pic>
        <p:nvPicPr>
          <p:cNvPr id="11" name="Content Placeholder 9">
            <a:extLst>
              <a:ext uri="{FF2B5EF4-FFF2-40B4-BE49-F238E27FC236}">
                <a16:creationId xmlns:a16="http://schemas.microsoft.com/office/drawing/2014/main" id="{FDA762D6-3880-40E7-A43A-916DAACEBB1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276" y="4631445"/>
            <a:ext cx="2751795" cy="1767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93695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E23DF6A9-D961-433B-B305-C8C6E17C3386}"/>
              </a:ext>
            </a:extLst>
          </p:cNvPr>
          <p:cNvSpPr txBox="1">
            <a:spLocks/>
          </p:cNvSpPr>
          <p:nvPr/>
        </p:nvSpPr>
        <p:spPr>
          <a:xfrm>
            <a:off x="3732023" y="963877"/>
            <a:ext cx="4783327" cy="4930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100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A53E5A29-51AE-43E2-8875-5C9C3BE34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700" dirty="0">
                <a:solidFill>
                  <a:schemeClr val="accent1"/>
                </a:solidFill>
              </a:rPr>
              <a:t>3</a:t>
            </a:r>
            <a:r>
              <a:rPr lang="en-US" sz="37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. People have always been skeptical.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49F9231-7CA6-412B-99DF-ADE7792F6AED}"/>
              </a:ext>
            </a:extLst>
          </p:cNvPr>
          <p:cNvSpPr txBox="1">
            <a:spLocks/>
          </p:cNvSpPr>
          <p:nvPr/>
        </p:nvSpPr>
        <p:spPr>
          <a:xfrm>
            <a:off x="295718" y="320040"/>
            <a:ext cx="6487765" cy="732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700" dirty="0">
                <a:solidFill>
                  <a:schemeClr val="accent1"/>
                </a:solidFill>
              </a:rPr>
              <a:t>The message of the resurrection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29ABAE51-3E8D-4400-A6F9-C815DCF5D463}"/>
              </a:ext>
            </a:extLst>
          </p:cNvPr>
          <p:cNvSpPr txBox="1">
            <a:spLocks/>
          </p:cNvSpPr>
          <p:nvPr/>
        </p:nvSpPr>
        <p:spPr>
          <a:xfrm>
            <a:off x="3582353" y="1052442"/>
            <a:ext cx="5320474" cy="548551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dirty="0"/>
              <a:t>Paul is laying down a challenge: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NZ" dirty="0"/>
              <a:t>Check the facts</a:t>
            </a:r>
          </a:p>
        </p:txBody>
      </p:sp>
      <p:pic>
        <p:nvPicPr>
          <p:cNvPr id="11" name="Content Placeholder 9">
            <a:extLst>
              <a:ext uri="{FF2B5EF4-FFF2-40B4-BE49-F238E27FC236}">
                <a16:creationId xmlns:a16="http://schemas.microsoft.com/office/drawing/2014/main" id="{FDA762D6-3880-40E7-A43A-916DAACEBB1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276" y="4631445"/>
            <a:ext cx="2751795" cy="1767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32136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E23DF6A9-D961-433B-B305-C8C6E17C3386}"/>
              </a:ext>
            </a:extLst>
          </p:cNvPr>
          <p:cNvSpPr txBox="1">
            <a:spLocks/>
          </p:cNvSpPr>
          <p:nvPr/>
        </p:nvSpPr>
        <p:spPr>
          <a:xfrm>
            <a:off x="3732023" y="963877"/>
            <a:ext cx="4783327" cy="4930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100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A53E5A29-51AE-43E2-8875-5C9C3BE34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700" dirty="0">
                <a:solidFill>
                  <a:schemeClr val="accent1"/>
                </a:solidFill>
              </a:rPr>
              <a:t>3</a:t>
            </a:r>
            <a:r>
              <a:rPr lang="en-US" sz="37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. People have always been skeptical.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49F9231-7CA6-412B-99DF-ADE7792F6AED}"/>
              </a:ext>
            </a:extLst>
          </p:cNvPr>
          <p:cNvSpPr txBox="1">
            <a:spLocks/>
          </p:cNvSpPr>
          <p:nvPr/>
        </p:nvSpPr>
        <p:spPr>
          <a:xfrm>
            <a:off x="295718" y="320040"/>
            <a:ext cx="6487765" cy="732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700" dirty="0">
                <a:solidFill>
                  <a:schemeClr val="accent1"/>
                </a:solidFill>
              </a:rPr>
              <a:t>The message of the resurrection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29ABAE51-3E8D-4400-A6F9-C815DCF5D463}"/>
              </a:ext>
            </a:extLst>
          </p:cNvPr>
          <p:cNvSpPr txBox="1">
            <a:spLocks/>
          </p:cNvSpPr>
          <p:nvPr/>
        </p:nvSpPr>
        <p:spPr>
          <a:xfrm>
            <a:off x="3582353" y="1052442"/>
            <a:ext cx="5320474" cy="548551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dirty="0"/>
              <a:t>Paul is laying down a challenge: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NZ" dirty="0"/>
              <a:t>Check the facts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NZ" dirty="0"/>
              <a:t>Does it stand up to scrutiny?</a:t>
            </a:r>
          </a:p>
        </p:txBody>
      </p:sp>
      <p:pic>
        <p:nvPicPr>
          <p:cNvPr id="11" name="Content Placeholder 9">
            <a:extLst>
              <a:ext uri="{FF2B5EF4-FFF2-40B4-BE49-F238E27FC236}">
                <a16:creationId xmlns:a16="http://schemas.microsoft.com/office/drawing/2014/main" id="{FDA762D6-3880-40E7-A43A-916DAACEBB1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276" y="4631445"/>
            <a:ext cx="2751795" cy="1767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174660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E23DF6A9-D961-433B-B305-C8C6E17C3386}"/>
              </a:ext>
            </a:extLst>
          </p:cNvPr>
          <p:cNvSpPr txBox="1">
            <a:spLocks/>
          </p:cNvSpPr>
          <p:nvPr/>
        </p:nvSpPr>
        <p:spPr>
          <a:xfrm>
            <a:off x="3732023" y="963877"/>
            <a:ext cx="4783327" cy="4930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100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A53E5A29-51AE-43E2-8875-5C9C3BE34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700" dirty="0">
                <a:solidFill>
                  <a:schemeClr val="accent1"/>
                </a:solidFill>
              </a:rPr>
              <a:t>3</a:t>
            </a:r>
            <a:r>
              <a:rPr lang="en-US" sz="37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. People have always been skeptical.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49F9231-7CA6-412B-99DF-ADE7792F6AED}"/>
              </a:ext>
            </a:extLst>
          </p:cNvPr>
          <p:cNvSpPr txBox="1">
            <a:spLocks/>
          </p:cNvSpPr>
          <p:nvPr/>
        </p:nvSpPr>
        <p:spPr>
          <a:xfrm>
            <a:off x="295718" y="320040"/>
            <a:ext cx="6487765" cy="732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700" dirty="0">
                <a:solidFill>
                  <a:schemeClr val="accent1"/>
                </a:solidFill>
              </a:rPr>
              <a:t>The message of the resurrection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29ABAE51-3E8D-4400-A6F9-C815DCF5D463}"/>
              </a:ext>
            </a:extLst>
          </p:cNvPr>
          <p:cNvSpPr txBox="1">
            <a:spLocks/>
          </p:cNvSpPr>
          <p:nvPr/>
        </p:nvSpPr>
        <p:spPr>
          <a:xfrm>
            <a:off x="3582353" y="1052442"/>
            <a:ext cx="5320474" cy="548551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dirty="0"/>
              <a:t>Paul is laying down a challenge: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NZ" dirty="0"/>
              <a:t>Check the facts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NZ" dirty="0"/>
              <a:t>Does it stand up to scrutiny?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NZ" dirty="0"/>
              <a:t>Pity or Promote</a:t>
            </a:r>
          </a:p>
        </p:txBody>
      </p:sp>
      <p:pic>
        <p:nvPicPr>
          <p:cNvPr id="11" name="Content Placeholder 9">
            <a:extLst>
              <a:ext uri="{FF2B5EF4-FFF2-40B4-BE49-F238E27FC236}">
                <a16:creationId xmlns:a16="http://schemas.microsoft.com/office/drawing/2014/main" id="{FDA762D6-3880-40E7-A43A-916DAACEBB1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276" y="4631445"/>
            <a:ext cx="2751795" cy="1767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81857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E23DF6A9-D961-433B-B305-C8C6E17C3386}"/>
              </a:ext>
            </a:extLst>
          </p:cNvPr>
          <p:cNvSpPr txBox="1">
            <a:spLocks/>
          </p:cNvSpPr>
          <p:nvPr/>
        </p:nvSpPr>
        <p:spPr>
          <a:xfrm>
            <a:off x="3732023" y="963877"/>
            <a:ext cx="4783327" cy="4930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100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A53E5A29-51AE-43E2-8875-5C9C3BE34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700" dirty="0">
                <a:solidFill>
                  <a:schemeClr val="accent1"/>
                </a:solidFill>
              </a:rPr>
              <a:t>3</a:t>
            </a:r>
            <a:r>
              <a:rPr lang="en-US" sz="37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. People have always been skeptical.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49F9231-7CA6-412B-99DF-ADE7792F6AED}"/>
              </a:ext>
            </a:extLst>
          </p:cNvPr>
          <p:cNvSpPr txBox="1">
            <a:spLocks/>
          </p:cNvSpPr>
          <p:nvPr/>
        </p:nvSpPr>
        <p:spPr>
          <a:xfrm>
            <a:off x="295718" y="320040"/>
            <a:ext cx="6487765" cy="732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700" dirty="0">
                <a:solidFill>
                  <a:schemeClr val="accent1"/>
                </a:solidFill>
              </a:rPr>
              <a:t>The message of the resurrection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29ABAE51-3E8D-4400-A6F9-C815DCF5D463}"/>
              </a:ext>
            </a:extLst>
          </p:cNvPr>
          <p:cNvSpPr txBox="1">
            <a:spLocks/>
          </p:cNvSpPr>
          <p:nvPr/>
        </p:nvSpPr>
        <p:spPr>
          <a:xfrm>
            <a:off x="3582353" y="1052442"/>
            <a:ext cx="5320474" cy="548551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dirty="0"/>
              <a:t>Paul is laying down a challenge: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NZ" dirty="0"/>
              <a:t>Check the facts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NZ" dirty="0"/>
              <a:t>Does it stand up to scrutiny?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NZ" dirty="0"/>
              <a:t>Pity or Promote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NZ" dirty="0"/>
              <a:t>Lord or lunatic</a:t>
            </a:r>
          </a:p>
        </p:txBody>
      </p:sp>
      <p:pic>
        <p:nvPicPr>
          <p:cNvPr id="11" name="Content Placeholder 9">
            <a:extLst>
              <a:ext uri="{FF2B5EF4-FFF2-40B4-BE49-F238E27FC236}">
                <a16:creationId xmlns:a16="http://schemas.microsoft.com/office/drawing/2014/main" id="{FDA762D6-3880-40E7-A43A-916DAACEBB1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276" y="4631445"/>
            <a:ext cx="2751795" cy="1767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40974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E23DF6A9-D961-433B-B305-C8C6E17C3386}"/>
              </a:ext>
            </a:extLst>
          </p:cNvPr>
          <p:cNvSpPr txBox="1">
            <a:spLocks/>
          </p:cNvSpPr>
          <p:nvPr/>
        </p:nvSpPr>
        <p:spPr>
          <a:xfrm>
            <a:off x="3732023" y="963877"/>
            <a:ext cx="4783327" cy="4930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100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A53E5A29-51AE-43E2-8875-5C9C3BE34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700" dirty="0">
                <a:solidFill>
                  <a:schemeClr val="accent1"/>
                </a:solidFill>
              </a:rPr>
              <a:t>3</a:t>
            </a:r>
            <a:r>
              <a:rPr lang="en-US" sz="37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. People have always been skeptical.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49F9231-7CA6-412B-99DF-ADE7792F6AED}"/>
              </a:ext>
            </a:extLst>
          </p:cNvPr>
          <p:cNvSpPr txBox="1">
            <a:spLocks/>
          </p:cNvSpPr>
          <p:nvPr/>
        </p:nvSpPr>
        <p:spPr>
          <a:xfrm>
            <a:off x="295718" y="320040"/>
            <a:ext cx="6487765" cy="732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700" dirty="0">
                <a:solidFill>
                  <a:schemeClr val="accent1"/>
                </a:solidFill>
              </a:rPr>
              <a:t>The message of the resurrection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29ABAE51-3E8D-4400-A6F9-C815DCF5D463}"/>
              </a:ext>
            </a:extLst>
          </p:cNvPr>
          <p:cNvSpPr txBox="1">
            <a:spLocks/>
          </p:cNvSpPr>
          <p:nvPr/>
        </p:nvSpPr>
        <p:spPr>
          <a:xfrm>
            <a:off x="3582353" y="1052442"/>
            <a:ext cx="5320474" cy="548551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dirty="0"/>
              <a:t>Paul is laying down a challenge: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NZ" dirty="0"/>
              <a:t>Check the facts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NZ" dirty="0"/>
              <a:t>Does it stand up to scrutiny?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NZ" dirty="0"/>
              <a:t>Pity or Promote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NZ" dirty="0"/>
              <a:t>Lord or lunatic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NZ" dirty="0"/>
              <a:t>Deliverance or delusion</a:t>
            </a:r>
          </a:p>
        </p:txBody>
      </p:sp>
      <p:pic>
        <p:nvPicPr>
          <p:cNvPr id="11" name="Content Placeholder 9">
            <a:extLst>
              <a:ext uri="{FF2B5EF4-FFF2-40B4-BE49-F238E27FC236}">
                <a16:creationId xmlns:a16="http://schemas.microsoft.com/office/drawing/2014/main" id="{FDA762D6-3880-40E7-A43A-916DAACEBB1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276" y="4631445"/>
            <a:ext cx="2751795" cy="1767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73084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E23DF6A9-D961-433B-B305-C8C6E17C3386}"/>
              </a:ext>
            </a:extLst>
          </p:cNvPr>
          <p:cNvSpPr txBox="1">
            <a:spLocks/>
          </p:cNvSpPr>
          <p:nvPr/>
        </p:nvSpPr>
        <p:spPr>
          <a:xfrm>
            <a:off x="3732023" y="963877"/>
            <a:ext cx="4783327" cy="4930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100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A53E5A29-51AE-43E2-8875-5C9C3BE34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700" dirty="0">
                <a:solidFill>
                  <a:schemeClr val="accent1"/>
                </a:solidFill>
              </a:rPr>
              <a:t>3</a:t>
            </a:r>
            <a:r>
              <a:rPr lang="en-US" sz="37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. People have always been skeptical.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49F9231-7CA6-412B-99DF-ADE7792F6AED}"/>
              </a:ext>
            </a:extLst>
          </p:cNvPr>
          <p:cNvSpPr txBox="1">
            <a:spLocks/>
          </p:cNvSpPr>
          <p:nvPr/>
        </p:nvSpPr>
        <p:spPr>
          <a:xfrm>
            <a:off x="295718" y="320040"/>
            <a:ext cx="6487765" cy="732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700" dirty="0">
                <a:solidFill>
                  <a:schemeClr val="accent1"/>
                </a:solidFill>
              </a:rPr>
              <a:t>The message of the resurrection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29ABAE51-3E8D-4400-A6F9-C815DCF5D463}"/>
              </a:ext>
            </a:extLst>
          </p:cNvPr>
          <p:cNvSpPr txBox="1">
            <a:spLocks/>
          </p:cNvSpPr>
          <p:nvPr/>
        </p:nvSpPr>
        <p:spPr>
          <a:xfrm>
            <a:off x="3582353" y="1052442"/>
            <a:ext cx="5320474" cy="548551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dirty="0"/>
              <a:t>Paul is laying down a challenge: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NZ" dirty="0"/>
              <a:t>Check the facts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NZ" dirty="0"/>
              <a:t>Does it stand up to scrutiny?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NZ" dirty="0"/>
              <a:t>Pity or Promote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NZ" dirty="0"/>
              <a:t>Lord or lunatic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NZ" dirty="0"/>
              <a:t>Deliverance or delusion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NZ" dirty="0"/>
              <a:t>If its not true, it’s worse than useless—it’s a deception to be opposed.</a:t>
            </a:r>
          </a:p>
        </p:txBody>
      </p:sp>
      <p:pic>
        <p:nvPicPr>
          <p:cNvPr id="11" name="Content Placeholder 9">
            <a:extLst>
              <a:ext uri="{FF2B5EF4-FFF2-40B4-BE49-F238E27FC236}">
                <a16:creationId xmlns:a16="http://schemas.microsoft.com/office/drawing/2014/main" id="{FDA762D6-3880-40E7-A43A-916DAACEBB1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276" y="4631445"/>
            <a:ext cx="2751795" cy="1767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45084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E23DF6A9-D961-433B-B305-C8C6E17C3386}"/>
              </a:ext>
            </a:extLst>
          </p:cNvPr>
          <p:cNvSpPr txBox="1">
            <a:spLocks/>
          </p:cNvSpPr>
          <p:nvPr/>
        </p:nvSpPr>
        <p:spPr>
          <a:xfrm>
            <a:off x="3732023" y="963877"/>
            <a:ext cx="4783327" cy="4930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100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A53E5A29-51AE-43E2-8875-5C9C3BE34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700" dirty="0">
                <a:solidFill>
                  <a:schemeClr val="accent1"/>
                </a:solidFill>
              </a:rPr>
              <a:t>3</a:t>
            </a:r>
            <a:r>
              <a:rPr lang="en-US" sz="37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. People have always been skeptical.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49F9231-7CA6-412B-99DF-ADE7792F6AED}"/>
              </a:ext>
            </a:extLst>
          </p:cNvPr>
          <p:cNvSpPr txBox="1">
            <a:spLocks/>
          </p:cNvSpPr>
          <p:nvPr/>
        </p:nvSpPr>
        <p:spPr>
          <a:xfrm>
            <a:off x="295718" y="320040"/>
            <a:ext cx="6487765" cy="732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700" dirty="0">
                <a:solidFill>
                  <a:schemeClr val="accent1"/>
                </a:solidFill>
              </a:rPr>
              <a:t>The message of the resurrection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29ABAE51-3E8D-4400-A6F9-C815DCF5D463}"/>
              </a:ext>
            </a:extLst>
          </p:cNvPr>
          <p:cNvSpPr txBox="1">
            <a:spLocks/>
          </p:cNvSpPr>
          <p:nvPr/>
        </p:nvSpPr>
        <p:spPr>
          <a:xfrm>
            <a:off x="3582353" y="1052442"/>
            <a:ext cx="5320474" cy="548551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dirty="0"/>
              <a:t>Paul is laying down a challenge: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NZ" dirty="0"/>
              <a:t>Check the facts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NZ" dirty="0"/>
              <a:t>Does it stand up to scrutiny?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NZ" dirty="0"/>
              <a:t>Pity or Promote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NZ" dirty="0"/>
              <a:t>Lord or lunatic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NZ" dirty="0"/>
              <a:t>Deliverance or delusion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NZ" dirty="0"/>
              <a:t>If its not true, it’s worse than useless—it’s a deception to be opposed.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NZ" dirty="0"/>
              <a:t>If it </a:t>
            </a:r>
            <a:r>
              <a:rPr lang="en-NZ" b="1" i="1" u="sng" dirty="0"/>
              <a:t>is</a:t>
            </a:r>
            <a:r>
              <a:rPr lang="en-NZ" dirty="0"/>
              <a:t> true—it’s a call to believe, repent, confess and be baptised</a:t>
            </a:r>
          </a:p>
        </p:txBody>
      </p:sp>
      <p:pic>
        <p:nvPicPr>
          <p:cNvPr id="11" name="Content Placeholder 9">
            <a:extLst>
              <a:ext uri="{FF2B5EF4-FFF2-40B4-BE49-F238E27FC236}">
                <a16:creationId xmlns:a16="http://schemas.microsoft.com/office/drawing/2014/main" id="{FDA762D6-3880-40E7-A43A-916DAACEBB1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276" y="4631445"/>
            <a:ext cx="2751795" cy="1767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9115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3998" cy="6858000"/>
          </a:xfrm>
        </p:spPr>
      </p:pic>
      <p:pic>
        <p:nvPicPr>
          <p:cNvPr id="2050" name="Picture 2" descr="Image result for immersion baptism">
            <a:extLst>
              <a:ext uri="{FF2B5EF4-FFF2-40B4-BE49-F238E27FC236}">
                <a16:creationId xmlns:a16="http://schemas.microsoft.com/office/drawing/2014/main" id="{CF1A3E5D-0E3B-4E96-B761-679A723F3D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0700" y="3711977"/>
            <a:ext cx="3686175" cy="295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6608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6F683E-4EB3-47B7-B152-49E4FAB57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71148"/>
            <a:ext cx="7886700" cy="56101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Z" sz="3600" dirty="0"/>
              <a:t>What other message on earth has been: </a:t>
            </a:r>
          </a:p>
          <a:p>
            <a:pPr marL="0" indent="0">
              <a:buNone/>
            </a:pPr>
            <a:endParaRPr lang="en-NZ" sz="3600" dirty="0"/>
          </a:p>
          <a:p>
            <a:pPr marL="0" indent="0">
              <a:buNone/>
            </a:pPr>
            <a:br>
              <a:rPr lang="en-NZ" sz="3600" dirty="0"/>
            </a:br>
            <a:r>
              <a:rPr lang="en-NZ" sz="3600" dirty="0"/>
              <a:t>More Repeated?</a:t>
            </a:r>
            <a:br>
              <a:rPr lang="en-NZ" sz="3600" dirty="0"/>
            </a:br>
            <a:r>
              <a:rPr lang="en-NZ" sz="3600" dirty="0"/>
              <a:t>More Persistent?</a:t>
            </a:r>
            <a:br>
              <a:rPr lang="en-NZ" sz="3600" dirty="0"/>
            </a:br>
            <a:endParaRPr lang="en-NZ" sz="3600" dirty="0"/>
          </a:p>
        </p:txBody>
      </p:sp>
    </p:spTree>
    <p:extLst>
      <p:ext uri="{BB962C8B-B14F-4D97-AF65-F5344CB8AC3E}">
        <p14:creationId xmlns:p14="http://schemas.microsoft.com/office/powerpoint/2010/main" val="148146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6F683E-4EB3-47B7-B152-49E4FAB57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71148"/>
            <a:ext cx="7886700" cy="56101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Z" sz="3600" dirty="0"/>
              <a:t>What other message on earth has been: </a:t>
            </a:r>
          </a:p>
          <a:p>
            <a:pPr marL="0" indent="0">
              <a:buNone/>
            </a:pPr>
            <a:endParaRPr lang="en-NZ" sz="3600" dirty="0"/>
          </a:p>
          <a:p>
            <a:pPr marL="0" indent="0">
              <a:buNone/>
            </a:pPr>
            <a:br>
              <a:rPr lang="en-NZ" sz="3600" dirty="0"/>
            </a:br>
            <a:r>
              <a:rPr lang="en-NZ" sz="3600" dirty="0"/>
              <a:t>More Repeated?</a:t>
            </a:r>
            <a:br>
              <a:rPr lang="en-NZ" sz="3600" dirty="0"/>
            </a:br>
            <a:r>
              <a:rPr lang="en-NZ" sz="3600" dirty="0"/>
              <a:t>More Persistent?</a:t>
            </a:r>
            <a:br>
              <a:rPr lang="en-NZ" sz="3600" dirty="0"/>
            </a:br>
            <a:r>
              <a:rPr lang="en-NZ" sz="3600" dirty="0"/>
              <a:t>More  Reviled?</a:t>
            </a:r>
            <a:br>
              <a:rPr lang="en-NZ" sz="3600" dirty="0"/>
            </a:br>
            <a:endParaRPr lang="en-NZ" sz="3600" dirty="0"/>
          </a:p>
        </p:txBody>
      </p:sp>
    </p:spTree>
    <p:extLst>
      <p:ext uri="{BB962C8B-B14F-4D97-AF65-F5344CB8AC3E}">
        <p14:creationId xmlns:p14="http://schemas.microsoft.com/office/powerpoint/2010/main" val="3998944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6F683E-4EB3-47B7-B152-49E4FAB57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71148"/>
            <a:ext cx="7886700" cy="56101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Z" sz="3600" dirty="0"/>
              <a:t>What other message on earth has been: </a:t>
            </a:r>
          </a:p>
          <a:p>
            <a:pPr marL="0" indent="0">
              <a:buNone/>
            </a:pPr>
            <a:endParaRPr lang="en-NZ" sz="3600" dirty="0"/>
          </a:p>
          <a:p>
            <a:pPr marL="0" indent="0">
              <a:buNone/>
            </a:pPr>
            <a:br>
              <a:rPr lang="en-NZ" sz="3600" dirty="0"/>
            </a:br>
            <a:r>
              <a:rPr lang="en-NZ" sz="3600" dirty="0"/>
              <a:t>More Repeated?</a:t>
            </a:r>
            <a:br>
              <a:rPr lang="en-NZ" sz="3600" dirty="0"/>
            </a:br>
            <a:r>
              <a:rPr lang="en-NZ" sz="3600" dirty="0"/>
              <a:t>More Persistent?</a:t>
            </a:r>
            <a:br>
              <a:rPr lang="en-NZ" sz="3600" dirty="0"/>
            </a:br>
            <a:r>
              <a:rPr lang="en-NZ" sz="3600" dirty="0"/>
              <a:t>More  Reviled?</a:t>
            </a:r>
            <a:br>
              <a:rPr lang="en-NZ" sz="3600" dirty="0"/>
            </a:br>
            <a:r>
              <a:rPr lang="en-NZ" sz="3600" dirty="0"/>
              <a:t>More Revered?</a:t>
            </a:r>
          </a:p>
          <a:p>
            <a:pPr marL="0" indent="0">
              <a:buNone/>
            </a:pPr>
            <a:endParaRPr lang="en-NZ" sz="3600" dirty="0"/>
          </a:p>
        </p:txBody>
      </p:sp>
    </p:spTree>
    <p:extLst>
      <p:ext uri="{BB962C8B-B14F-4D97-AF65-F5344CB8AC3E}">
        <p14:creationId xmlns:p14="http://schemas.microsoft.com/office/powerpoint/2010/main" val="3325282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6F683E-4EB3-47B7-B152-49E4FAB57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71148"/>
            <a:ext cx="7886700" cy="56101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Z" sz="3600" dirty="0"/>
              <a:t>What other message on earth has been: </a:t>
            </a:r>
          </a:p>
          <a:p>
            <a:pPr marL="0" indent="0">
              <a:buNone/>
            </a:pPr>
            <a:endParaRPr lang="en-NZ" sz="3600" dirty="0"/>
          </a:p>
          <a:p>
            <a:pPr marL="0" indent="0">
              <a:buNone/>
            </a:pPr>
            <a:br>
              <a:rPr lang="en-NZ" sz="3600" dirty="0"/>
            </a:br>
            <a:r>
              <a:rPr lang="en-NZ" sz="3600" dirty="0"/>
              <a:t>More Repeated?</a:t>
            </a:r>
            <a:br>
              <a:rPr lang="en-NZ" sz="3600" dirty="0"/>
            </a:br>
            <a:r>
              <a:rPr lang="en-NZ" sz="3600" dirty="0"/>
              <a:t>More Persistent?</a:t>
            </a:r>
            <a:br>
              <a:rPr lang="en-NZ" sz="3600" dirty="0"/>
            </a:br>
            <a:r>
              <a:rPr lang="en-NZ" sz="3600" dirty="0"/>
              <a:t>More  Reviled?</a:t>
            </a:r>
            <a:br>
              <a:rPr lang="en-NZ" sz="3600" dirty="0"/>
            </a:br>
            <a:r>
              <a:rPr lang="en-NZ" sz="3600" dirty="0"/>
              <a:t>More Revered?</a:t>
            </a:r>
          </a:p>
          <a:p>
            <a:pPr marL="0" indent="0">
              <a:buNone/>
            </a:pPr>
            <a:endParaRPr lang="en-NZ" sz="3600" dirty="0"/>
          </a:p>
          <a:p>
            <a:pPr marL="0" indent="0">
              <a:buNone/>
            </a:pPr>
            <a:r>
              <a:rPr lang="en-NZ" sz="3600" dirty="0"/>
              <a:t>Than that message that says of Jesus of Nazareth…</a:t>
            </a:r>
          </a:p>
        </p:txBody>
      </p:sp>
    </p:spTree>
    <p:extLst>
      <p:ext uri="{BB962C8B-B14F-4D97-AF65-F5344CB8AC3E}">
        <p14:creationId xmlns:p14="http://schemas.microsoft.com/office/powerpoint/2010/main" val="2502416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8065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B6ED1D5-ED7E-4143-BF74-A1E83BDD14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600" y="2386203"/>
            <a:ext cx="8178799" cy="2085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5050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1161</TotalTime>
  <Words>1222</Words>
  <Application>Microsoft Office PowerPoint</Application>
  <PresentationFormat>On-screen Show (4:3)</PresentationFormat>
  <Paragraphs>205</Paragraphs>
  <Slides>48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3" baseType="lpstr">
      <vt:lpstr>Arial</vt:lpstr>
      <vt:lpstr>Calibri</vt:lpstr>
      <vt:lpstr>Calibri Light</vt:lpstr>
      <vt:lpstr>Helvetica Neue</vt:lpstr>
      <vt:lpstr>Office Theme</vt:lpstr>
      <vt:lpstr>PowerPoint Presentation</vt:lpstr>
      <vt:lpstr>The Resurrection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33 years earlier…  Luke 2:11 11for today in the city of David there has been born for you a Saviour, who is Christ the Lord.</vt:lpstr>
      <vt:lpstr>1. Central to the gospel.</vt:lpstr>
      <vt:lpstr>1. Central to the gospel.</vt:lpstr>
      <vt:lpstr>1. Central to the gospel.</vt:lpstr>
      <vt:lpstr>1. Central to the gospel.</vt:lpstr>
      <vt:lpstr>2. Predicted, expected, and done in the presence of others.</vt:lpstr>
      <vt:lpstr>2. Predicted, expected, and done in the presence of others.</vt:lpstr>
      <vt:lpstr>2. Predicted, expected, and done in the presence of others.</vt:lpstr>
      <vt:lpstr>2. Predicted, expected, and done in the presence of others.</vt:lpstr>
      <vt:lpstr>2. Predicted, expected, and done in the presence of others.</vt:lpstr>
      <vt:lpstr>2. Predicted, expected, and done in the presence of others.</vt:lpstr>
      <vt:lpstr>2. Predicted, expected, and done in the presence of others.</vt:lpstr>
      <vt:lpstr>2. Predicted, expected, and done in the presence of others.</vt:lpstr>
      <vt:lpstr>2. Predicted, expected, and done in the presence of others.</vt:lpstr>
      <vt:lpstr>2. Predicted, expected, and done in the presence of others.</vt:lpstr>
      <vt:lpstr>2. Predicted, expected, and done in the presence of others.</vt:lpstr>
      <vt:lpstr>2. Predicted, expected, and done in the presence of others.</vt:lpstr>
      <vt:lpstr>2. Predicted, expected, and done in the presence of others.</vt:lpstr>
      <vt:lpstr>2. Predicted, expected, and done in the presence of others.</vt:lpstr>
      <vt:lpstr>3. People have always been skeptical.</vt:lpstr>
      <vt:lpstr>3. People have always been skeptical.</vt:lpstr>
      <vt:lpstr>PowerPoint Presentation</vt:lpstr>
      <vt:lpstr>3. People have always been skeptical.</vt:lpstr>
      <vt:lpstr>3. People have always been skeptical.</vt:lpstr>
      <vt:lpstr>3. People have always been skeptical.</vt:lpstr>
      <vt:lpstr>3. People have always been skeptical.</vt:lpstr>
      <vt:lpstr>3. People have always been skeptical.</vt:lpstr>
      <vt:lpstr>3. People have always been skeptical.</vt:lpstr>
      <vt:lpstr>3. People have always been skeptical.</vt:lpstr>
      <vt:lpstr>3. People have always been skeptical.</vt:lpstr>
      <vt:lpstr>3. People have always been skeptical.</vt:lpstr>
      <vt:lpstr>3. People have always been skeptical.</vt:lpstr>
      <vt:lpstr>3. People have always been skeptical.</vt:lpstr>
      <vt:lpstr>3. People have always been skeptical.</vt:lpstr>
      <vt:lpstr>3. People have always been skeptical.</vt:lpstr>
      <vt:lpstr>3. People have always been skeptical.</vt:lpstr>
      <vt:lpstr>3. People have always been skeptical.</vt:lpstr>
      <vt:lpstr>3. People have always been skeptical.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Resurrection</dc:title>
  <dc:creator>Morningside Church</dc:creator>
  <cp:lastModifiedBy>HODGMAN, Geoff (WAITSC)</cp:lastModifiedBy>
  <cp:revision>55</cp:revision>
  <dcterms:created xsi:type="dcterms:W3CDTF">2016-03-26T06:13:57Z</dcterms:created>
  <dcterms:modified xsi:type="dcterms:W3CDTF">2021-04-04T20:56:43Z</dcterms:modified>
</cp:coreProperties>
</file>