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399" r:id="rId3"/>
    <p:sldId id="378" r:id="rId4"/>
    <p:sldId id="256" r:id="rId5"/>
    <p:sldId id="332" r:id="rId6"/>
    <p:sldId id="379" r:id="rId7"/>
    <p:sldId id="334" r:id="rId8"/>
    <p:sldId id="335" r:id="rId9"/>
    <p:sldId id="336" r:id="rId10"/>
    <p:sldId id="337" r:id="rId11"/>
    <p:sldId id="257" r:id="rId12"/>
    <p:sldId id="380" r:id="rId13"/>
    <p:sldId id="324" r:id="rId14"/>
    <p:sldId id="347" r:id="rId15"/>
    <p:sldId id="326" r:id="rId16"/>
    <p:sldId id="381" r:id="rId17"/>
    <p:sldId id="338" r:id="rId18"/>
    <p:sldId id="339" r:id="rId19"/>
    <p:sldId id="307" r:id="rId20"/>
    <p:sldId id="328" r:id="rId21"/>
    <p:sldId id="382" r:id="rId22"/>
    <p:sldId id="384" r:id="rId23"/>
    <p:sldId id="385" r:id="rId24"/>
    <p:sldId id="386" r:id="rId25"/>
    <p:sldId id="387" r:id="rId26"/>
    <p:sldId id="383" r:id="rId27"/>
    <p:sldId id="388" r:id="rId28"/>
    <p:sldId id="308" r:id="rId29"/>
    <p:sldId id="389" r:id="rId30"/>
    <p:sldId id="390" r:id="rId31"/>
    <p:sldId id="330" r:id="rId32"/>
    <p:sldId id="394" r:id="rId33"/>
    <p:sldId id="395" r:id="rId34"/>
    <p:sldId id="396" r:id="rId35"/>
    <p:sldId id="392" r:id="rId36"/>
    <p:sldId id="398" r:id="rId37"/>
    <p:sldId id="397" r:id="rId38"/>
    <p:sldId id="30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snapToGrid="0">
      <p:cViewPr varScale="1">
        <p:scale>
          <a:sx n="87" d="100"/>
          <a:sy n="87" d="100"/>
        </p:scale>
        <p:origin x="4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A0B4A3-5CF8-4D0F-A137-B45415B4C5D8}" type="datetimeFigureOut">
              <a:rPr lang="en-NZ" smtClean="0"/>
              <a:t>16/05/2021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72978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A0B4A3-5CF8-4D0F-A137-B45415B4C5D8}" type="datetimeFigureOut">
              <a:rPr lang="en-NZ" smtClean="0"/>
              <a:t>16/05/2021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3597781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A0B4A3-5CF8-4D0F-A137-B45415B4C5D8}" type="datetimeFigureOut">
              <a:rPr lang="en-NZ" smtClean="0"/>
              <a:t>16/05/2021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263183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A0B4A3-5CF8-4D0F-A137-B45415B4C5D8}" type="datetimeFigureOut">
              <a:rPr lang="en-NZ" smtClean="0"/>
              <a:t>16/05/2021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46502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A0B4A3-5CF8-4D0F-A137-B45415B4C5D8}" type="datetimeFigureOut">
              <a:rPr lang="en-NZ" smtClean="0"/>
              <a:t>16/05/2021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241786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A0B4A3-5CF8-4D0F-A137-B45415B4C5D8}" type="datetimeFigureOut">
              <a:rPr lang="en-NZ" smtClean="0"/>
              <a:t>16/05/2021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3631962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A0B4A3-5CF8-4D0F-A137-B45415B4C5D8}" type="datetimeFigureOut">
              <a:rPr lang="en-NZ" smtClean="0"/>
              <a:t>16/05/2021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211958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A0B4A3-5CF8-4D0F-A137-B45415B4C5D8}" type="datetimeFigureOut">
              <a:rPr lang="en-NZ" smtClean="0"/>
              <a:t>16/05/2021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389454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0B4A3-5CF8-4D0F-A137-B45415B4C5D8}" type="datetimeFigureOut">
              <a:rPr lang="en-NZ" smtClean="0"/>
              <a:t>16/05/2021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140653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A0B4A3-5CF8-4D0F-A137-B45415B4C5D8}" type="datetimeFigureOut">
              <a:rPr lang="en-NZ" smtClean="0"/>
              <a:t>16/05/2021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281066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A0B4A3-5CF8-4D0F-A137-B45415B4C5D8}" type="datetimeFigureOut">
              <a:rPr lang="en-NZ" smtClean="0"/>
              <a:t>16/05/2021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C6DAC3C-EC3D-4114-A040-2F02231D8264}" type="slidenum">
              <a:rPr lang="en-NZ" smtClean="0"/>
              <a:t>‹#›</a:t>
            </a:fld>
            <a:endParaRPr lang="en-NZ"/>
          </a:p>
        </p:txBody>
      </p:sp>
    </p:spTree>
    <p:extLst>
      <p:ext uri="{BB962C8B-B14F-4D97-AF65-F5344CB8AC3E}">
        <p14:creationId xmlns:p14="http://schemas.microsoft.com/office/powerpoint/2010/main" val="410460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0B4A3-5CF8-4D0F-A137-B45415B4C5D8}" type="datetimeFigureOut">
              <a:rPr lang="en-NZ" smtClean="0"/>
              <a:t>16/05/2021</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DAC3C-EC3D-4114-A040-2F02231D8264}" type="slidenum">
              <a:rPr lang="en-NZ" smtClean="0"/>
              <a:t>‹#›</a:t>
            </a:fld>
            <a:endParaRPr lang="en-NZ"/>
          </a:p>
        </p:txBody>
      </p:sp>
    </p:spTree>
    <p:extLst>
      <p:ext uri="{BB962C8B-B14F-4D97-AF65-F5344CB8AC3E}">
        <p14:creationId xmlns:p14="http://schemas.microsoft.com/office/powerpoint/2010/main" val="1078351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Series: Fight for the Mind</a:t>
            </a:r>
          </a:p>
          <a:p>
            <a:r>
              <a:rPr lang="en-US" sz="3600" dirty="0"/>
              <a:t>Part 1. “Challenge Your Thoughts.”</a:t>
            </a:r>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16 May 2021</a:t>
            </a:r>
          </a:p>
          <a:p>
            <a:endParaRPr lang="en-NZ" sz="800" dirty="0"/>
          </a:p>
          <a:p>
            <a:r>
              <a:rPr lang="en-NZ" sz="3600" dirty="0"/>
              <a:t>PM Sermon</a:t>
            </a:r>
          </a:p>
          <a:p>
            <a:endParaRPr lang="en-NZ" sz="800" dirty="0"/>
          </a:p>
          <a:p>
            <a:r>
              <a:rPr lang="en-NZ" sz="3600" dirty="0"/>
              <a:t>Broadcast on Facebook Live from </a:t>
            </a:r>
          </a:p>
          <a:p>
            <a:pPr marL="0" indent="0">
              <a:buNone/>
            </a:pPr>
            <a:r>
              <a:rPr lang="en-NZ" sz="3600" dirty="0"/>
              <a:t>42 Leslie Ave, Sandringham, Auckland, NZ.</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1470" r="12970"/>
          <a:stretch/>
        </p:blipFill>
        <p:spPr>
          <a:xfrm>
            <a:off x="2928730" y="0"/>
            <a:ext cx="621527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048000" y="4951174"/>
            <a:ext cx="6096000"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800" dirty="0"/>
              <a:t>Walking in the Spirit.</a:t>
            </a:r>
          </a:p>
          <a:p>
            <a:pPr algn="ctr"/>
            <a:r>
              <a:rPr lang="en-US" sz="4800" dirty="0"/>
              <a:t>Make sure He is there.</a:t>
            </a:r>
            <a:endParaRPr lang="en-NZ" sz="4800" dirty="0"/>
          </a:p>
        </p:txBody>
      </p:sp>
      <p:sp>
        <p:nvSpPr>
          <p:cNvPr id="7" name="Content Placeholder 2">
            <a:extLst>
              <a:ext uri="{FF2B5EF4-FFF2-40B4-BE49-F238E27FC236}">
                <a16:creationId xmlns:a16="http://schemas.microsoft.com/office/drawing/2014/main" id="{62C63968-7CCB-40DB-97ED-14562F665D6B}"/>
              </a:ext>
            </a:extLst>
          </p:cNvPr>
          <p:cNvSpPr txBox="1">
            <a:spLocks/>
          </p:cNvSpPr>
          <p:nvPr/>
        </p:nvSpPr>
        <p:spPr>
          <a:xfrm>
            <a:off x="0" y="1"/>
            <a:ext cx="3048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2800" b="1" dirty="0">
                <a:solidFill>
                  <a:schemeClr val="bg1"/>
                </a:solidFill>
              </a:rPr>
              <a:t>Romans 8:5-9</a:t>
            </a:r>
          </a:p>
          <a:p>
            <a:pPr marL="457200" indent="-457200" algn="l">
              <a:buFont typeface="Arial" panose="020B0604020202020204" pitchFamily="34" charset="0"/>
              <a:buChar char="•"/>
            </a:pPr>
            <a:r>
              <a:rPr lang="en-US" sz="3300" baseline="30000" dirty="0">
                <a:solidFill>
                  <a:schemeClr val="bg1"/>
                </a:solidFill>
              </a:rPr>
              <a:t>9</a:t>
            </a:r>
            <a:r>
              <a:rPr lang="en-US" sz="3300" dirty="0">
                <a:solidFill>
                  <a:schemeClr val="bg1"/>
                </a:solidFill>
              </a:rPr>
              <a:t>However, you are not in the flesh but in the Spirit, if indeed the Spirit of God dwells in you. But if anyone does not have the Spirit of Christ, he does not belong to Him. </a:t>
            </a:r>
            <a:r>
              <a:rPr lang="en-US" sz="1200" dirty="0">
                <a:solidFill>
                  <a:schemeClr val="bg1"/>
                </a:solidFill>
              </a:rPr>
              <a:t>(NASB95)</a:t>
            </a:r>
            <a:endParaRPr lang="en-US" sz="1200" b="1" dirty="0">
              <a:solidFill>
                <a:schemeClr val="bg1"/>
              </a:solidFill>
            </a:endParaRPr>
          </a:p>
        </p:txBody>
      </p:sp>
    </p:spTree>
    <p:extLst>
      <p:ext uri="{BB962C8B-B14F-4D97-AF65-F5344CB8AC3E}">
        <p14:creationId xmlns:p14="http://schemas.microsoft.com/office/powerpoint/2010/main" val="46874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3247" t="68213" r="12970"/>
          <a:stretch/>
        </p:blipFill>
        <p:spPr>
          <a:xfrm>
            <a:off x="0" y="0"/>
            <a:ext cx="4339229" cy="2179983"/>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8" name="TextBox 7"/>
          <p:cNvSpPr txBox="1"/>
          <p:nvPr/>
        </p:nvSpPr>
        <p:spPr>
          <a:xfrm>
            <a:off x="399008" y="384137"/>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2050" name="Picture 2" descr="Going With The Flow | Shawna's Blog of Doom">
            <a:extLst>
              <a:ext uri="{FF2B5EF4-FFF2-40B4-BE49-F238E27FC236}">
                <a16:creationId xmlns:a16="http://schemas.microsoft.com/office/drawing/2014/main" id="{F14F7CC9-BAB4-435F-A8F3-31079379C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216" y="2850459"/>
            <a:ext cx="523875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904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outdoor, text, book&#10;&#10;Description generated with very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4938"/>
          <a:stretch/>
        </p:blipFill>
        <p:spPr>
          <a:xfrm>
            <a:off x="4339229" y="0"/>
            <a:ext cx="4804771" cy="6858000"/>
          </a:xfrm>
        </p:spPr>
      </p:pic>
      <p:pic>
        <p:nvPicPr>
          <p:cNvPr id="7" name="Picture 6"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0" y="0"/>
            <a:ext cx="4339229" cy="2179983"/>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8" name="TextBox 7"/>
          <p:cNvSpPr txBox="1"/>
          <p:nvPr/>
        </p:nvSpPr>
        <p:spPr>
          <a:xfrm>
            <a:off x="399008" y="384137"/>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spTree>
    <p:extLst>
      <p:ext uri="{BB962C8B-B14F-4D97-AF65-F5344CB8AC3E}">
        <p14:creationId xmlns:p14="http://schemas.microsoft.com/office/powerpoint/2010/main" val="704456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6709" y="2927940"/>
            <a:ext cx="3405809" cy="2080589"/>
          </a:xfrm>
        </p:spPr>
        <p:txBody>
          <a:bodyPr>
            <a:normAutofit/>
          </a:bodyPr>
          <a:lstStyle/>
          <a:p>
            <a:pPr marL="0" indent="0">
              <a:buNone/>
            </a:pPr>
            <a:r>
              <a:rPr lang="en-US" dirty="0"/>
              <a:t>Slow down!</a:t>
            </a:r>
          </a:p>
        </p:txBody>
      </p:sp>
      <p:pic>
        <p:nvPicPr>
          <p:cNvPr id="6" name="Content Placeholder 5" descr="A picture containing outdoor, text, book&#10;&#10;Description generated with very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4938"/>
          <a:stretch/>
        </p:blipFill>
        <p:spPr>
          <a:xfrm>
            <a:off x="4339229" y="0"/>
            <a:ext cx="4804771" cy="6858000"/>
          </a:xfrm>
        </p:spPr>
      </p:pic>
      <p:pic>
        <p:nvPicPr>
          <p:cNvPr id="7" name="Picture 6"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0" y="0"/>
            <a:ext cx="4339229" cy="2179983"/>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8" name="TextBox 7"/>
          <p:cNvSpPr txBox="1"/>
          <p:nvPr/>
        </p:nvSpPr>
        <p:spPr>
          <a:xfrm>
            <a:off x="399008" y="384137"/>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spTree>
    <p:extLst>
      <p:ext uri="{BB962C8B-B14F-4D97-AF65-F5344CB8AC3E}">
        <p14:creationId xmlns:p14="http://schemas.microsoft.com/office/powerpoint/2010/main" val="192442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6709" y="2927940"/>
            <a:ext cx="3405809" cy="2080589"/>
          </a:xfrm>
        </p:spPr>
        <p:txBody>
          <a:bodyPr>
            <a:normAutofit/>
          </a:bodyPr>
          <a:lstStyle/>
          <a:p>
            <a:pPr marL="0" indent="0">
              <a:buNone/>
            </a:pPr>
            <a:r>
              <a:rPr lang="en-US" dirty="0"/>
              <a:t>Slow down!</a:t>
            </a:r>
          </a:p>
          <a:p>
            <a:pPr marL="0" indent="0">
              <a:buNone/>
            </a:pPr>
            <a:r>
              <a:rPr lang="en-US" dirty="0"/>
              <a:t>Pay attention to what is going on in your mind.</a:t>
            </a:r>
          </a:p>
        </p:txBody>
      </p:sp>
      <p:pic>
        <p:nvPicPr>
          <p:cNvPr id="6" name="Content Placeholder 5" descr="A picture containing outdoor, text, book&#10;&#10;Description generated with very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4938"/>
          <a:stretch/>
        </p:blipFill>
        <p:spPr>
          <a:xfrm>
            <a:off x="4339229" y="0"/>
            <a:ext cx="4804771" cy="6858000"/>
          </a:xfrm>
        </p:spPr>
      </p:pic>
      <p:pic>
        <p:nvPicPr>
          <p:cNvPr id="7" name="Picture 6"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0" y="0"/>
            <a:ext cx="4339229" cy="2179983"/>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8" name="TextBox 7"/>
          <p:cNvSpPr txBox="1"/>
          <p:nvPr/>
        </p:nvSpPr>
        <p:spPr>
          <a:xfrm>
            <a:off x="399008" y="384137"/>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spTree>
    <p:extLst>
      <p:ext uri="{BB962C8B-B14F-4D97-AF65-F5344CB8AC3E}">
        <p14:creationId xmlns:p14="http://schemas.microsoft.com/office/powerpoint/2010/main" val="392323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668" y="2557671"/>
            <a:ext cx="4352893" cy="3936926"/>
          </a:xfrm>
        </p:spPr>
        <p:txBody>
          <a:bodyPr>
            <a:normAutofit/>
          </a:bodyPr>
          <a:lstStyle/>
          <a:p>
            <a:endParaRPr lang="en-US" i="1" dirty="0"/>
          </a:p>
          <a:p>
            <a:pPr marL="0" indent="0" algn="ctr">
              <a:buNone/>
            </a:pPr>
            <a:r>
              <a:rPr lang="en-US" sz="3400" i="1" dirty="0"/>
              <a:t>What are you hearing?</a:t>
            </a:r>
          </a:p>
          <a:p>
            <a:endParaRPr lang="en-US" i="1" dirty="0"/>
          </a:p>
        </p:txBody>
      </p:sp>
      <p:pic>
        <p:nvPicPr>
          <p:cNvPr id="5" name="Picture 4"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3247" t="68213" r="12970"/>
          <a:stretch/>
        </p:blipFill>
        <p:spPr>
          <a:xfrm>
            <a:off x="-1" y="1"/>
            <a:ext cx="4339229" cy="2557670"/>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10" name="Picture 9" descr="A picture containing tex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285" t="15213" r="285" b="31404"/>
          <a:stretch/>
        </p:blipFill>
        <p:spPr>
          <a:xfrm>
            <a:off x="4339225" y="1"/>
            <a:ext cx="4791107" cy="2557670"/>
          </a:xfrm>
          <a:prstGeom prst="rect">
            <a:avLst/>
          </a:prstGeom>
        </p:spPr>
      </p:pic>
      <p:pic>
        <p:nvPicPr>
          <p:cNvPr id="11" name="Picture 10"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3247" t="68213" r="12970"/>
          <a:stretch/>
        </p:blipFill>
        <p:spPr>
          <a:xfrm>
            <a:off x="4352893" y="2557671"/>
            <a:ext cx="4791108" cy="4300328"/>
          </a:xfrm>
          <a:prstGeom prst="rect">
            <a:avLst/>
          </a:prstGeom>
        </p:spPr>
        <p:style>
          <a:lnRef idx="2">
            <a:schemeClr val="accent2">
              <a:shade val="50000"/>
            </a:schemeClr>
          </a:lnRef>
          <a:fillRef idx="1">
            <a:schemeClr val="accent2"/>
          </a:fillRef>
          <a:effectRef idx="0">
            <a:schemeClr val="accent2"/>
          </a:effectRef>
          <a:fontRef idx="minor">
            <a:schemeClr val="lt1"/>
          </a:fontRef>
        </p:style>
      </p:pic>
      <p:pic>
        <p:nvPicPr>
          <p:cNvPr id="1026" name="Picture 2" descr="South Africa's fact-checking site is turning to radio to break through the  noise - Poynter">
            <a:extLst>
              <a:ext uri="{FF2B5EF4-FFF2-40B4-BE49-F238E27FC236}">
                <a16:creationId xmlns:a16="http://schemas.microsoft.com/office/drawing/2014/main" id="{3854AE34-F53B-4C1C-81C3-EE8E28AB64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2543"/>
          <a:stretch/>
        </p:blipFill>
        <p:spPr bwMode="auto">
          <a:xfrm>
            <a:off x="6884916" y="2557671"/>
            <a:ext cx="2272749" cy="17333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ld TV set interfered with village's DSL Internet each day for 18 months |  Ars Technica">
            <a:extLst>
              <a:ext uri="{FF2B5EF4-FFF2-40B4-BE49-F238E27FC236}">
                <a16:creationId xmlns:a16="http://schemas.microsoft.com/office/drawing/2014/main" id="{8752340E-D47C-448B-AACD-5E2C52A1BF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9356" y="2841705"/>
            <a:ext cx="2272748" cy="13323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est laptops 2021 | Laptop Mag">
            <a:extLst>
              <a:ext uri="{FF2B5EF4-FFF2-40B4-BE49-F238E27FC236}">
                <a16:creationId xmlns:a16="http://schemas.microsoft.com/office/drawing/2014/main" id="{D0770BE2-55F9-4A1C-AA2E-131D142661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5820" y="4644057"/>
            <a:ext cx="2958180" cy="16639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Phone 13 release date, price and every important leak | TechRadar">
            <a:extLst>
              <a:ext uri="{FF2B5EF4-FFF2-40B4-BE49-F238E27FC236}">
                <a16:creationId xmlns:a16="http://schemas.microsoft.com/office/drawing/2014/main" id="{0779CBB6-B480-4846-A154-8B66BA660FA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882" r="22345"/>
          <a:stretch/>
        </p:blipFill>
        <p:spPr bwMode="auto">
          <a:xfrm>
            <a:off x="4352890" y="5009322"/>
            <a:ext cx="1749354" cy="179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23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668" y="2557671"/>
            <a:ext cx="4352893" cy="3936926"/>
          </a:xfrm>
        </p:spPr>
        <p:txBody>
          <a:bodyPr>
            <a:normAutofit fontScale="92500"/>
          </a:bodyPr>
          <a:lstStyle/>
          <a:p>
            <a:endParaRPr lang="en-US" i="1" dirty="0"/>
          </a:p>
          <a:p>
            <a:pPr marL="0" indent="0" algn="ctr">
              <a:buNone/>
            </a:pPr>
            <a:r>
              <a:rPr lang="en-US" sz="3700" i="1" dirty="0"/>
              <a:t>What are you hearing?</a:t>
            </a:r>
          </a:p>
          <a:p>
            <a:endParaRPr lang="en-US" i="1" dirty="0"/>
          </a:p>
          <a:p>
            <a:r>
              <a:rPr lang="en-US" sz="3000" dirty="0"/>
              <a:t>Constantly bombarded by:</a:t>
            </a:r>
          </a:p>
          <a:p>
            <a:pPr lvl="1"/>
            <a:r>
              <a:rPr lang="en-US" sz="3000" dirty="0"/>
              <a:t>Words</a:t>
            </a:r>
          </a:p>
          <a:p>
            <a:pPr lvl="1"/>
            <a:r>
              <a:rPr lang="en-US" sz="3000" dirty="0"/>
              <a:t>Ideas</a:t>
            </a:r>
          </a:p>
          <a:p>
            <a:pPr lvl="1"/>
            <a:r>
              <a:rPr lang="en-US" sz="3000" dirty="0"/>
              <a:t>Worldviews</a:t>
            </a:r>
          </a:p>
          <a:p>
            <a:pPr lvl="1"/>
            <a:r>
              <a:rPr lang="en-US" sz="3000" dirty="0"/>
              <a:t>Philosophies </a:t>
            </a:r>
          </a:p>
        </p:txBody>
      </p:sp>
      <p:pic>
        <p:nvPicPr>
          <p:cNvPr id="5" name="Picture 4"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3247" t="68213" r="12970"/>
          <a:stretch/>
        </p:blipFill>
        <p:spPr>
          <a:xfrm>
            <a:off x="-1" y="1"/>
            <a:ext cx="4339229" cy="2557670"/>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10" name="Picture 9" descr="A picture containing tex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285" t="15213" r="285" b="31404"/>
          <a:stretch/>
        </p:blipFill>
        <p:spPr>
          <a:xfrm>
            <a:off x="4339225" y="1"/>
            <a:ext cx="4791107" cy="2557670"/>
          </a:xfrm>
          <a:prstGeom prst="rect">
            <a:avLst/>
          </a:prstGeom>
        </p:spPr>
      </p:pic>
      <p:pic>
        <p:nvPicPr>
          <p:cNvPr id="11" name="Picture 10"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3247" t="68213" r="12970"/>
          <a:stretch/>
        </p:blipFill>
        <p:spPr>
          <a:xfrm>
            <a:off x="4352893" y="2557671"/>
            <a:ext cx="4791108" cy="4300328"/>
          </a:xfrm>
          <a:prstGeom prst="rect">
            <a:avLst/>
          </a:prstGeom>
        </p:spPr>
        <p:style>
          <a:lnRef idx="2">
            <a:schemeClr val="accent2">
              <a:shade val="50000"/>
            </a:schemeClr>
          </a:lnRef>
          <a:fillRef idx="1">
            <a:schemeClr val="accent2"/>
          </a:fillRef>
          <a:effectRef idx="0">
            <a:schemeClr val="accent2"/>
          </a:effectRef>
          <a:fontRef idx="minor">
            <a:schemeClr val="lt1"/>
          </a:fontRef>
        </p:style>
      </p:pic>
      <p:pic>
        <p:nvPicPr>
          <p:cNvPr id="1026" name="Picture 2" descr="South Africa's fact-checking site is turning to radio to break through the  noise - Poynter">
            <a:extLst>
              <a:ext uri="{FF2B5EF4-FFF2-40B4-BE49-F238E27FC236}">
                <a16:creationId xmlns:a16="http://schemas.microsoft.com/office/drawing/2014/main" id="{3854AE34-F53B-4C1C-81C3-EE8E28AB64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2543"/>
          <a:stretch/>
        </p:blipFill>
        <p:spPr bwMode="auto">
          <a:xfrm>
            <a:off x="6884916" y="2557671"/>
            <a:ext cx="2272749" cy="17333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ld TV set interfered with village's DSL Internet each day for 18 months |  Ars Technica">
            <a:extLst>
              <a:ext uri="{FF2B5EF4-FFF2-40B4-BE49-F238E27FC236}">
                <a16:creationId xmlns:a16="http://schemas.microsoft.com/office/drawing/2014/main" id="{8752340E-D47C-448B-AACD-5E2C52A1BF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9356" y="2841705"/>
            <a:ext cx="2272748" cy="13323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est laptops 2021 | Laptop Mag">
            <a:extLst>
              <a:ext uri="{FF2B5EF4-FFF2-40B4-BE49-F238E27FC236}">
                <a16:creationId xmlns:a16="http://schemas.microsoft.com/office/drawing/2014/main" id="{D0770BE2-55F9-4A1C-AA2E-131D142661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5820" y="4644057"/>
            <a:ext cx="2958180" cy="16639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Phone 13 release date, price and every important leak | TechRadar">
            <a:extLst>
              <a:ext uri="{FF2B5EF4-FFF2-40B4-BE49-F238E27FC236}">
                <a16:creationId xmlns:a16="http://schemas.microsoft.com/office/drawing/2014/main" id="{0779CBB6-B480-4846-A154-8B66BA660FA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882" r="22345"/>
          <a:stretch/>
        </p:blipFill>
        <p:spPr bwMode="auto">
          <a:xfrm>
            <a:off x="4352890" y="5009322"/>
            <a:ext cx="1749354" cy="179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825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668" y="2557671"/>
            <a:ext cx="4352893" cy="4300328"/>
          </a:xfrm>
        </p:spPr>
        <p:txBody>
          <a:bodyPr>
            <a:normAutofit fontScale="92500"/>
          </a:bodyPr>
          <a:lstStyle/>
          <a:p>
            <a:endParaRPr lang="en-US" i="1" dirty="0"/>
          </a:p>
          <a:p>
            <a:pPr marL="0" indent="0" algn="ctr">
              <a:buNone/>
            </a:pPr>
            <a:r>
              <a:rPr lang="en-US" sz="3700" i="1" dirty="0"/>
              <a:t>What are you hearing?</a:t>
            </a:r>
          </a:p>
          <a:p>
            <a:endParaRPr lang="en-US" i="1" dirty="0"/>
          </a:p>
          <a:p>
            <a:r>
              <a:rPr lang="en-US" sz="3000" dirty="0"/>
              <a:t>Constantly bombarded by:</a:t>
            </a:r>
          </a:p>
          <a:p>
            <a:pPr lvl="1"/>
            <a:r>
              <a:rPr lang="en-US" sz="3000" dirty="0"/>
              <a:t>Words</a:t>
            </a:r>
          </a:p>
          <a:p>
            <a:pPr lvl="1"/>
            <a:r>
              <a:rPr lang="en-US" sz="3000" dirty="0"/>
              <a:t>Ideas</a:t>
            </a:r>
          </a:p>
          <a:p>
            <a:pPr lvl="1"/>
            <a:r>
              <a:rPr lang="en-US" sz="3000" dirty="0"/>
              <a:t>Worldviews</a:t>
            </a:r>
          </a:p>
          <a:p>
            <a:pPr lvl="1"/>
            <a:r>
              <a:rPr lang="en-US" sz="3000" dirty="0"/>
              <a:t>Philosophies </a:t>
            </a:r>
          </a:p>
        </p:txBody>
      </p:sp>
      <p:pic>
        <p:nvPicPr>
          <p:cNvPr id="5" name="Picture 4"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3247" t="68213" r="12970"/>
          <a:stretch/>
        </p:blipFill>
        <p:spPr>
          <a:xfrm>
            <a:off x="-1" y="1"/>
            <a:ext cx="4339229" cy="2557670"/>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10" name="Picture 9" descr="A picture containing tex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285" t="15213" r="285" b="31404"/>
          <a:stretch/>
        </p:blipFill>
        <p:spPr>
          <a:xfrm>
            <a:off x="4339225" y="1"/>
            <a:ext cx="4791107" cy="2557670"/>
          </a:xfrm>
          <a:prstGeom prst="rect">
            <a:avLst/>
          </a:prstGeom>
        </p:spPr>
      </p:pic>
      <p:pic>
        <p:nvPicPr>
          <p:cNvPr id="11" name="Picture 10"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3247" t="68213" r="12970"/>
          <a:stretch/>
        </p:blipFill>
        <p:spPr>
          <a:xfrm>
            <a:off x="4352893" y="2557671"/>
            <a:ext cx="4791108" cy="4300328"/>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7" name="TextBox 6">
            <a:extLst>
              <a:ext uri="{FF2B5EF4-FFF2-40B4-BE49-F238E27FC236}">
                <a16:creationId xmlns:a16="http://schemas.microsoft.com/office/drawing/2014/main" id="{C39F70E4-395B-409E-9927-CF857CC411C0}"/>
              </a:ext>
            </a:extLst>
          </p:cNvPr>
          <p:cNvSpPr txBox="1"/>
          <p:nvPr/>
        </p:nvSpPr>
        <p:spPr>
          <a:xfrm>
            <a:off x="4240696" y="2557671"/>
            <a:ext cx="4889636" cy="1938992"/>
          </a:xfrm>
          <a:prstGeom prst="rect">
            <a:avLst/>
          </a:prstGeom>
          <a:noFill/>
        </p:spPr>
        <p:txBody>
          <a:bodyPr wrap="square" rtlCol="0">
            <a:spAutoFit/>
          </a:bodyPr>
          <a:lstStyle/>
          <a:p>
            <a:pPr marL="457200" indent="-457200">
              <a:buFont typeface="Wingdings" panose="05000000000000000000" pitchFamily="2" charset="2"/>
              <a:buChar char="Ø"/>
            </a:pPr>
            <a:r>
              <a:rPr lang="en-US" sz="3000" dirty="0">
                <a:solidFill>
                  <a:srgbClr val="FF0000"/>
                </a:solidFill>
              </a:rPr>
              <a:t>John 10:20—Many of them were saying, “He has a demon and is insane. Why do you listen to Him?”</a:t>
            </a:r>
            <a:r>
              <a:rPr lang="en-NZ" sz="3000" dirty="0">
                <a:solidFill>
                  <a:srgbClr val="FF0000"/>
                </a:solidFill>
              </a:rPr>
              <a:t> </a:t>
            </a:r>
            <a:r>
              <a:rPr lang="en-NZ" dirty="0">
                <a:solidFill>
                  <a:srgbClr val="FF0000"/>
                </a:solidFill>
              </a:rPr>
              <a:t>(NASB)</a:t>
            </a:r>
          </a:p>
        </p:txBody>
      </p:sp>
    </p:spTree>
    <p:extLst>
      <p:ext uri="{BB962C8B-B14F-4D97-AF65-F5344CB8AC3E}">
        <p14:creationId xmlns:p14="http://schemas.microsoft.com/office/powerpoint/2010/main" val="257588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668" y="2557671"/>
            <a:ext cx="4352893" cy="4300328"/>
          </a:xfrm>
        </p:spPr>
        <p:txBody>
          <a:bodyPr>
            <a:normAutofit fontScale="92500"/>
          </a:bodyPr>
          <a:lstStyle/>
          <a:p>
            <a:endParaRPr lang="en-US" i="1" dirty="0"/>
          </a:p>
          <a:p>
            <a:pPr marL="0" indent="0" algn="ctr">
              <a:buNone/>
            </a:pPr>
            <a:r>
              <a:rPr lang="en-US" sz="3700" i="1" dirty="0"/>
              <a:t>What are you hearing?</a:t>
            </a:r>
          </a:p>
          <a:p>
            <a:endParaRPr lang="en-US" i="1" dirty="0"/>
          </a:p>
          <a:p>
            <a:r>
              <a:rPr lang="en-US" sz="3000" dirty="0"/>
              <a:t>Constantly bombarded by:</a:t>
            </a:r>
          </a:p>
          <a:p>
            <a:pPr lvl="1"/>
            <a:r>
              <a:rPr lang="en-US" sz="3000" dirty="0"/>
              <a:t>Words</a:t>
            </a:r>
          </a:p>
          <a:p>
            <a:pPr lvl="1"/>
            <a:r>
              <a:rPr lang="en-US" sz="3000" dirty="0"/>
              <a:t>Ideas</a:t>
            </a:r>
          </a:p>
          <a:p>
            <a:pPr lvl="1"/>
            <a:r>
              <a:rPr lang="en-US" sz="3000" dirty="0"/>
              <a:t>Worldviews</a:t>
            </a:r>
          </a:p>
          <a:p>
            <a:pPr lvl="1"/>
            <a:r>
              <a:rPr lang="en-US" sz="3000" dirty="0"/>
              <a:t>Philosophies </a:t>
            </a:r>
          </a:p>
        </p:txBody>
      </p:sp>
      <p:pic>
        <p:nvPicPr>
          <p:cNvPr id="5" name="Picture 4"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3247" t="68213" r="12970"/>
          <a:stretch/>
        </p:blipFill>
        <p:spPr>
          <a:xfrm>
            <a:off x="-1" y="1"/>
            <a:ext cx="4339229" cy="2557670"/>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10" name="Picture 9" descr="A picture containing tex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285" t="15213" r="285" b="31404"/>
          <a:stretch/>
        </p:blipFill>
        <p:spPr>
          <a:xfrm>
            <a:off x="4339225" y="1"/>
            <a:ext cx="4791107" cy="2557670"/>
          </a:xfrm>
          <a:prstGeom prst="rect">
            <a:avLst/>
          </a:prstGeom>
        </p:spPr>
      </p:pic>
      <p:pic>
        <p:nvPicPr>
          <p:cNvPr id="11" name="Picture 10"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3247" t="68213" r="12970"/>
          <a:stretch/>
        </p:blipFill>
        <p:spPr>
          <a:xfrm>
            <a:off x="4352893" y="2557671"/>
            <a:ext cx="4791108" cy="4300328"/>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8" name="TextBox 7">
            <a:extLst>
              <a:ext uri="{FF2B5EF4-FFF2-40B4-BE49-F238E27FC236}">
                <a16:creationId xmlns:a16="http://schemas.microsoft.com/office/drawing/2014/main" id="{B04727B9-B33C-40D0-BEA6-B1F5D6FB0D08}"/>
              </a:ext>
            </a:extLst>
          </p:cNvPr>
          <p:cNvSpPr txBox="1"/>
          <p:nvPr/>
        </p:nvSpPr>
        <p:spPr>
          <a:xfrm>
            <a:off x="4240696" y="2557671"/>
            <a:ext cx="4889636" cy="4247317"/>
          </a:xfrm>
          <a:prstGeom prst="rect">
            <a:avLst/>
          </a:prstGeom>
          <a:noFill/>
        </p:spPr>
        <p:txBody>
          <a:bodyPr wrap="square" rtlCol="0">
            <a:spAutoFit/>
          </a:bodyPr>
          <a:lstStyle/>
          <a:p>
            <a:pPr marL="457200" indent="-457200">
              <a:buFont typeface="Wingdings" panose="05000000000000000000" pitchFamily="2" charset="2"/>
              <a:buChar char="Ø"/>
            </a:pPr>
            <a:r>
              <a:rPr lang="en-US" sz="3000" dirty="0">
                <a:solidFill>
                  <a:srgbClr val="FF0000"/>
                </a:solidFill>
              </a:rPr>
              <a:t>John 10:20—Many of them were saying, “He has a demon and is insane. Why do you listen to Him?”</a:t>
            </a:r>
            <a:r>
              <a:rPr lang="en-NZ" sz="3000" dirty="0">
                <a:solidFill>
                  <a:srgbClr val="FF0000"/>
                </a:solidFill>
              </a:rPr>
              <a:t> </a:t>
            </a:r>
            <a:r>
              <a:rPr lang="en-NZ" dirty="0">
                <a:solidFill>
                  <a:srgbClr val="FF0000"/>
                </a:solidFill>
              </a:rPr>
              <a:t>(NASB)</a:t>
            </a:r>
          </a:p>
          <a:p>
            <a:pPr marL="457200" indent="-457200">
              <a:buFont typeface="Wingdings" panose="05000000000000000000" pitchFamily="2" charset="2"/>
              <a:buChar char="Ø"/>
            </a:pPr>
            <a:r>
              <a:rPr lang="en-US" sz="3000" dirty="0">
                <a:solidFill>
                  <a:srgbClr val="FF0000"/>
                </a:solidFill>
              </a:rPr>
              <a:t>Luke 9:35—Then a voice came out of the cloud, saying, “This is My Son, </a:t>
            </a:r>
            <a:r>
              <a:rPr lang="en-US" sz="3000" i="1" dirty="0">
                <a:solidFill>
                  <a:srgbClr val="FF0000"/>
                </a:solidFill>
              </a:rPr>
              <a:t>My</a:t>
            </a:r>
            <a:r>
              <a:rPr lang="en-US" sz="3000" dirty="0">
                <a:solidFill>
                  <a:srgbClr val="FF0000"/>
                </a:solidFill>
              </a:rPr>
              <a:t> Chosen One; listen to Him!” </a:t>
            </a:r>
            <a:r>
              <a:rPr lang="en-US" dirty="0">
                <a:solidFill>
                  <a:srgbClr val="FF0000"/>
                </a:solidFill>
              </a:rPr>
              <a:t>(NASB)</a:t>
            </a:r>
          </a:p>
        </p:txBody>
      </p:sp>
    </p:spTree>
    <p:extLst>
      <p:ext uri="{BB962C8B-B14F-4D97-AF65-F5344CB8AC3E}">
        <p14:creationId xmlns:p14="http://schemas.microsoft.com/office/powerpoint/2010/main" val="3373990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345634"/>
            <a:ext cx="4514850" cy="4512365"/>
          </a:xfrm>
        </p:spPr>
        <p:txBody>
          <a:bodyPr>
            <a:normAutofit/>
          </a:bodyPr>
          <a:lstStyle/>
          <a:p>
            <a:r>
              <a:rPr lang="en-US" sz="3600" i="1" dirty="0"/>
              <a:t>What are you thinking?</a:t>
            </a:r>
            <a:br>
              <a:rPr lang="en-US" sz="3600" dirty="0"/>
            </a:br>
            <a:endParaRPr lang="en-US" sz="3600" dirty="0"/>
          </a:p>
          <a:p>
            <a:r>
              <a:rPr lang="en-US" sz="3600" dirty="0">
                <a:solidFill>
                  <a:schemeClr val="bg1"/>
                </a:solidFill>
              </a:rPr>
              <a:t>When your personal stories are filled with </a:t>
            </a:r>
          </a:p>
          <a:p>
            <a:pPr lvl="1"/>
            <a:r>
              <a:rPr lang="en-US" sz="3600" dirty="0">
                <a:solidFill>
                  <a:schemeClr val="bg1"/>
                </a:solidFill>
              </a:rPr>
              <a:t>Disappointment</a:t>
            </a:r>
          </a:p>
          <a:p>
            <a:pPr lvl="1"/>
            <a:r>
              <a:rPr lang="en-US" sz="3600" dirty="0">
                <a:solidFill>
                  <a:schemeClr val="bg1"/>
                </a:solidFill>
              </a:rPr>
              <a:t>Brokenness</a:t>
            </a:r>
          </a:p>
          <a:p>
            <a:pPr lvl="1"/>
            <a:r>
              <a:rPr lang="en-US" sz="3600" dirty="0">
                <a:solidFill>
                  <a:schemeClr val="bg1"/>
                </a:solidFill>
              </a:rPr>
              <a:t>Pain</a:t>
            </a:r>
          </a:p>
          <a:p>
            <a:endParaRPr lang="en-NZ" sz="3600" dirty="0"/>
          </a:p>
        </p:txBody>
      </p:sp>
      <p:pic>
        <p:nvPicPr>
          <p:cNvPr id="8" name="Content Placeholder 7" descr="A picture containing wooden, floor, thing, tape&#10;&#10;Description generated with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823" r="11154"/>
          <a:stretch/>
        </p:blipFill>
        <p:spPr>
          <a:xfrm>
            <a:off x="4339227" y="0"/>
            <a:ext cx="4801566" cy="4218862"/>
          </a:xfrm>
        </p:spPr>
      </p:pic>
      <p:pic>
        <p:nvPicPr>
          <p:cNvPr id="5" name="Picture 4"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4339227" y="4218862"/>
            <a:ext cx="4801567" cy="2639138"/>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2877662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7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345634"/>
            <a:ext cx="4514850" cy="4512365"/>
          </a:xfrm>
        </p:spPr>
        <p:txBody>
          <a:bodyPr>
            <a:normAutofit/>
          </a:bodyPr>
          <a:lstStyle/>
          <a:p>
            <a:r>
              <a:rPr lang="en-US" sz="3600" i="1" dirty="0"/>
              <a:t>What are you thinking?</a:t>
            </a:r>
            <a:br>
              <a:rPr lang="en-US" sz="3600" dirty="0"/>
            </a:br>
            <a:endParaRPr lang="en-US" sz="3600" dirty="0"/>
          </a:p>
          <a:p>
            <a:r>
              <a:rPr lang="en-US" sz="3600" dirty="0">
                <a:solidFill>
                  <a:schemeClr val="bg1"/>
                </a:solidFill>
              </a:rPr>
              <a:t>When your personal stories are filled with </a:t>
            </a:r>
          </a:p>
          <a:p>
            <a:pPr lvl="1"/>
            <a:r>
              <a:rPr lang="en-US" sz="3600" dirty="0">
                <a:solidFill>
                  <a:schemeClr val="bg1"/>
                </a:solidFill>
              </a:rPr>
              <a:t>Disappointment</a:t>
            </a:r>
          </a:p>
          <a:p>
            <a:pPr lvl="1"/>
            <a:r>
              <a:rPr lang="en-US" sz="3600" dirty="0">
                <a:solidFill>
                  <a:schemeClr val="bg1"/>
                </a:solidFill>
              </a:rPr>
              <a:t>Brokenness</a:t>
            </a:r>
          </a:p>
          <a:p>
            <a:pPr lvl="1"/>
            <a:r>
              <a:rPr lang="en-US" sz="3600" dirty="0">
                <a:solidFill>
                  <a:schemeClr val="bg1"/>
                </a:solidFill>
              </a:rPr>
              <a:t>Pain</a:t>
            </a:r>
          </a:p>
          <a:p>
            <a:endParaRPr lang="en-NZ" sz="3600" dirty="0"/>
          </a:p>
        </p:txBody>
      </p:sp>
      <p:pic>
        <p:nvPicPr>
          <p:cNvPr id="8" name="Content Placeholder 7" descr="A picture containing wooden, floor, thing, tape&#10;&#10;Description generated with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823" r="11154"/>
          <a:stretch/>
        </p:blipFill>
        <p:spPr>
          <a:xfrm>
            <a:off x="4339227" y="0"/>
            <a:ext cx="4801566" cy="4218862"/>
          </a:xfrm>
        </p:spPr>
      </p:pic>
      <p:pic>
        <p:nvPicPr>
          <p:cNvPr id="5" name="Picture 4"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4339227" y="4218862"/>
            <a:ext cx="4801567" cy="2639138"/>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7" name="TextBox 6">
            <a:extLst>
              <a:ext uri="{FF2B5EF4-FFF2-40B4-BE49-F238E27FC236}">
                <a16:creationId xmlns:a16="http://schemas.microsoft.com/office/drawing/2014/main" id="{EEC2D694-1498-4F1B-850B-FB73202670A9}"/>
              </a:ext>
            </a:extLst>
          </p:cNvPr>
          <p:cNvSpPr txBox="1"/>
          <p:nvPr/>
        </p:nvSpPr>
        <p:spPr>
          <a:xfrm>
            <a:off x="4655686" y="4810414"/>
            <a:ext cx="4701652" cy="707886"/>
          </a:xfrm>
          <a:prstGeom prst="rect">
            <a:avLst/>
          </a:prstGeom>
          <a:noFill/>
        </p:spPr>
        <p:txBody>
          <a:bodyPr wrap="square">
            <a:spAutoFit/>
          </a:bodyPr>
          <a:lstStyle/>
          <a:p>
            <a:r>
              <a:rPr lang="en-US" sz="4000" b="0" i="0" dirty="0">
                <a:solidFill>
                  <a:srgbClr val="202124"/>
                </a:solidFill>
                <a:effectLst/>
                <a:latin typeface="arial" panose="020B0604020202020204" pitchFamily="34" charset="0"/>
              </a:rPr>
              <a:t>Thinking in a loop.</a:t>
            </a:r>
            <a:endParaRPr lang="en-NZ" sz="4000" dirty="0"/>
          </a:p>
        </p:txBody>
      </p:sp>
    </p:spTree>
    <p:extLst>
      <p:ext uri="{BB962C8B-B14F-4D97-AF65-F5344CB8AC3E}">
        <p14:creationId xmlns:p14="http://schemas.microsoft.com/office/powerpoint/2010/main" val="2374354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345634"/>
            <a:ext cx="4514850" cy="4512365"/>
          </a:xfrm>
        </p:spPr>
        <p:txBody>
          <a:bodyPr>
            <a:normAutofit/>
          </a:bodyPr>
          <a:lstStyle/>
          <a:p>
            <a:r>
              <a:rPr lang="en-US" sz="3600" i="1" dirty="0"/>
              <a:t>What are you thinking?</a:t>
            </a:r>
            <a:br>
              <a:rPr lang="en-US" sz="3600" dirty="0"/>
            </a:br>
            <a:endParaRPr lang="en-US" sz="3600" dirty="0"/>
          </a:p>
          <a:p>
            <a:r>
              <a:rPr lang="en-US" sz="3600" dirty="0"/>
              <a:t>When your personal stories are filled with: </a:t>
            </a:r>
          </a:p>
          <a:p>
            <a:endParaRPr lang="en-NZ" sz="3600" dirty="0"/>
          </a:p>
        </p:txBody>
      </p:sp>
      <p:pic>
        <p:nvPicPr>
          <p:cNvPr id="8" name="Content Placeholder 7" descr="A picture containing wooden, floor, thing, tape&#10;&#10;Description generated with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823" r="11154"/>
          <a:stretch/>
        </p:blipFill>
        <p:spPr>
          <a:xfrm>
            <a:off x="4339227" y="0"/>
            <a:ext cx="4801566" cy="4218862"/>
          </a:xfrm>
        </p:spPr>
      </p:pic>
      <p:pic>
        <p:nvPicPr>
          <p:cNvPr id="5" name="Picture 4"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4339227" y="4218862"/>
            <a:ext cx="4801567" cy="2639138"/>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7" name="TextBox 6">
            <a:extLst>
              <a:ext uri="{FF2B5EF4-FFF2-40B4-BE49-F238E27FC236}">
                <a16:creationId xmlns:a16="http://schemas.microsoft.com/office/drawing/2014/main" id="{EEC2D694-1498-4F1B-850B-FB73202670A9}"/>
              </a:ext>
            </a:extLst>
          </p:cNvPr>
          <p:cNvSpPr txBox="1"/>
          <p:nvPr/>
        </p:nvSpPr>
        <p:spPr>
          <a:xfrm>
            <a:off x="4655686" y="4810414"/>
            <a:ext cx="4701652" cy="707886"/>
          </a:xfrm>
          <a:prstGeom prst="rect">
            <a:avLst/>
          </a:prstGeom>
          <a:noFill/>
        </p:spPr>
        <p:txBody>
          <a:bodyPr wrap="square">
            <a:spAutoFit/>
          </a:bodyPr>
          <a:lstStyle/>
          <a:p>
            <a:r>
              <a:rPr lang="en-US" sz="4000" b="0" i="0" dirty="0">
                <a:solidFill>
                  <a:srgbClr val="202124"/>
                </a:solidFill>
                <a:effectLst/>
                <a:latin typeface="arial" panose="020B0604020202020204" pitchFamily="34" charset="0"/>
              </a:rPr>
              <a:t>Thinking in a loop.</a:t>
            </a:r>
            <a:endParaRPr lang="en-NZ" sz="4000" dirty="0"/>
          </a:p>
        </p:txBody>
      </p:sp>
    </p:spTree>
    <p:extLst>
      <p:ext uri="{BB962C8B-B14F-4D97-AF65-F5344CB8AC3E}">
        <p14:creationId xmlns:p14="http://schemas.microsoft.com/office/powerpoint/2010/main" val="278501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345634"/>
            <a:ext cx="4514850" cy="4512365"/>
          </a:xfrm>
        </p:spPr>
        <p:txBody>
          <a:bodyPr>
            <a:normAutofit/>
          </a:bodyPr>
          <a:lstStyle/>
          <a:p>
            <a:r>
              <a:rPr lang="en-US" sz="3600" i="1" dirty="0"/>
              <a:t>What are you thinking?</a:t>
            </a:r>
            <a:br>
              <a:rPr lang="en-US" sz="3600" dirty="0"/>
            </a:br>
            <a:endParaRPr lang="en-US" sz="3600" dirty="0"/>
          </a:p>
          <a:p>
            <a:r>
              <a:rPr lang="en-US" sz="3600" dirty="0"/>
              <a:t>When your personal stories are filled with: </a:t>
            </a:r>
          </a:p>
          <a:p>
            <a:pPr lvl="1"/>
            <a:r>
              <a:rPr lang="en-US" sz="3600" dirty="0"/>
              <a:t>Disappointment</a:t>
            </a:r>
          </a:p>
          <a:p>
            <a:endParaRPr lang="en-NZ" sz="3600" dirty="0"/>
          </a:p>
        </p:txBody>
      </p:sp>
      <p:pic>
        <p:nvPicPr>
          <p:cNvPr id="8" name="Content Placeholder 7" descr="A picture containing wooden, floor, thing, tape&#10;&#10;Description generated with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823" r="11154"/>
          <a:stretch/>
        </p:blipFill>
        <p:spPr>
          <a:xfrm>
            <a:off x="4339227" y="0"/>
            <a:ext cx="4801566" cy="4218862"/>
          </a:xfrm>
        </p:spPr>
      </p:pic>
      <p:pic>
        <p:nvPicPr>
          <p:cNvPr id="5" name="Picture 4"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4339227" y="4218862"/>
            <a:ext cx="4801567" cy="2639138"/>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7" name="TextBox 6">
            <a:extLst>
              <a:ext uri="{FF2B5EF4-FFF2-40B4-BE49-F238E27FC236}">
                <a16:creationId xmlns:a16="http://schemas.microsoft.com/office/drawing/2014/main" id="{EEC2D694-1498-4F1B-850B-FB73202670A9}"/>
              </a:ext>
            </a:extLst>
          </p:cNvPr>
          <p:cNvSpPr txBox="1"/>
          <p:nvPr/>
        </p:nvSpPr>
        <p:spPr>
          <a:xfrm>
            <a:off x="4655686" y="4810414"/>
            <a:ext cx="4701652" cy="707886"/>
          </a:xfrm>
          <a:prstGeom prst="rect">
            <a:avLst/>
          </a:prstGeom>
          <a:noFill/>
        </p:spPr>
        <p:txBody>
          <a:bodyPr wrap="square">
            <a:spAutoFit/>
          </a:bodyPr>
          <a:lstStyle/>
          <a:p>
            <a:r>
              <a:rPr lang="en-US" sz="4000" b="0" i="0" dirty="0">
                <a:solidFill>
                  <a:srgbClr val="202124"/>
                </a:solidFill>
                <a:effectLst/>
                <a:latin typeface="arial" panose="020B0604020202020204" pitchFamily="34" charset="0"/>
              </a:rPr>
              <a:t>Thinking in a loop.</a:t>
            </a:r>
            <a:endParaRPr lang="en-NZ" sz="4000" dirty="0"/>
          </a:p>
        </p:txBody>
      </p:sp>
    </p:spTree>
    <p:extLst>
      <p:ext uri="{BB962C8B-B14F-4D97-AF65-F5344CB8AC3E}">
        <p14:creationId xmlns:p14="http://schemas.microsoft.com/office/powerpoint/2010/main" val="38465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345634"/>
            <a:ext cx="4514850" cy="4512365"/>
          </a:xfrm>
        </p:spPr>
        <p:txBody>
          <a:bodyPr>
            <a:normAutofit/>
          </a:bodyPr>
          <a:lstStyle/>
          <a:p>
            <a:r>
              <a:rPr lang="en-US" sz="3600" i="1" dirty="0"/>
              <a:t>What are you thinking?</a:t>
            </a:r>
            <a:br>
              <a:rPr lang="en-US" sz="3600" dirty="0"/>
            </a:br>
            <a:endParaRPr lang="en-US" sz="3600" dirty="0"/>
          </a:p>
          <a:p>
            <a:r>
              <a:rPr lang="en-US" sz="3600" dirty="0"/>
              <a:t>When your personal stories are filled with: </a:t>
            </a:r>
          </a:p>
          <a:p>
            <a:pPr lvl="1"/>
            <a:r>
              <a:rPr lang="en-US" sz="3600" dirty="0"/>
              <a:t>Brokenness</a:t>
            </a:r>
          </a:p>
          <a:p>
            <a:endParaRPr lang="en-NZ" sz="3600" dirty="0"/>
          </a:p>
        </p:txBody>
      </p:sp>
      <p:pic>
        <p:nvPicPr>
          <p:cNvPr id="8" name="Content Placeholder 7" descr="A picture containing wooden, floor, thing, tape&#10;&#10;Description generated with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823" r="11154"/>
          <a:stretch/>
        </p:blipFill>
        <p:spPr>
          <a:xfrm>
            <a:off x="4339227" y="0"/>
            <a:ext cx="4801566" cy="4218862"/>
          </a:xfrm>
        </p:spPr>
      </p:pic>
      <p:pic>
        <p:nvPicPr>
          <p:cNvPr id="5" name="Picture 4"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4339227" y="4218862"/>
            <a:ext cx="4801567" cy="2639138"/>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7" name="TextBox 6">
            <a:extLst>
              <a:ext uri="{FF2B5EF4-FFF2-40B4-BE49-F238E27FC236}">
                <a16:creationId xmlns:a16="http://schemas.microsoft.com/office/drawing/2014/main" id="{EEC2D694-1498-4F1B-850B-FB73202670A9}"/>
              </a:ext>
            </a:extLst>
          </p:cNvPr>
          <p:cNvSpPr txBox="1"/>
          <p:nvPr/>
        </p:nvSpPr>
        <p:spPr>
          <a:xfrm>
            <a:off x="4655686" y="4810414"/>
            <a:ext cx="4701652" cy="707886"/>
          </a:xfrm>
          <a:prstGeom prst="rect">
            <a:avLst/>
          </a:prstGeom>
          <a:noFill/>
        </p:spPr>
        <p:txBody>
          <a:bodyPr wrap="square">
            <a:spAutoFit/>
          </a:bodyPr>
          <a:lstStyle/>
          <a:p>
            <a:r>
              <a:rPr lang="en-US" sz="4000" b="0" i="0" dirty="0">
                <a:solidFill>
                  <a:srgbClr val="202124"/>
                </a:solidFill>
                <a:effectLst/>
                <a:latin typeface="arial" panose="020B0604020202020204" pitchFamily="34" charset="0"/>
              </a:rPr>
              <a:t>Thinking in a loop.</a:t>
            </a:r>
            <a:endParaRPr lang="en-NZ" sz="4000" dirty="0"/>
          </a:p>
        </p:txBody>
      </p:sp>
    </p:spTree>
    <p:extLst>
      <p:ext uri="{BB962C8B-B14F-4D97-AF65-F5344CB8AC3E}">
        <p14:creationId xmlns:p14="http://schemas.microsoft.com/office/powerpoint/2010/main" val="3020580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345634"/>
            <a:ext cx="4514850" cy="4512365"/>
          </a:xfrm>
        </p:spPr>
        <p:txBody>
          <a:bodyPr>
            <a:normAutofit/>
          </a:bodyPr>
          <a:lstStyle/>
          <a:p>
            <a:r>
              <a:rPr lang="en-US" sz="3600" i="1" dirty="0"/>
              <a:t>What are you thinking?</a:t>
            </a:r>
            <a:br>
              <a:rPr lang="en-US" sz="3600" dirty="0"/>
            </a:br>
            <a:endParaRPr lang="en-US" sz="3600" dirty="0"/>
          </a:p>
          <a:p>
            <a:r>
              <a:rPr lang="en-US" sz="3600" dirty="0"/>
              <a:t>When your personal stories are filled with: </a:t>
            </a:r>
          </a:p>
          <a:p>
            <a:pPr lvl="1"/>
            <a:r>
              <a:rPr lang="en-US" sz="3600" dirty="0"/>
              <a:t>Pain</a:t>
            </a:r>
          </a:p>
          <a:p>
            <a:endParaRPr lang="en-NZ" sz="3600" dirty="0"/>
          </a:p>
        </p:txBody>
      </p:sp>
      <p:pic>
        <p:nvPicPr>
          <p:cNvPr id="8" name="Content Placeholder 7" descr="A picture containing wooden, floor, thing, tape&#10;&#10;Description generated with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823" r="11154"/>
          <a:stretch/>
        </p:blipFill>
        <p:spPr>
          <a:xfrm>
            <a:off x="4339227" y="0"/>
            <a:ext cx="4801566" cy="4218862"/>
          </a:xfrm>
        </p:spPr>
      </p:pic>
      <p:pic>
        <p:nvPicPr>
          <p:cNvPr id="5" name="Picture 4"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4339227" y="4218862"/>
            <a:ext cx="4801567" cy="2639138"/>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7" name="TextBox 6">
            <a:extLst>
              <a:ext uri="{FF2B5EF4-FFF2-40B4-BE49-F238E27FC236}">
                <a16:creationId xmlns:a16="http://schemas.microsoft.com/office/drawing/2014/main" id="{EEC2D694-1498-4F1B-850B-FB73202670A9}"/>
              </a:ext>
            </a:extLst>
          </p:cNvPr>
          <p:cNvSpPr txBox="1"/>
          <p:nvPr/>
        </p:nvSpPr>
        <p:spPr>
          <a:xfrm>
            <a:off x="4655686" y="4810414"/>
            <a:ext cx="4701652" cy="707886"/>
          </a:xfrm>
          <a:prstGeom prst="rect">
            <a:avLst/>
          </a:prstGeom>
          <a:noFill/>
        </p:spPr>
        <p:txBody>
          <a:bodyPr wrap="square">
            <a:spAutoFit/>
          </a:bodyPr>
          <a:lstStyle/>
          <a:p>
            <a:r>
              <a:rPr lang="en-US" sz="4000" b="0" i="0" dirty="0">
                <a:solidFill>
                  <a:srgbClr val="202124"/>
                </a:solidFill>
                <a:effectLst/>
                <a:latin typeface="arial" panose="020B0604020202020204" pitchFamily="34" charset="0"/>
              </a:rPr>
              <a:t>Thinking in a loop.</a:t>
            </a:r>
            <a:endParaRPr lang="en-NZ" sz="4000" dirty="0"/>
          </a:p>
        </p:txBody>
      </p:sp>
    </p:spTree>
    <p:extLst>
      <p:ext uri="{BB962C8B-B14F-4D97-AF65-F5344CB8AC3E}">
        <p14:creationId xmlns:p14="http://schemas.microsoft.com/office/powerpoint/2010/main" val="2688150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345634"/>
            <a:ext cx="4514850" cy="4512365"/>
          </a:xfrm>
        </p:spPr>
        <p:txBody>
          <a:bodyPr>
            <a:normAutofit/>
          </a:bodyPr>
          <a:lstStyle/>
          <a:p>
            <a:r>
              <a:rPr lang="en-US" sz="3600" i="1" dirty="0"/>
              <a:t>What are you thinking?</a:t>
            </a:r>
            <a:br>
              <a:rPr lang="en-US" sz="3600" dirty="0"/>
            </a:br>
            <a:endParaRPr lang="en-US" sz="3600" dirty="0"/>
          </a:p>
          <a:p>
            <a:r>
              <a:rPr lang="en-US" sz="3600" dirty="0"/>
              <a:t>When your personal stories are filled with: </a:t>
            </a:r>
          </a:p>
          <a:p>
            <a:pPr lvl="1"/>
            <a:r>
              <a:rPr lang="en-US" sz="3600" dirty="0"/>
              <a:t>Sinful regrets</a:t>
            </a:r>
            <a:endParaRPr lang="en-NZ" sz="3600" dirty="0"/>
          </a:p>
        </p:txBody>
      </p:sp>
      <p:pic>
        <p:nvPicPr>
          <p:cNvPr id="8" name="Content Placeholder 7" descr="A picture containing wooden, floor, thing, tape&#10;&#10;Description generated with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823" r="11154"/>
          <a:stretch/>
        </p:blipFill>
        <p:spPr>
          <a:xfrm>
            <a:off x="4339227" y="0"/>
            <a:ext cx="4801566" cy="4218862"/>
          </a:xfrm>
        </p:spPr>
      </p:pic>
      <p:pic>
        <p:nvPicPr>
          <p:cNvPr id="5" name="Picture 4"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4339227" y="4218862"/>
            <a:ext cx="4801567" cy="2639138"/>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7" name="TextBox 6">
            <a:extLst>
              <a:ext uri="{FF2B5EF4-FFF2-40B4-BE49-F238E27FC236}">
                <a16:creationId xmlns:a16="http://schemas.microsoft.com/office/drawing/2014/main" id="{EEC2D694-1498-4F1B-850B-FB73202670A9}"/>
              </a:ext>
            </a:extLst>
          </p:cNvPr>
          <p:cNvSpPr txBox="1"/>
          <p:nvPr/>
        </p:nvSpPr>
        <p:spPr>
          <a:xfrm>
            <a:off x="4655686" y="4810414"/>
            <a:ext cx="4701652" cy="707886"/>
          </a:xfrm>
          <a:prstGeom prst="rect">
            <a:avLst/>
          </a:prstGeom>
          <a:noFill/>
        </p:spPr>
        <p:txBody>
          <a:bodyPr wrap="square">
            <a:spAutoFit/>
          </a:bodyPr>
          <a:lstStyle/>
          <a:p>
            <a:r>
              <a:rPr lang="en-US" sz="4000" b="0" i="0" dirty="0">
                <a:solidFill>
                  <a:srgbClr val="202124"/>
                </a:solidFill>
                <a:effectLst/>
                <a:latin typeface="arial" panose="020B0604020202020204" pitchFamily="34" charset="0"/>
              </a:rPr>
              <a:t>Thinking in a loop.</a:t>
            </a:r>
            <a:endParaRPr lang="en-NZ" sz="4000" dirty="0"/>
          </a:p>
        </p:txBody>
      </p:sp>
    </p:spTree>
    <p:extLst>
      <p:ext uri="{BB962C8B-B14F-4D97-AF65-F5344CB8AC3E}">
        <p14:creationId xmlns:p14="http://schemas.microsoft.com/office/powerpoint/2010/main" val="2125736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345634"/>
            <a:ext cx="4514850" cy="4512365"/>
          </a:xfrm>
        </p:spPr>
        <p:txBody>
          <a:bodyPr>
            <a:normAutofit/>
          </a:bodyPr>
          <a:lstStyle/>
          <a:p>
            <a:r>
              <a:rPr lang="en-US" sz="3600" i="1" dirty="0"/>
              <a:t>What are you thinking?</a:t>
            </a:r>
            <a:br>
              <a:rPr lang="en-US" sz="3600" dirty="0"/>
            </a:br>
            <a:endParaRPr lang="en-US" sz="3600" dirty="0"/>
          </a:p>
          <a:p>
            <a:r>
              <a:rPr lang="en-US" sz="3600" dirty="0"/>
              <a:t>When your personal stories are filled with: </a:t>
            </a:r>
          </a:p>
          <a:p>
            <a:pPr lvl="1"/>
            <a:r>
              <a:rPr lang="en-US" sz="3600" dirty="0"/>
              <a:t>Broken promises</a:t>
            </a:r>
            <a:endParaRPr lang="en-NZ" sz="3600" dirty="0"/>
          </a:p>
        </p:txBody>
      </p:sp>
      <p:pic>
        <p:nvPicPr>
          <p:cNvPr id="8" name="Content Placeholder 7" descr="A picture containing wooden, floor, thing, tape&#10;&#10;Description generated with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823" r="11154"/>
          <a:stretch/>
        </p:blipFill>
        <p:spPr>
          <a:xfrm>
            <a:off x="4339227" y="0"/>
            <a:ext cx="4801566" cy="4218862"/>
          </a:xfrm>
        </p:spPr>
      </p:pic>
      <p:pic>
        <p:nvPicPr>
          <p:cNvPr id="5" name="Picture 4"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4339227" y="4218862"/>
            <a:ext cx="4801567" cy="2639138"/>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7" name="TextBox 6">
            <a:extLst>
              <a:ext uri="{FF2B5EF4-FFF2-40B4-BE49-F238E27FC236}">
                <a16:creationId xmlns:a16="http://schemas.microsoft.com/office/drawing/2014/main" id="{EEC2D694-1498-4F1B-850B-FB73202670A9}"/>
              </a:ext>
            </a:extLst>
          </p:cNvPr>
          <p:cNvSpPr txBox="1"/>
          <p:nvPr/>
        </p:nvSpPr>
        <p:spPr>
          <a:xfrm>
            <a:off x="4655686" y="4810414"/>
            <a:ext cx="4701652" cy="707886"/>
          </a:xfrm>
          <a:prstGeom prst="rect">
            <a:avLst/>
          </a:prstGeom>
          <a:noFill/>
        </p:spPr>
        <p:txBody>
          <a:bodyPr wrap="square">
            <a:spAutoFit/>
          </a:bodyPr>
          <a:lstStyle/>
          <a:p>
            <a:r>
              <a:rPr lang="en-US" sz="4000" b="0" i="0" dirty="0">
                <a:solidFill>
                  <a:srgbClr val="202124"/>
                </a:solidFill>
                <a:effectLst/>
                <a:latin typeface="arial" panose="020B0604020202020204" pitchFamily="34" charset="0"/>
              </a:rPr>
              <a:t>Thinking in a loop.</a:t>
            </a:r>
            <a:endParaRPr lang="en-NZ" sz="4000" dirty="0"/>
          </a:p>
        </p:txBody>
      </p:sp>
    </p:spTree>
    <p:extLst>
      <p:ext uri="{BB962C8B-B14F-4D97-AF65-F5344CB8AC3E}">
        <p14:creationId xmlns:p14="http://schemas.microsoft.com/office/powerpoint/2010/main" val="698439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345634"/>
            <a:ext cx="4514850" cy="4512365"/>
          </a:xfrm>
        </p:spPr>
        <p:txBody>
          <a:bodyPr>
            <a:normAutofit/>
          </a:bodyPr>
          <a:lstStyle/>
          <a:p>
            <a:r>
              <a:rPr lang="en-US" sz="3600" i="1" dirty="0"/>
              <a:t>What are you thinking?</a:t>
            </a:r>
            <a:br>
              <a:rPr lang="en-US" sz="3600" dirty="0"/>
            </a:br>
            <a:endParaRPr lang="en-US" sz="3600" dirty="0"/>
          </a:p>
          <a:p>
            <a:r>
              <a:rPr lang="en-US" sz="3600" dirty="0"/>
              <a:t>When your personal stories are filled with: </a:t>
            </a:r>
          </a:p>
          <a:p>
            <a:pPr lvl="1"/>
            <a:r>
              <a:rPr lang="en-US" sz="3200" dirty="0"/>
              <a:t>What you think will be controlled by what you believe!</a:t>
            </a:r>
          </a:p>
        </p:txBody>
      </p:sp>
      <p:pic>
        <p:nvPicPr>
          <p:cNvPr id="8" name="Content Placeholder 7" descr="A picture containing wooden, floor, thing, tape&#10;&#10;Description generated with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823" r="11154"/>
          <a:stretch/>
        </p:blipFill>
        <p:spPr>
          <a:xfrm>
            <a:off x="4339227" y="0"/>
            <a:ext cx="4801566" cy="4218862"/>
          </a:xfrm>
        </p:spPr>
      </p:pic>
      <p:pic>
        <p:nvPicPr>
          <p:cNvPr id="5" name="Picture 4"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4339227" y="4218862"/>
            <a:ext cx="4801567" cy="2639138"/>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7" name="TextBox 6">
            <a:extLst>
              <a:ext uri="{FF2B5EF4-FFF2-40B4-BE49-F238E27FC236}">
                <a16:creationId xmlns:a16="http://schemas.microsoft.com/office/drawing/2014/main" id="{EEC2D694-1498-4F1B-850B-FB73202670A9}"/>
              </a:ext>
            </a:extLst>
          </p:cNvPr>
          <p:cNvSpPr txBox="1"/>
          <p:nvPr/>
        </p:nvSpPr>
        <p:spPr>
          <a:xfrm>
            <a:off x="4655686" y="4810414"/>
            <a:ext cx="4701652" cy="707886"/>
          </a:xfrm>
          <a:prstGeom prst="rect">
            <a:avLst/>
          </a:prstGeom>
          <a:noFill/>
        </p:spPr>
        <p:txBody>
          <a:bodyPr wrap="square">
            <a:spAutoFit/>
          </a:bodyPr>
          <a:lstStyle/>
          <a:p>
            <a:r>
              <a:rPr lang="en-US" sz="4000" b="0" i="0" dirty="0">
                <a:solidFill>
                  <a:srgbClr val="202124"/>
                </a:solidFill>
                <a:effectLst/>
                <a:latin typeface="arial" panose="020B0604020202020204" pitchFamily="34" charset="0"/>
              </a:rPr>
              <a:t>Thinking in a loop.</a:t>
            </a:r>
            <a:endParaRPr lang="en-NZ" sz="4000" dirty="0"/>
          </a:p>
        </p:txBody>
      </p:sp>
    </p:spTree>
    <p:extLst>
      <p:ext uri="{BB962C8B-B14F-4D97-AF65-F5344CB8AC3E}">
        <p14:creationId xmlns:p14="http://schemas.microsoft.com/office/powerpoint/2010/main" val="490921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345635"/>
            <a:ext cx="4117146" cy="4512365"/>
          </a:xfrm>
        </p:spPr>
        <p:txBody>
          <a:bodyPr>
            <a:normAutofit fontScale="92500" lnSpcReduction="20000"/>
          </a:bodyPr>
          <a:lstStyle/>
          <a:p>
            <a:pPr marL="0" indent="0" algn="ctr">
              <a:buNone/>
            </a:pPr>
            <a:r>
              <a:rPr lang="en-US" sz="3600" i="1" dirty="0"/>
              <a:t>What are you believing?</a:t>
            </a:r>
            <a:r>
              <a:rPr lang="en-US" sz="3600" dirty="0"/>
              <a:t> </a:t>
            </a:r>
          </a:p>
          <a:p>
            <a:endParaRPr lang="en-US" dirty="0"/>
          </a:p>
          <a:p>
            <a:pPr marL="0" indent="0">
              <a:buNone/>
            </a:pPr>
            <a:r>
              <a:rPr lang="en-US" dirty="0"/>
              <a:t>  </a:t>
            </a:r>
            <a:r>
              <a:rPr lang="en-US" dirty="0">
                <a:solidFill>
                  <a:schemeClr val="bg1"/>
                </a:solidFill>
              </a:rPr>
              <a:t>Our hearts and heads are </a:t>
            </a:r>
          </a:p>
          <a:p>
            <a:pPr marL="0" indent="0">
              <a:buNone/>
            </a:pPr>
            <a:r>
              <a:rPr lang="en-US" dirty="0">
                <a:solidFill>
                  <a:schemeClr val="bg1"/>
                </a:solidFill>
              </a:rPr>
              <a:t>  easily informed by </a:t>
            </a:r>
          </a:p>
          <a:p>
            <a:pPr lvl="1"/>
            <a:r>
              <a:rPr lang="en-US" sz="2800" dirty="0">
                <a:solidFill>
                  <a:schemeClr val="bg1"/>
                </a:solidFill>
              </a:rPr>
              <a:t>Lies</a:t>
            </a:r>
          </a:p>
          <a:p>
            <a:pPr lvl="2"/>
            <a:r>
              <a:rPr lang="en-US" sz="2800" dirty="0">
                <a:solidFill>
                  <a:schemeClr val="bg1"/>
                </a:solidFill>
              </a:rPr>
              <a:t>Deceit</a:t>
            </a:r>
          </a:p>
          <a:p>
            <a:pPr marL="0" indent="0">
              <a:buNone/>
            </a:pPr>
            <a:r>
              <a:rPr lang="en-US" dirty="0">
                <a:solidFill>
                  <a:schemeClr val="bg1"/>
                </a:solidFill>
              </a:rPr>
              <a:t>    Accusations from the </a:t>
            </a:r>
          </a:p>
          <a:p>
            <a:pPr lvl="1"/>
            <a:r>
              <a:rPr lang="en-US" sz="2800" dirty="0">
                <a:solidFill>
                  <a:schemeClr val="bg1"/>
                </a:solidFill>
              </a:rPr>
              <a:t>world, </a:t>
            </a:r>
          </a:p>
          <a:p>
            <a:pPr lvl="2"/>
            <a:r>
              <a:rPr lang="en-US" sz="2800" dirty="0">
                <a:solidFill>
                  <a:schemeClr val="bg1"/>
                </a:solidFill>
              </a:rPr>
              <a:t>the flesh, </a:t>
            </a:r>
          </a:p>
          <a:p>
            <a:pPr lvl="3"/>
            <a:r>
              <a:rPr lang="en-US" sz="2800" dirty="0">
                <a:solidFill>
                  <a:schemeClr val="bg1"/>
                </a:solidFill>
              </a:rPr>
              <a:t>and the devil. </a:t>
            </a:r>
            <a:endParaRPr lang="en-NZ" sz="2800" dirty="0">
              <a:solidFill>
                <a:schemeClr val="bg1"/>
              </a:solidFill>
            </a:endParaRPr>
          </a:p>
        </p:txBody>
      </p:sp>
      <p:pic>
        <p:nvPicPr>
          <p:cNvPr id="5" name="Picture 4"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sp>
        <p:nvSpPr>
          <p:cNvPr id="10" name="TextBox 9">
            <a:extLst>
              <a:ext uri="{FF2B5EF4-FFF2-40B4-BE49-F238E27FC236}">
                <a16:creationId xmlns:a16="http://schemas.microsoft.com/office/drawing/2014/main" id="{58CF91D2-EF2E-42DA-997B-A5A86DB1FC0D}"/>
              </a:ext>
            </a:extLst>
          </p:cNvPr>
          <p:cNvSpPr txBox="1"/>
          <p:nvPr/>
        </p:nvSpPr>
        <p:spPr>
          <a:xfrm>
            <a:off x="4408226" y="5909059"/>
            <a:ext cx="4585648" cy="584775"/>
          </a:xfrm>
          <a:prstGeom prst="rect">
            <a:avLst/>
          </a:prstGeom>
          <a:noFill/>
        </p:spPr>
        <p:txBody>
          <a:bodyPr wrap="square">
            <a:spAutoFit/>
          </a:bodyPr>
          <a:lstStyle/>
          <a:p>
            <a:pPr marL="0" indent="0" algn="ctr">
              <a:buNone/>
            </a:pPr>
            <a:r>
              <a:rPr lang="en-US" sz="3200" b="1" i="1" dirty="0">
                <a:solidFill>
                  <a:schemeClr val="bg1"/>
                </a:solidFill>
              </a:rPr>
              <a:t>That you might believe!</a:t>
            </a:r>
            <a:endParaRPr lang="en-US" sz="3200" b="1" dirty="0">
              <a:solidFill>
                <a:schemeClr val="bg1"/>
              </a:solidFill>
            </a:endParaRPr>
          </a:p>
        </p:txBody>
      </p:sp>
    </p:spTree>
    <p:extLst>
      <p:ext uri="{BB962C8B-B14F-4D97-AF65-F5344CB8AC3E}">
        <p14:creationId xmlns:p14="http://schemas.microsoft.com/office/powerpoint/2010/main" val="382151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345635"/>
            <a:ext cx="4117146" cy="4512365"/>
          </a:xfrm>
        </p:spPr>
        <p:txBody>
          <a:bodyPr>
            <a:normAutofit fontScale="92500" lnSpcReduction="20000"/>
          </a:bodyPr>
          <a:lstStyle/>
          <a:p>
            <a:pPr marL="0" indent="0" algn="ctr">
              <a:buNone/>
            </a:pPr>
            <a:r>
              <a:rPr lang="en-US" sz="3600" i="1" dirty="0"/>
              <a:t>What are you believing?</a:t>
            </a:r>
            <a:r>
              <a:rPr lang="en-US" sz="3600" dirty="0"/>
              <a:t> </a:t>
            </a:r>
          </a:p>
          <a:p>
            <a:endParaRPr lang="en-US" dirty="0"/>
          </a:p>
          <a:p>
            <a:pPr marL="0" indent="0">
              <a:buNone/>
            </a:pPr>
            <a:r>
              <a:rPr lang="en-US" dirty="0"/>
              <a:t>  </a:t>
            </a:r>
            <a:r>
              <a:rPr lang="en-US" dirty="0">
                <a:solidFill>
                  <a:schemeClr val="bg1"/>
                </a:solidFill>
              </a:rPr>
              <a:t>Our hearts and heads are </a:t>
            </a:r>
          </a:p>
          <a:p>
            <a:pPr marL="0" indent="0">
              <a:buNone/>
            </a:pPr>
            <a:r>
              <a:rPr lang="en-US" dirty="0">
                <a:solidFill>
                  <a:schemeClr val="bg1"/>
                </a:solidFill>
              </a:rPr>
              <a:t>  easily informed by </a:t>
            </a:r>
          </a:p>
          <a:p>
            <a:pPr lvl="1"/>
            <a:r>
              <a:rPr lang="en-US" sz="2800" dirty="0">
                <a:solidFill>
                  <a:schemeClr val="bg1"/>
                </a:solidFill>
              </a:rPr>
              <a:t>Lies</a:t>
            </a:r>
          </a:p>
          <a:p>
            <a:pPr lvl="2"/>
            <a:r>
              <a:rPr lang="en-US" sz="2800" dirty="0">
                <a:solidFill>
                  <a:schemeClr val="bg1"/>
                </a:solidFill>
              </a:rPr>
              <a:t>Deceit</a:t>
            </a:r>
          </a:p>
          <a:p>
            <a:pPr marL="0" indent="0">
              <a:buNone/>
            </a:pPr>
            <a:r>
              <a:rPr lang="en-US" dirty="0">
                <a:solidFill>
                  <a:schemeClr val="bg1"/>
                </a:solidFill>
              </a:rPr>
              <a:t>    Accusations from the </a:t>
            </a:r>
          </a:p>
          <a:p>
            <a:pPr lvl="1"/>
            <a:r>
              <a:rPr lang="en-US" sz="2800" dirty="0">
                <a:solidFill>
                  <a:schemeClr val="bg1"/>
                </a:solidFill>
              </a:rPr>
              <a:t>world, </a:t>
            </a:r>
          </a:p>
          <a:p>
            <a:pPr lvl="2"/>
            <a:r>
              <a:rPr lang="en-US" sz="2800" dirty="0">
                <a:solidFill>
                  <a:schemeClr val="bg1"/>
                </a:solidFill>
              </a:rPr>
              <a:t>the flesh, </a:t>
            </a:r>
          </a:p>
          <a:p>
            <a:pPr lvl="3"/>
            <a:r>
              <a:rPr lang="en-US" sz="2800" dirty="0">
                <a:solidFill>
                  <a:schemeClr val="bg1"/>
                </a:solidFill>
              </a:rPr>
              <a:t>and the devil. </a:t>
            </a:r>
            <a:endParaRPr lang="en-NZ" sz="2800" dirty="0">
              <a:solidFill>
                <a:schemeClr val="bg1"/>
              </a:solidFill>
            </a:endParaRPr>
          </a:p>
        </p:txBody>
      </p:sp>
      <p:pic>
        <p:nvPicPr>
          <p:cNvPr id="5" name="Picture 4"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3247" t="68213" r="12970"/>
          <a:stretch/>
        </p:blipFill>
        <p:spPr>
          <a:xfrm>
            <a:off x="4289940" y="3644348"/>
            <a:ext cx="4850854" cy="3213652"/>
          </a:xfrm>
          <a:prstGeom prst="rect">
            <a:avLst/>
          </a:prstGeom>
        </p:spPr>
        <p:style>
          <a:lnRef idx="2">
            <a:schemeClr val="accent2">
              <a:shade val="50000"/>
            </a:schemeClr>
          </a:lnRef>
          <a:fillRef idx="1">
            <a:schemeClr val="accent2"/>
          </a:fillRef>
          <a:effectRef idx="0">
            <a:schemeClr val="accent2"/>
          </a:effectRef>
          <a:fontRef idx="minor">
            <a:schemeClr val="lt1"/>
          </a:fontRef>
        </p:style>
      </p:pic>
      <p:pic>
        <p:nvPicPr>
          <p:cNvPr id="1026" name="Picture 2" descr="Gospel of John | Church graphic design, Church branding, Christian graphic  design">
            <a:extLst>
              <a:ext uri="{FF2B5EF4-FFF2-40B4-BE49-F238E27FC236}">
                <a16:creationId xmlns:a16="http://schemas.microsoft.com/office/drawing/2014/main" id="{F0A44CED-0CA5-4D09-9DC8-B8DB5DDBB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53583"/>
            <a:ext cx="4258101" cy="23951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8CF91D2-EF2E-42DA-997B-A5A86DB1FC0D}"/>
              </a:ext>
            </a:extLst>
          </p:cNvPr>
          <p:cNvSpPr txBox="1"/>
          <p:nvPr/>
        </p:nvSpPr>
        <p:spPr>
          <a:xfrm>
            <a:off x="4408226" y="5909059"/>
            <a:ext cx="4585648" cy="584775"/>
          </a:xfrm>
          <a:prstGeom prst="rect">
            <a:avLst/>
          </a:prstGeom>
          <a:noFill/>
        </p:spPr>
        <p:txBody>
          <a:bodyPr wrap="square">
            <a:spAutoFit/>
          </a:bodyPr>
          <a:lstStyle/>
          <a:p>
            <a:pPr marL="0" indent="0" algn="ctr">
              <a:buNone/>
            </a:pPr>
            <a:r>
              <a:rPr lang="en-US" sz="3200" b="1" i="1" dirty="0">
                <a:solidFill>
                  <a:schemeClr val="bg1"/>
                </a:solidFill>
              </a:rPr>
              <a:t>That you might believe!</a:t>
            </a:r>
            <a:endParaRPr lang="en-US" sz="3200" b="1" dirty="0">
              <a:solidFill>
                <a:schemeClr val="bg1"/>
              </a:solidFill>
            </a:endParaRPr>
          </a:p>
        </p:txBody>
      </p:sp>
    </p:spTree>
    <p:extLst>
      <p:ext uri="{BB962C8B-B14F-4D97-AF65-F5344CB8AC3E}">
        <p14:creationId xmlns:p14="http://schemas.microsoft.com/office/powerpoint/2010/main" val="128267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5" name="Content Placeholder 4" descr="A picture containing object, chessman, thing, sitting&#10;&#10;Description generated with very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37" y="-20878"/>
            <a:ext cx="9171837" cy="6878878"/>
          </a:xfrm>
        </p:spPr>
      </p:pic>
      <p:sp>
        <p:nvSpPr>
          <p:cNvPr id="6" name="TextBox 5">
            <a:extLst>
              <a:ext uri="{FF2B5EF4-FFF2-40B4-BE49-F238E27FC236}">
                <a16:creationId xmlns:a16="http://schemas.microsoft.com/office/drawing/2014/main" id="{F455DC65-0199-48AC-8986-23E6A5FE727D}"/>
              </a:ext>
            </a:extLst>
          </p:cNvPr>
          <p:cNvSpPr txBox="1"/>
          <p:nvPr/>
        </p:nvSpPr>
        <p:spPr>
          <a:xfrm>
            <a:off x="3034748" y="2076693"/>
            <a:ext cx="2054087"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4000" b="1" dirty="0">
                <a:solidFill>
                  <a:schemeClr val="bg1"/>
                </a:solidFill>
              </a:rPr>
              <a:t>FOR THE</a:t>
            </a:r>
            <a:endParaRPr lang="en-NZ" sz="4000" b="1" dirty="0"/>
          </a:p>
        </p:txBody>
      </p:sp>
    </p:spTree>
    <p:extLst>
      <p:ext uri="{BB962C8B-B14F-4D97-AF65-F5344CB8AC3E}">
        <p14:creationId xmlns:p14="http://schemas.microsoft.com/office/powerpoint/2010/main" val="3625726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345635"/>
            <a:ext cx="4117146" cy="4512365"/>
          </a:xfrm>
        </p:spPr>
        <p:txBody>
          <a:bodyPr>
            <a:normAutofit fontScale="92500" lnSpcReduction="20000"/>
          </a:bodyPr>
          <a:lstStyle/>
          <a:p>
            <a:pPr marL="0" indent="0" algn="ctr">
              <a:buNone/>
            </a:pPr>
            <a:r>
              <a:rPr lang="en-US" sz="3600" i="1" dirty="0"/>
              <a:t>What are you believing?</a:t>
            </a:r>
            <a:r>
              <a:rPr lang="en-US" sz="3600" dirty="0"/>
              <a:t> </a:t>
            </a:r>
          </a:p>
          <a:p>
            <a:endParaRPr lang="en-US" dirty="0"/>
          </a:p>
          <a:p>
            <a:pPr marL="0" indent="0">
              <a:buNone/>
            </a:pPr>
            <a:r>
              <a:rPr lang="en-US" dirty="0"/>
              <a:t>  </a:t>
            </a:r>
            <a:r>
              <a:rPr lang="en-US" dirty="0">
                <a:solidFill>
                  <a:schemeClr val="bg1"/>
                </a:solidFill>
              </a:rPr>
              <a:t>Our hearts and heads are </a:t>
            </a:r>
          </a:p>
          <a:p>
            <a:pPr marL="0" indent="0">
              <a:buNone/>
            </a:pPr>
            <a:r>
              <a:rPr lang="en-US" dirty="0">
                <a:solidFill>
                  <a:schemeClr val="bg1"/>
                </a:solidFill>
              </a:rPr>
              <a:t>  easily informed by </a:t>
            </a:r>
          </a:p>
          <a:p>
            <a:pPr lvl="1"/>
            <a:r>
              <a:rPr lang="en-US" sz="2800" dirty="0">
                <a:solidFill>
                  <a:schemeClr val="bg1"/>
                </a:solidFill>
              </a:rPr>
              <a:t>Lies</a:t>
            </a:r>
          </a:p>
          <a:p>
            <a:pPr lvl="2"/>
            <a:r>
              <a:rPr lang="en-US" sz="2800" dirty="0">
                <a:solidFill>
                  <a:schemeClr val="bg1"/>
                </a:solidFill>
              </a:rPr>
              <a:t>Deceit</a:t>
            </a:r>
          </a:p>
          <a:p>
            <a:pPr marL="0" indent="0">
              <a:buNone/>
            </a:pPr>
            <a:r>
              <a:rPr lang="en-US" dirty="0">
                <a:solidFill>
                  <a:schemeClr val="bg1"/>
                </a:solidFill>
              </a:rPr>
              <a:t>    Accusations from the </a:t>
            </a:r>
          </a:p>
          <a:p>
            <a:pPr lvl="1"/>
            <a:r>
              <a:rPr lang="en-US" sz="2800" dirty="0">
                <a:solidFill>
                  <a:schemeClr val="bg1"/>
                </a:solidFill>
              </a:rPr>
              <a:t>world, </a:t>
            </a:r>
          </a:p>
          <a:p>
            <a:pPr lvl="2"/>
            <a:r>
              <a:rPr lang="en-US" sz="2800" dirty="0">
                <a:solidFill>
                  <a:schemeClr val="bg1"/>
                </a:solidFill>
              </a:rPr>
              <a:t>the flesh, </a:t>
            </a:r>
          </a:p>
          <a:p>
            <a:pPr lvl="3"/>
            <a:r>
              <a:rPr lang="en-US" sz="2800" dirty="0">
                <a:solidFill>
                  <a:schemeClr val="bg1"/>
                </a:solidFill>
              </a:rPr>
              <a:t>and the devil. </a:t>
            </a:r>
            <a:endParaRPr lang="en-NZ" sz="2800" dirty="0">
              <a:solidFill>
                <a:schemeClr val="bg1"/>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89940" y="0"/>
            <a:ext cx="4854060" cy="3644348"/>
          </a:xfrm>
        </p:spPr>
      </p:pic>
      <p:pic>
        <p:nvPicPr>
          <p:cNvPr id="5" name="Picture 4"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4289940" y="3644348"/>
            <a:ext cx="4850854" cy="3213652"/>
          </a:xfrm>
          <a:prstGeom prst="rect">
            <a:avLst/>
          </a:prstGeom>
        </p:spPr>
        <p:style>
          <a:lnRef idx="2">
            <a:schemeClr val="accent2">
              <a:shade val="50000"/>
            </a:schemeClr>
          </a:lnRef>
          <a:fillRef idx="1">
            <a:schemeClr val="accent2"/>
          </a:fillRef>
          <a:effectRef idx="0">
            <a:schemeClr val="accent2"/>
          </a:effectRef>
          <a:fontRef idx="minor">
            <a:schemeClr val="lt1"/>
          </a:fontRef>
        </p:style>
      </p:pic>
      <p:pic>
        <p:nvPicPr>
          <p:cNvPr id="1026" name="Picture 2" descr="Gospel of John | Church graphic design, Church branding, Christian graphic  design">
            <a:extLst>
              <a:ext uri="{FF2B5EF4-FFF2-40B4-BE49-F238E27FC236}">
                <a16:creationId xmlns:a16="http://schemas.microsoft.com/office/drawing/2014/main" id="{F0A44CED-0CA5-4D09-9DC8-B8DB5DDBBA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53583"/>
            <a:ext cx="4258101" cy="23951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8CF91D2-EF2E-42DA-997B-A5A86DB1FC0D}"/>
              </a:ext>
            </a:extLst>
          </p:cNvPr>
          <p:cNvSpPr txBox="1"/>
          <p:nvPr/>
        </p:nvSpPr>
        <p:spPr>
          <a:xfrm>
            <a:off x="4408226" y="5909059"/>
            <a:ext cx="4585648" cy="584775"/>
          </a:xfrm>
          <a:prstGeom prst="rect">
            <a:avLst/>
          </a:prstGeom>
          <a:noFill/>
        </p:spPr>
        <p:txBody>
          <a:bodyPr wrap="square">
            <a:spAutoFit/>
          </a:bodyPr>
          <a:lstStyle/>
          <a:p>
            <a:pPr marL="0" indent="0" algn="ctr">
              <a:buNone/>
            </a:pPr>
            <a:r>
              <a:rPr lang="en-US" sz="3200" b="1" i="1" dirty="0">
                <a:solidFill>
                  <a:schemeClr val="bg1"/>
                </a:solidFill>
              </a:rPr>
              <a:t>That you might believe!</a:t>
            </a:r>
            <a:endParaRPr lang="en-US" sz="3200" b="1" dirty="0">
              <a:solidFill>
                <a:schemeClr val="bg1"/>
              </a:solidFill>
            </a:endParaRPr>
          </a:p>
        </p:txBody>
      </p:sp>
    </p:spTree>
    <p:extLst>
      <p:ext uri="{BB962C8B-B14F-4D97-AF65-F5344CB8AC3E}">
        <p14:creationId xmlns:p14="http://schemas.microsoft.com/office/powerpoint/2010/main" val="428456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89940" y="0"/>
            <a:ext cx="4854060" cy="3644348"/>
          </a:xfrm>
        </p:spPr>
      </p:pic>
      <p:pic>
        <p:nvPicPr>
          <p:cNvPr id="5" name="Picture 4"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4289940" y="3644348"/>
            <a:ext cx="4850854" cy="3213652"/>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11" name="Content Placeholder 2">
            <a:extLst>
              <a:ext uri="{FF2B5EF4-FFF2-40B4-BE49-F238E27FC236}">
                <a16:creationId xmlns:a16="http://schemas.microsoft.com/office/drawing/2014/main" id="{6E0CEEEC-1568-405D-8788-215106E3BE3F}"/>
              </a:ext>
            </a:extLst>
          </p:cNvPr>
          <p:cNvSpPr>
            <a:spLocks noGrp="1"/>
          </p:cNvSpPr>
          <p:nvPr>
            <p:ph sz="half" idx="1"/>
          </p:nvPr>
        </p:nvSpPr>
        <p:spPr>
          <a:xfrm>
            <a:off x="0" y="2345634"/>
            <a:ext cx="4117146" cy="4512365"/>
          </a:xfrm>
        </p:spPr>
        <p:txBody>
          <a:bodyPr>
            <a:normAutofit/>
          </a:bodyPr>
          <a:lstStyle/>
          <a:p>
            <a:pPr marL="0" indent="0" algn="ctr">
              <a:buNone/>
            </a:pPr>
            <a:r>
              <a:rPr lang="en-US" sz="3600" i="1" dirty="0"/>
              <a:t>What are you believing?</a:t>
            </a:r>
            <a:r>
              <a:rPr lang="en-US" sz="3600" dirty="0"/>
              <a:t> </a:t>
            </a:r>
          </a:p>
          <a:p>
            <a:endParaRPr lang="en-US" dirty="0"/>
          </a:p>
          <a:p>
            <a:pPr marL="0" indent="0">
              <a:buNone/>
            </a:pPr>
            <a:r>
              <a:rPr lang="en-US" dirty="0"/>
              <a:t>  Our hearts and heads are </a:t>
            </a:r>
          </a:p>
          <a:p>
            <a:pPr marL="0" indent="0">
              <a:buNone/>
            </a:pPr>
            <a:r>
              <a:rPr lang="en-US" dirty="0"/>
              <a:t>  easily filled up  with: </a:t>
            </a:r>
          </a:p>
          <a:p>
            <a:pPr lvl="1"/>
            <a:endParaRPr lang="en-US" dirty="0"/>
          </a:p>
        </p:txBody>
      </p:sp>
      <p:pic>
        <p:nvPicPr>
          <p:cNvPr id="10" name="Picture 2" descr="Gospel of John | Church graphic design, Church branding, Christian graphic  design">
            <a:extLst>
              <a:ext uri="{FF2B5EF4-FFF2-40B4-BE49-F238E27FC236}">
                <a16:creationId xmlns:a16="http://schemas.microsoft.com/office/drawing/2014/main" id="{78578132-F7D8-414B-A835-B98DE6F50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53583"/>
            <a:ext cx="4258101" cy="23951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43855B1-32FC-4024-9BA6-775135C817C4}"/>
              </a:ext>
            </a:extLst>
          </p:cNvPr>
          <p:cNvSpPr txBox="1"/>
          <p:nvPr/>
        </p:nvSpPr>
        <p:spPr>
          <a:xfrm>
            <a:off x="4408226" y="5909059"/>
            <a:ext cx="4585648" cy="584775"/>
          </a:xfrm>
          <a:prstGeom prst="rect">
            <a:avLst/>
          </a:prstGeom>
          <a:noFill/>
        </p:spPr>
        <p:txBody>
          <a:bodyPr wrap="square">
            <a:spAutoFit/>
          </a:bodyPr>
          <a:lstStyle/>
          <a:p>
            <a:pPr marL="0" indent="0" algn="ctr">
              <a:buNone/>
            </a:pPr>
            <a:r>
              <a:rPr lang="en-US" sz="3200" b="1" i="1" dirty="0">
                <a:solidFill>
                  <a:schemeClr val="bg1"/>
                </a:solidFill>
              </a:rPr>
              <a:t>That you might believe!</a:t>
            </a:r>
            <a:endParaRPr lang="en-US" sz="3200" b="1" dirty="0">
              <a:solidFill>
                <a:schemeClr val="bg1"/>
              </a:solidFill>
            </a:endParaRPr>
          </a:p>
        </p:txBody>
      </p:sp>
    </p:spTree>
    <p:extLst>
      <p:ext uri="{BB962C8B-B14F-4D97-AF65-F5344CB8AC3E}">
        <p14:creationId xmlns:p14="http://schemas.microsoft.com/office/powerpoint/2010/main" val="1502563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89940" y="0"/>
            <a:ext cx="4854060" cy="3644348"/>
          </a:xfrm>
        </p:spPr>
      </p:pic>
      <p:pic>
        <p:nvPicPr>
          <p:cNvPr id="5" name="Picture 4"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4289940" y="3644348"/>
            <a:ext cx="4850854" cy="3213652"/>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11" name="Content Placeholder 2">
            <a:extLst>
              <a:ext uri="{FF2B5EF4-FFF2-40B4-BE49-F238E27FC236}">
                <a16:creationId xmlns:a16="http://schemas.microsoft.com/office/drawing/2014/main" id="{6E0CEEEC-1568-405D-8788-215106E3BE3F}"/>
              </a:ext>
            </a:extLst>
          </p:cNvPr>
          <p:cNvSpPr>
            <a:spLocks noGrp="1"/>
          </p:cNvSpPr>
          <p:nvPr>
            <p:ph sz="half" idx="1"/>
          </p:nvPr>
        </p:nvSpPr>
        <p:spPr>
          <a:xfrm>
            <a:off x="0" y="2345634"/>
            <a:ext cx="4117146" cy="4512365"/>
          </a:xfrm>
        </p:spPr>
        <p:txBody>
          <a:bodyPr>
            <a:normAutofit/>
          </a:bodyPr>
          <a:lstStyle/>
          <a:p>
            <a:pPr marL="0" indent="0" algn="ctr">
              <a:buNone/>
            </a:pPr>
            <a:r>
              <a:rPr lang="en-US" sz="3600" i="1" dirty="0"/>
              <a:t>What are you believing?</a:t>
            </a:r>
            <a:r>
              <a:rPr lang="en-US" sz="3600" dirty="0"/>
              <a:t> </a:t>
            </a:r>
          </a:p>
          <a:p>
            <a:endParaRPr lang="en-US" dirty="0"/>
          </a:p>
          <a:p>
            <a:pPr marL="0" indent="0">
              <a:buNone/>
            </a:pPr>
            <a:r>
              <a:rPr lang="en-US" dirty="0"/>
              <a:t>  Our hearts and heads are </a:t>
            </a:r>
          </a:p>
          <a:p>
            <a:pPr marL="0" indent="0">
              <a:buNone/>
            </a:pPr>
            <a:r>
              <a:rPr lang="en-US" dirty="0"/>
              <a:t>  easily filled up  with: </a:t>
            </a:r>
          </a:p>
          <a:p>
            <a:pPr lvl="1"/>
            <a:r>
              <a:rPr lang="en-US" sz="2800" dirty="0"/>
              <a:t>Lies</a:t>
            </a:r>
          </a:p>
        </p:txBody>
      </p:sp>
      <p:pic>
        <p:nvPicPr>
          <p:cNvPr id="10" name="Picture 2" descr="Gospel of John | Church graphic design, Church branding, Christian graphic  design">
            <a:extLst>
              <a:ext uri="{FF2B5EF4-FFF2-40B4-BE49-F238E27FC236}">
                <a16:creationId xmlns:a16="http://schemas.microsoft.com/office/drawing/2014/main" id="{78578132-F7D8-414B-A835-B98DE6F50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53583"/>
            <a:ext cx="4258101" cy="23951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43855B1-32FC-4024-9BA6-775135C817C4}"/>
              </a:ext>
            </a:extLst>
          </p:cNvPr>
          <p:cNvSpPr txBox="1"/>
          <p:nvPr/>
        </p:nvSpPr>
        <p:spPr>
          <a:xfrm>
            <a:off x="4408226" y="5909059"/>
            <a:ext cx="4585648" cy="584775"/>
          </a:xfrm>
          <a:prstGeom prst="rect">
            <a:avLst/>
          </a:prstGeom>
          <a:noFill/>
        </p:spPr>
        <p:txBody>
          <a:bodyPr wrap="square">
            <a:spAutoFit/>
          </a:bodyPr>
          <a:lstStyle/>
          <a:p>
            <a:pPr marL="0" indent="0" algn="ctr">
              <a:buNone/>
            </a:pPr>
            <a:r>
              <a:rPr lang="en-US" sz="3200" b="1" i="1" dirty="0">
                <a:solidFill>
                  <a:schemeClr val="bg1"/>
                </a:solidFill>
              </a:rPr>
              <a:t>That you might believe!</a:t>
            </a:r>
            <a:endParaRPr lang="en-US" sz="3200" b="1" dirty="0">
              <a:solidFill>
                <a:schemeClr val="bg1"/>
              </a:solidFill>
            </a:endParaRPr>
          </a:p>
        </p:txBody>
      </p:sp>
    </p:spTree>
    <p:extLst>
      <p:ext uri="{BB962C8B-B14F-4D97-AF65-F5344CB8AC3E}">
        <p14:creationId xmlns:p14="http://schemas.microsoft.com/office/powerpoint/2010/main" val="3626128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89940" y="0"/>
            <a:ext cx="4854060" cy="3644348"/>
          </a:xfrm>
        </p:spPr>
      </p:pic>
      <p:pic>
        <p:nvPicPr>
          <p:cNvPr id="5" name="Picture 4"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4289940" y="3644348"/>
            <a:ext cx="4850854" cy="3213652"/>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11" name="Content Placeholder 2">
            <a:extLst>
              <a:ext uri="{FF2B5EF4-FFF2-40B4-BE49-F238E27FC236}">
                <a16:creationId xmlns:a16="http://schemas.microsoft.com/office/drawing/2014/main" id="{6E0CEEEC-1568-405D-8788-215106E3BE3F}"/>
              </a:ext>
            </a:extLst>
          </p:cNvPr>
          <p:cNvSpPr>
            <a:spLocks noGrp="1"/>
          </p:cNvSpPr>
          <p:nvPr>
            <p:ph sz="half" idx="1"/>
          </p:nvPr>
        </p:nvSpPr>
        <p:spPr>
          <a:xfrm>
            <a:off x="0" y="2345634"/>
            <a:ext cx="4117146" cy="4512365"/>
          </a:xfrm>
        </p:spPr>
        <p:txBody>
          <a:bodyPr>
            <a:normAutofit/>
          </a:bodyPr>
          <a:lstStyle/>
          <a:p>
            <a:pPr marL="0" indent="0" algn="ctr">
              <a:buNone/>
            </a:pPr>
            <a:r>
              <a:rPr lang="en-US" sz="3600" i="1" dirty="0"/>
              <a:t>What are you believing?</a:t>
            </a:r>
            <a:r>
              <a:rPr lang="en-US" sz="3600" dirty="0"/>
              <a:t> </a:t>
            </a:r>
          </a:p>
          <a:p>
            <a:endParaRPr lang="en-US" dirty="0"/>
          </a:p>
          <a:p>
            <a:pPr marL="0" indent="0">
              <a:buNone/>
            </a:pPr>
            <a:r>
              <a:rPr lang="en-US" dirty="0"/>
              <a:t>  Our hearts and heads are </a:t>
            </a:r>
          </a:p>
          <a:p>
            <a:pPr marL="0" indent="0">
              <a:buNone/>
            </a:pPr>
            <a:r>
              <a:rPr lang="en-US" dirty="0"/>
              <a:t>  easily filled up  with: </a:t>
            </a:r>
          </a:p>
          <a:p>
            <a:pPr lvl="1"/>
            <a:r>
              <a:rPr lang="en-US" sz="2800" dirty="0"/>
              <a:t>Deception</a:t>
            </a:r>
          </a:p>
        </p:txBody>
      </p:sp>
      <p:pic>
        <p:nvPicPr>
          <p:cNvPr id="10" name="Picture 2" descr="Gospel of John | Church graphic design, Church branding, Christian graphic  design">
            <a:extLst>
              <a:ext uri="{FF2B5EF4-FFF2-40B4-BE49-F238E27FC236}">
                <a16:creationId xmlns:a16="http://schemas.microsoft.com/office/drawing/2014/main" id="{78578132-F7D8-414B-A835-B98DE6F50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53583"/>
            <a:ext cx="4258101" cy="23951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43855B1-32FC-4024-9BA6-775135C817C4}"/>
              </a:ext>
            </a:extLst>
          </p:cNvPr>
          <p:cNvSpPr txBox="1"/>
          <p:nvPr/>
        </p:nvSpPr>
        <p:spPr>
          <a:xfrm>
            <a:off x="4408226" y="5909059"/>
            <a:ext cx="4585648" cy="584775"/>
          </a:xfrm>
          <a:prstGeom prst="rect">
            <a:avLst/>
          </a:prstGeom>
          <a:noFill/>
        </p:spPr>
        <p:txBody>
          <a:bodyPr wrap="square">
            <a:spAutoFit/>
          </a:bodyPr>
          <a:lstStyle/>
          <a:p>
            <a:pPr marL="0" indent="0" algn="ctr">
              <a:buNone/>
            </a:pPr>
            <a:r>
              <a:rPr lang="en-US" sz="3200" b="1" i="1" dirty="0">
                <a:solidFill>
                  <a:schemeClr val="bg1"/>
                </a:solidFill>
              </a:rPr>
              <a:t>That you might believe!</a:t>
            </a:r>
            <a:endParaRPr lang="en-US" sz="3200" b="1" dirty="0">
              <a:solidFill>
                <a:schemeClr val="bg1"/>
              </a:solidFill>
            </a:endParaRPr>
          </a:p>
        </p:txBody>
      </p:sp>
    </p:spTree>
    <p:extLst>
      <p:ext uri="{BB962C8B-B14F-4D97-AF65-F5344CB8AC3E}">
        <p14:creationId xmlns:p14="http://schemas.microsoft.com/office/powerpoint/2010/main" val="1960452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89940" y="0"/>
            <a:ext cx="4854060" cy="3644348"/>
          </a:xfrm>
        </p:spPr>
      </p:pic>
      <p:pic>
        <p:nvPicPr>
          <p:cNvPr id="5" name="Picture 4"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4289940" y="3644348"/>
            <a:ext cx="4850854" cy="3213652"/>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11" name="Content Placeholder 2">
            <a:extLst>
              <a:ext uri="{FF2B5EF4-FFF2-40B4-BE49-F238E27FC236}">
                <a16:creationId xmlns:a16="http://schemas.microsoft.com/office/drawing/2014/main" id="{6E0CEEEC-1568-405D-8788-215106E3BE3F}"/>
              </a:ext>
            </a:extLst>
          </p:cNvPr>
          <p:cNvSpPr>
            <a:spLocks noGrp="1"/>
          </p:cNvSpPr>
          <p:nvPr>
            <p:ph sz="half" idx="1"/>
          </p:nvPr>
        </p:nvSpPr>
        <p:spPr>
          <a:xfrm>
            <a:off x="0" y="2345634"/>
            <a:ext cx="4117146" cy="4512365"/>
          </a:xfrm>
        </p:spPr>
        <p:txBody>
          <a:bodyPr>
            <a:normAutofit/>
          </a:bodyPr>
          <a:lstStyle/>
          <a:p>
            <a:pPr marL="0" indent="0" algn="ctr">
              <a:buNone/>
            </a:pPr>
            <a:r>
              <a:rPr lang="en-US" sz="3600" i="1" dirty="0"/>
              <a:t>What are you believing?</a:t>
            </a:r>
            <a:r>
              <a:rPr lang="en-US" sz="3600" dirty="0"/>
              <a:t> </a:t>
            </a:r>
          </a:p>
          <a:p>
            <a:endParaRPr lang="en-US" dirty="0"/>
          </a:p>
          <a:p>
            <a:pPr marL="0" indent="0">
              <a:buNone/>
            </a:pPr>
            <a:r>
              <a:rPr lang="en-US" dirty="0"/>
              <a:t>  Our hearts and heads are </a:t>
            </a:r>
          </a:p>
          <a:p>
            <a:pPr marL="0" indent="0">
              <a:buNone/>
            </a:pPr>
            <a:r>
              <a:rPr lang="en-US" dirty="0"/>
              <a:t>  easily filled up  with: </a:t>
            </a:r>
          </a:p>
          <a:p>
            <a:pPr lvl="1"/>
            <a:r>
              <a:rPr lang="en-US" sz="2800" dirty="0"/>
              <a:t>Accusations from the world and Satan</a:t>
            </a:r>
          </a:p>
        </p:txBody>
      </p:sp>
      <p:pic>
        <p:nvPicPr>
          <p:cNvPr id="10" name="Picture 2" descr="Gospel of John | Church graphic design, Church branding, Christian graphic  design">
            <a:extLst>
              <a:ext uri="{FF2B5EF4-FFF2-40B4-BE49-F238E27FC236}">
                <a16:creationId xmlns:a16="http://schemas.microsoft.com/office/drawing/2014/main" id="{78578132-F7D8-414B-A835-B98DE6F50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53583"/>
            <a:ext cx="4258101" cy="23951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43855B1-32FC-4024-9BA6-775135C817C4}"/>
              </a:ext>
            </a:extLst>
          </p:cNvPr>
          <p:cNvSpPr txBox="1"/>
          <p:nvPr/>
        </p:nvSpPr>
        <p:spPr>
          <a:xfrm>
            <a:off x="4408226" y="5909059"/>
            <a:ext cx="4585648" cy="584775"/>
          </a:xfrm>
          <a:prstGeom prst="rect">
            <a:avLst/>
          </a:prstGeom>
          <a:noFill/>
        </p:spPr>
        <p:txBody>
          <a:bodyPr wrap="square">
            <a:spAutoFit/>
          </a:bodyPr>
          <a:lstStyle/>
          <a:p>
            <a:pPr marL="0" indent="0" algn="ctr">
              <a:buNone/>
            </a:pPr>
            <a:r>
              <a:rPr lang="en-US" sz="3200" b="1" i="1" dirty="0">
                <a:solidFill>
                  <a:schemeClr val="bg1"/>
                </a:solidFill>
              </a:rPr>
              <a:t>That you might believe!</a:t>
            </a:r>
            <a:endParaRPr lang="en-US" sz="3200" b="1" dirty="0">
              <a:solidFill>
                <a:schemeClr val="bg1"/>
              </a:solidFill>
            </a:endParaRPr>
          </a:p>
        </p:txBody>
      </p:sp>
    </p:spTree>
    <p:extLst>
      <p:ext uri="{BB962C8B-B14F-4D97-AF65-F5344CB8AC3E}">
        <p14:creationId xmlns:p14="http://schemas.microsoft.com/office/powerpoint/2010/main" val="1267624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89940" y="0"/>
            <a:ext cx="4854060" cy="3644348"/>
          </a:xfrm>
        </p:spPr>
      </p:pic>
      <p:pic>
        <p:nvPicPr>
          <p:cNvPr id="5" name="Picture 4"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4289940" y="3644348"/>
            <a:ext cx="4850854" cy="3213652"/>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11" name="Content Placeholder 2">
            <a:extLst>
              <a:ext uri="{FF2B5EF4-FFF2-40B4-BE49-F238E27FC236}">
                <a16:creationId xmlns:a16="http://schemas.microsoft.com/office/drawing/2014/main" id="{6E0CEEEC-1568-405D-8788-215106E3BE3F}"/>
              </a:ext>
            </a:extLst>
          </p:cNvPr>
          <p:cNvSpPr>
            <a:spLocks noGrp="1"/>
          </p:cNvSpPr>
          <p:nvPr>
            <p:ph sz="half" idx="1"/>
          </p:nvPr>
        </p:nvSpPr>
        <p:spPr>
          <a:xfrm>
            <a:off x="0" y="2345634"/>
            <a:ext cx="4117146" cy="4512365"/>
          </a:xfrm>
        </p:spPr>
        <p:txBody>
          <a:bodyPr>
            <a:normAutofit/>
          </a:bodyPr>
          <a:lstStyle/>
          <a:p>
            <a:pPr marL="0" indent="0" algn="ctr">
              <a:buNone/>
            </a:pPr>
            <a:r>
              <a:rPr lang="en-US" sz="3600" i="1" dirty="0"/>
              <a:t>What are you believing?</a:t>
            </a:r>
            <a:r>
              <a:rPr lang="en-US" sz="3600" dirty="0"/>
              <a:t> </a:t>
            </a:r>
          </a:p>
          <a:p>
            <a:endParaRPr lang="en-US" dirty="0"/>
          </a:p>
          <a:p>
            <a:pPr marL="0" indent="0">
              <a:buNone/>
            </a:pPr>
            <a:r>
              <a:rPr lang="en-US" dirty="0"/>
              <a:t>  </a:t>
            </a:r>
            <a:endParaRPr lang="en-NZ" sz="2800" dirty="0"/>
          </a:p>
        </p:txBody>
      </p:sp>
      <p:pic>
        <p:nvPicPr>
          <p:cNvPr id="10" name="Picture 2" descr="Gospel of John | Church graphic design, Church branding, Christian graphic  design">
            <a:extLst>
              <a:ext uri="{FF2B5EF4-FFF2-40B4-BE49-F238E27FC236}">
                <a16:creationId xmlns:a16="http://schemas.microsoft.com/office/drawing/2014/main" id="{78578132-F7D8-414B-A835-B98DE6F50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53583"/>
            <a:ext cx="4258101" cy="23951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43855B1-32FC-4024-9BA6-775135C817C4}"/>
              </a:ext>
            </a:extLst>
          </p:cNvPr>
          <p:cNvSpPr txBox="1"/>
          <p:nvPr/>
        </p:nvSpPr>
        <p:spPr>
          <a:xfrm>
            <a:off x="4408226" y="5909059"/>
            <a:ext cx="4585648" cy="584775"/>
          </a:xfrm>
          <a:prstGeom prst="rect">
            <a:avLst/>
          </a:prstGeom>
          <a:noFill/>
        </p:spPr>
        <p:txBody>
          <a:bodyPr wrap="square">
            <a:spAutoFit/>
          </a:bodyPr>
          <a:lstStyle/>
          <a:p>
            <a:pPr marL="0" indent="0" algn="ctr">
              <a:buNone/>
            </a:pPr>
            <a:r>
              <a:rPr lang="en-US" sz="3200" b="1" i="1" dirty="0">
                <a:solidFill>
                  <a:schemeClr val="bg1"/>
                </a:solidFill>
              </a:rPr>
              <a:t>That you might believe!</a:t>
            </a:r>
            <a:endParaRPr lang="en-US" sz="3200" b="1" dirty="0">
              <a:solidFill>
                <a:schemeClr val="bg1"/>
              </a:solidFill>
            </a:endParaRPr>
          </a:p>
        </p:txBody>
      </p:sp>
      <p:sp>
        <p:nvSpPr>
          <p:cNvPr id="13" name="TextBox 12">
            <a:extLst>
              <a:ext uri="{FF2B5EF4-FFF2-40B4-BE49-F238E27FC236}">
                <a16:creationId xmlns:a16="http://schemas.microsoft.com/office/drawing/2014/main" id="{32FCF554-F658-44EF-88E1-0891964F150E}"/>
              </a:ext>
            </a:extLst>
          </p:cNvPr>
          <p:cNvSpPr txBox="1"/>
          <p:nvPr/>
        </p:nvSpPr>
        <p:spPr>
          <a:xfrm>
            <a:off x="133109" y="3644348"/>
            <a:ext cx="4009911" cy="3108543"/>
          </a:xfrm>
          <a:prstGeom prst="rect">
            <a:avLst/>
          </a:prstGeom>
          <a:noFill/>
        </p:spPr>
        <p:txBody>
          <a:bodyPr wrap="square" rtlCol="0">
            <a:spAutoFit/>
          </a:bodyPr>
          <a:lstStyle/>
          <a:p>
            <a:r>
              <a:rPr lang="en-US" sz="3200" dirty="0">
                <a:solidFill>
                  <a:srgbClr val="FF0000"/>
                </a:solidFill>
              </a:rPr>
              <a:t>1 John 4:5—They are from the world; therefore they speak </a:t>
            </a:r>
            <a:r>
              <a:rPr lang="en-US" sz="3200" i="1" dirty="0">
                <a:solidFill>
                  <a:srgbClr val="FF0000"/>
                </a:solidFill>
              </a:rPr>
              <a:t>as</a:t>
            </a:r>
            <a:r>
              <a:rPr lang="en-US" sz="3200" dirty="0">
                <a:solidFill>
                  <a:srgbClr val="FF0000"/>
                </a:solidFill>
              </a:rPr>
              <a:t> from the world, and the world listens to them.</a:t>
            </a:r>
            <a:r>
              <a:rPr lang="en-NZ" sz="3600" dirty="0">
                <a:solidFill>
                  <a:srgbClr val="FF0000"/>
                </a:solidFill>
              </a:rPr>
              <a:t> </a:t>
            </a:r>
            <a:r>
              <a:rPr lang="en-NZ" dirty="0">
                <a:solidFill>
                  <a:srgbClr val="FF0000"/>
                </a:solidFill>
              </a:rPr>
              <a:t>(NASB)</a:t>
            </a:r>
            <a:endParaRPr lang="en-US" dirty="0">
              <a:solidFill>
                <a:srgbClr val="FF0000"/>
              </a:solidFill>
            </a:endParaRPr>
          </a:p>
        </p:txBody>
      </p:sp>
    </p:spTree>
    <p:extLst>
      <p:ext uri="{BB962C8B-B14F-4D97-AF65-F5344CB8AC3E}">
        <p14:creationId xmlns:p14="http://schemas.microsoft.com/office/powerpoint/2010/main" val="21952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89940" y="0"/>
            <a:ext cx="4854060" cy="3644348"/>
          </a:xfrm>
        </p:spPr>
      </p:pic>
      <p:pic>
        <p:nvPicPr>
          <p:cNvPr id="5" name="Picture 4"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4289940" y="3644348"/>
            <a:ext cx="4850854" cy="3213652"/>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11" name="Content Placeholder 2">
            <a:extLst>
              <a:ext uri="{FF2B5EF4-FFF2-40B4-BE49-F238E27FC236}">
                <a16:creationId xmlns:a16="http://schemas.microsoft.com/office/drawing/2014/main" id="{6E0CEEEC-1568-405D-8788-215106E3BE3F}"/>
              </a:ext>
            </a:extLst>
          </p:cNvPr>
          <p:cNvSpPr>
            <a:spLocks noGrp="1"/>
          </p:cNvSpPr>
          <p:nvPr>
            <p:ph sz="half" idx="1"/>
          </p:nvPr>
        </p:nvSpPr>
        <p:spPr>
          <a:xfrm>
            <a:off x="313898" y="2345634"/>
            <a:ext cx="3803247" cy="4512365"/>
          </a:xfrm>
        </p:spPr>
        <p:txBody>
          <a:bodyPr>
            <a:normAutofit/>
          </a:bodyPr>
          <a:lstStyle/>
          <a:p>
            <a:pPr marL="0" indent="0" algn="ctr">
              <a:buNone/>
            </a:pPr>
            <a:r>
              <a:rPr lang="en-US" sz="3600" i="1" dirty="0"/>
              <a:t>What are you believing?</a:t>
            </a:r>
            <a:r>
              <a:rPr lang="en-US" sz="3600" dirty="0"/>
              <a:t> </a:t>
            </a:r>
          </a:p>
          <a:p>
            <a:endParaRPr lang="en-US" dirty="0"/>
          </a:p>
          <a:p>
            <a:pPr algn="l"/>
            <a:r>
              <a:rPr lang="en-US" b="1" dirty="0">
                <a:solidFill>
                  <a:srgbClr val="C00000"/>
                </a:solidFill>
                <a:latin typeface="system-ui"/>
              </a:rPr>
              <a:t>John 14:1</a:t>
            </a:r>
            <a:endParaRPr lang="en-US" b="1" i="0" dirty="0">
              <a:solidFill>
                <a:srgbClr val="C00000"/>
              </a:solidFill>
              <a:effectLst/>
              <a:latin typeface="system-ui"/>
            </a:endParaRPr>
          </a:p>
          <a:p>
            <a:pPr marL="0" indent="0" algn="l">
              <a:buNone/>
            </a:pPr>
            <a:r>
              <a:rPr lang="en-US" b="1" i="0" dirty="0">
                <a:solidFill>
                  <a:srgbClr val="C00000"/>
                </a:solidFill>
                <a:effectLst/>
                <a:latin typeface="system-ui"/>
              </a:rPr>
              <a:t>“Do not let your hearts be troubled.</a:t>
            </a:r>
          </a:p>
          <a:p>
            <a:pPr marL="0" indent="0" algn="l">
              <a:buNone/>
            </a:pPr>
            <a:r>
              <a:rPr lang="en-US" b="1" i="0" dirty="0">
                <a:solidFill>
                  <a:srgbClr val="C00000"/>
                </a:solidFill>
                <a:effectLst/>
                <a:latin typeface="system-ui"/>
              </a:rPr>
              <a:t>You believe in God; </a:t>
            </a:r>
          </a:p>
          <a:p>
            <a:pPr marL="0" indent="0" algn="l">
              <a:buNone/>
            </a:pPr>
            <a:r>
              <a:rPr lang="en-US" b="1" i="0" dirty="0">
                <a:solidFill>
                  <a:srgbClr val="C00000"/>
                </a:solidFill>
                <a:effectLst/>
                <a:latin typeface="system-ui"/>
              </a:rPr>
              <a:t>believe also in me.</a:t>
            </a:r>
          </a:p>
        </p:txBody>
      </p:sp>
      <p:pic>
        <p:nvPicPr>
          <p:cNvPr id="10" name="Picture 2" descr="Gospel of John | Church graphic design, Church branding, Christian graphic  design">
            <a:extLst>
              <a:ext uri="{FF2B5EF4-FFF2-40B4-BE49-F238E27FC236}">
                <a16:creationId xmlns:a16="http://schemas.microsoft.com/office/drawing/2014/main" id="{78578132-F7D8-414B-A835-B98DE6F50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53583"/>
            <a:ext cx="4258101" cy="23951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43855B1-32FC-4024-9BA6-775135C817C4}"/>
              </a:ext>
            </a:extLst>
          </p:cNvPr>
          <p:cNvSpPr txBox="1"/>
          <p:nvPr/>
        </p:nvSpPr>
        <p:spPr>
          <a:xfrm>
            <a:off x="4408226" y="5909059"/>
            <a:ext cx="4585648" cy="584775"/>
          </a:xfrm>
          <a:prstGeom prst="rect">
            <a:avLst/>
          </a:prstGeom>
          <a:noFill/>
        </p:spPr>
        <p:txBody>
          <a:bodyPr wrap="square">
            <a:spAutoFit/>
          </a:bodyPr>
          <a:lstStyle/>
          <a:p>
            <a:pPr marL="0" indent="0" algn="ctr">
              <a:buNone/>
            </a:pPr>
            <a:r>
              <a:rPr lang="en-US" sz="3200" b="1" i="1" dirty="0">
                <a:solidFill>
                  <a:schemeClr val="bg1"/>
                </a:solidFill>
              </a:rPr>
              <a:t>That you might believe!</a:t>
            </a:r>
            <a:endParaRPr lang="en-US" sz="3200" b="1" dirty="0">
              <a:solidFill>
                <a:schemeClr val="bg1"/>
              </a:solidFill>
            </a:endParaRPr>
          </a:p>
        </p:txBody>
      </p:sp>
    </p:spTree>
    <p:extLst>
      <p:ext uri="{BB962C8B-B14F-4D97-AF65-F5344CB8AC3E}">
        <p14:creationId xmlns:p14="http://schemas.microsoft.com/office/powerpoint/2010/main" val="2709927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89940" y="0"/>
            <a:ext cx="4854060" cy="3644348"/>
          </a:xfrm>
        </p:spPr>
      </p:pic>
      <p:pic>
        <p:nvPicPr>
          <p:cNvPr id="5" name="Picture 4"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1" y="0"/>
            <a:ext cx="4339229" cy="2179983"/>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99006" y="363403"/>
            <a:ext cx="354121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b="1" dirty="0">
                <a:solidFill>
                  <a:schemeClr val="bg1"/>
                </a:solidFill>
              </a:rPr>
              <a:t>Challenge Your Thoughts</a:t>
            </a:r>
            <a:endParaRPr lang="en-NZ" sz="4400" dirty="0">
              <a:solidFill>
                <a:schemeClr val="bg1"/>
              </a:solidFill>
            </a:endParaRPr>
          </a:p>
        </p:txBody>
      </p:sp>
      <p:pic>
        <p:nvPicPr>
          <p:cNvPr id="9" name="Picture 8" descr="A picture containing thing, object&#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3247" t="68213" r="12970"/>
          <a:stretch/>
        </p:blipFill>
        <p:spPr>
          <a:xfrm>
            <a:off x="4289940" y="3644348"/>
            <a:ext cx="4850854" cy="3213652"/>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11" name="Content Placeholder 2">
            <a:extLst>
              <a:ext uri="{FF2B5EF4-FFF2-40B4-BE49-F238E27FC236}">
                <a16:creationId xmlns:a16="http://schemas.microsoft.com/office/drawing/2014/main" id="{6E0CEEEC-1568-405D-8788-215106E3BE3F}"/>
              </a:ext>
            </a:extLst>
          </p:cNvPr>
          <p:cNvSpPr>
            <a:spLocks noGrp="1"/>
          </p:cNvSpPr>
          <p:nvPr>
            <p:ph sz="half" idx="1"/>
          </p:nvPr>
        </p:nvSpPr>
        <p:spPr>
          <a:xfrm>
            <a:off x="0" y="2345634"/>
            <a:ext cx="4117146" cy="4512365"/>
          </a:xfrm>
        </p:spPr>
        <p:txBody>
          <a:bodyPr>
            <a:normAutofit lnSpcReduction="10000"/>
          </a:bodyPr>
          <a:lstStyle/>
          <a:p>
            <a:pPr marL="0" indent="0" algn="ctr">
              <a:buNone/>
            </a:pPr>
            <a:r>
              <a:rPr lang="en-US" sz="3600" i="1" dirty="0"/>
              <a:t>What are you believing?</a:t>
            </a:r>
            <a:r>
              <a:rPr lang="en-US" sz="3600" dirty="0"/>
              <a:t> </a:t>
            </a:r>
          </a:p>
          <a:p>
            <a:endParaRPr lang="en-US" dirty="0"/>
          </a:p>
          <a:p>
            <a:pPr algn="l"/>
            <a:r>
              <a:rPr lang="en-US" b="0" i="0" dirty="0">
                <a:solidFill>
                  <a:srgbClr val="C00000"/>
                </a:solidFill>
                <a:effectLst/>
                <a:latin typeface="system-ui"/>
              </a:rPr>
              <a:t>Colossians 3:1</a:t>
            </a:r>
          </a:p>
          <a:p>
            <a:pPr algn="l"/>
            <a:r>
              <a:rPr lang="en-US" b="0" i="0" dirty="0">
                <a:solidFill>
                  <a:srgbClr val="C00000"/>
                </a:solidFill>
                <a:effectLst/>
                <a:latin typeface="system-ui"/>
              </a:rPr>
              <a:t>Since, then, you have been raised with Christ, set your hearts on things above, where Christ is, seated at the right hand of God.</a:t>
            </a:r>
          </a:p>
        </p:txBody>
      </p:sp>
      <p:pic>
        <p:nvPicPr>
          <p:cNvPr id="10" name="Picture 2" descr="Gospel of John | Church graphic design, Church branding, Christian graphic  design">
            <a:extLst>
              <a:ext uri="{FF2B5EF4-FFF2-40B4-BE49-F238E27FC236}">
                <a16:creationId xmlns:a16="http://schemas.microsoft.com/office/drawing/2014/main" id="{78578132-F7D8-414B-A835-B98DE6F50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53583"/>
            <a:ext cx="4258101" cy="23951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43855B1-32FC-4024-9BA6-775135C817C4}"/>
              </a:ext>
            </a:extLst>
          </p:cNvPr>
          <p:cNvSpPr txBox="1"/>
          <p:nvPr/>
        </p:nvSpPr>
        <p:spPr>
          <a:xfrm>
            <a:off x="4408226" y="5909059"/>
            <a:ext cx="4585648" cy="584775"/>
          </a:xfrm>
          <a:prstGeom prst="rect">
            <a:avLst/>
          </a:prstGeom>
          <a:noFill/>
        </p:spPr>
        <p:txBody>
          <a:bodyPr wrap="square">
            <a:spAutoFit/>
          </a:bodyPr>
          <a:lstStyle/>
          <a:p>
            <a:pPr marL="0" indent="0" algn="ctr">
              <a:buNone/>
            </a:pPr>
            <a:r>
              <a:rPr lang="en-US" sz="3200" b="1" i="1" dirty="0">
                <a:solidFill>
                  <a:schemeClr val="bg1"/>
                </a:solidFill>
              </a:rPr>
              <a:t>That you might believe!</a:t>
            </a:r>
            <a:endParaRPr lang="en-US" sz="3200" b="1" dirty="0">
              <a:solidFill>
                <a:schemeClr val="bg1"/>
              </a:solidFill>
            </a:endParaRPr>
          </a:p>
        </p:txBody>
      </p:sp>
    </p:spTree>
    <p:extLst>
      <p:ext uri="{BB962C8B-B14F-4D97-AF65-F5344CB8AC3E}">
        <p14:creationId xmlns:p14="http://schemas.microsoft.com/office/powerpoint/2010/main" val="3557434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46344"/>
          </a:xfrm>
        </p:spPr>
        <p:txBody>
          <a:bodyPr>
            <a:noAutofit/>
          </a:bodyPr>
          <a:lstStyle/>
          <a:p>
            <a:r>
              <a:rPr lang="en-US" sz="2400" b="1" dirty="0"/>
              <a:t>Matthew 28:19-20—</a:t>
            </a:r>
            <a:r>
              <a:rPr lang="en-US" sz="2400" b="1" baseline="30000" dirty="0"/>
              <a:t>19 </a:t>
            </a:r>
            <a:r>
              <a:rPr lang="en-US" sz="2400" b="1" dirty="0"/>
              <a:t>Therefore go and make disciples of all nations, baptizing them in the name of the Father and of the Son and of the Holy Spirit, </a:t>
            </a:r>
            <a:r>
              <a:rPr lang="en-US" sz="2400" b="1" baseline="30000" dirty="0"/>
              <a:t>20 </a:t>
            </a:r>
            <a:r>
              <a:rPr lang="en-US" sz="2400" b="1" dirty="0"/>
              <a:t>and teaching them to obey everything I have commanded you. And surely I am with you always, to the very end of the age.”  (NIV)</a:t>
            </a:r>
            <a:endParaRPr lang="en-NZ" sz="2400" b="1"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6345"/>
            <a:ext cx="9144000" cy="5133973"/>
          </a:xfrm>
          <a:prstGeom prst="rect">
            <a:avLst/>
          </a:prstGeom>
        </p:spPr>
      </p:pic>
    </p:spTree>
    <p:extLst>
      <p:ext uri="{BB962C8B-B14F-4D97-AF65-F5344CB8AC3E}">
        <p14:creationId xmlns:p14="http://schemas.microsoft.com/office/powerpoint/2010/main" val="382241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NZ" dirty="0"/>
          </a:p>
        </p:txBody>
      </p:sp>
      <p:pic>
        <p:nvPicPr>
          <p:cNvPr id="5" name="Picture 4"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5290" r="12970"/>
          <a:stretch/>
        </p:blipFill>
        <p:spPr>
          <a:xfrm>
            <a:off x="0" y="0"/>
            <a:ext cx="914400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048000" y="4951174"/>
            <a:ext cx="6096000"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800" b="1" dirty="0"/>
              <a:t>How to Win the War for Your Mind</a:t>
            </a:r>
            <a:endParaRPr lang="en-NZ" sz="4800" dirty="0"/>
          </a:p>
        </p:txBody>
      </p:sp>
    </p:spTree>
    <p:extLst>
      <p:ext uri="{BB962C8B-B14F-4D97-AF65-F5344CB8AC3E}">
        <p14:creationId xmlns:p14="http://schemas.microsoft.com/office/powerpoint/2010/main" val="948615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1470" r="12970"/>
          <a:stretch/>
        </p:blipFill>
        <p:spPr>
          <a:xfrm>
            <a:off x="2928730" y="0"/>
            <a:ext cx="621527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048000" y="4951174"/>
            <a:ext cx="6096000"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800" b="1" dirty="0"/>
              <a:t>How to Win the War for Your Mind</a:t>
            </a:r>
            <a:endParaRPr lang="en-NZ" sz="4800" dirty="0"/>
          </a:p>
        </p:txBody>
      </p:sp>
      <p:sp>
        <p:nvSpPr>
          <p:cNvPr id="7" name="Content Placeholder 2">
            <a:extLst>
              <a:ext uri="{FF2B5EF4-FFF2-40B4-BE49-F238E27FC236}">
                <a16:creationId xmlns:a16="http://schemas.microsoft.com/office/drawing/2014/main" id="{62C63968-7CCB-40DB-97ED-14562F665D6B}"/>
              </a:ext>
            </a:extLst>
          </p:cNvPr>
          <p:cNvSpPr txBox="1">
            <a:spLocks/>
          </p:cNvSpPr>
          <p:nvPr/>
        </p:nvSpPr>
        <p:spPr>
          <a:xfrm>
            <a:off x="0" y="1"/>
            <a:ext cx="3048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2800" b="1" dirty="0">
                <a:solidFill>
                  <a:schemeClr val="bg1"/>
                </a:solidFill>
              </a:rPr>
              <a:t>Romans 8:5-9—</a:t>
            </a:r>
          </a:p>
        </p:txBody>
      </p:sp>
    </p:spTree>
    <p:extLst>
      <p:ext uri="{BB962C8B-B14F-4D97-AF65-F5344CB8AC3E}">
        <p14:creationId xmlns:p14="http://schemas.microsoft.com/office/powerpoint/2010/main" val="387731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1470" r="12970"/>
          <a:stretch/>
        </p:blipFill>
        <p:spPr>
          <a:xfrm>
            <a:off x="2928730" y="0"/>
            <a:ext cx="621527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048000" y="4951174"/>
            <a:ext cx="60960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800" b="1" dirty="0"/>
              <a:t>Flesh or Spirit?</a:t>
            </a:r>
            <a:endParaRPr lang="en-NZ" sz="4800" dirty="0"/>
          </a:p>
        </p:txBody>
      </p:sp>
      <p:sp>
        <p:nvSpPr>
          <p:cNvPr id="7" name="Content Placeholder 2">
            <a:extLst>
              <a:ext uri="{FF2B5EF4-FFF2-40B4-BE49-F238E27FC236}">
                <a16:creationId xmlns:a16="http://schemas.microsoft.com/office/drawing/2014/main" id="{62C63968-7CCB-40DB-97ED-14562F665D6B}"/>
              </a:ext>
            </a:extLst>
          </p:cNvPr>
          <p:cNvSpPr txBox="1">
            <a:spLocks/>
          </p:cNvSpPr>
          <p:nvPr/>
        </p:nvSpPr>
        <p:spPr>
          <a:xfrm>
            <a:off x="0" y="1"/>
            <a:ext cx="3048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2800" b="1" dirty="0">
                <a:solidFill>
                  <a:schemeClr val="bg1"/>
                </a:solidFill>
              </a:rPr>
              <a:t>Romans 8:5-9</a:t>
            </a:r>
          </a:p>
          <a:p>
            <a:pPr marL="457200" indent="-457200" algn="l">
              <a:buFont typeface="Arial" panose="020B0604020202020204" pitchFamily="34" charset="0"/>
              <a:buChar char="•"/>
            </a:pPr>
            <a:r>
              <a:rPr lang="en-US" sz="3300" baseline="30000" dirty="0">
                <a:solidFill>
                  <a:schemeClr val="bg1"/>
                </a:solidFill>
              </a:rPr>
              <a:t>5</a:t>
            </a:r>
            <a:r>
              <a:rPr lang="en-US" sz="3300" dirty="0">
                <a:solidFill>
                  <a:schemeClr val="bg1"/>
                </a:solidFill>
              </a:rPr>
              <a:t>For those who are according to the flesh set their minds on the things of the flesh, but those who are according to the Spirit, the things of the Spirit… </a:t>
            </a:r>
          </a:p>
        </p:txBody>
      </p:sp>
    </p:spTree>
    <p:extLst>
      <p:ext uri="{BB962C8B-B14F-4D97-AF65-F5344CB8AC3E}">
        <p14:creationId xmlns:p14="http://schemas.microsoft.com/office/powerpoint/2010/main" val="2236800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1470" r="12970"/>
          <a:stretch/>
        </p:blipFill>
        <p:spPr>
          <a:xfrm>
            <a:off x="2928730" y="0"/>
            <a:ext cx="621527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048000" y="4951174"/>
            <a:ext cx="60960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800" dirty="0"/>
              <a:t>Death or Life?</a:t>
            </a:r>
            <a:endParaRPr lang="en-NZ" sz="4800" dirty="0"/>
          </a:p>
        </p:txBody>
      </p:sp>
      <p:sp>
        <p:nvSpPr>
          <p:cNvPr id="7" name="Content Placeholder 2">
            <a:extLst>
              <a:ext uri="{FF2B5EF4-FFF2-40B4-BE49-F238E27FC236}">
                <a16:creationId xmlns:a16="http://schemas.microsoft.com/office/drawing/2014/main" id="{62C63968-7CCB-40DB-97ED-14562F665D6B}"/>
              </a:ext>
            </a:extLst>
          </p:cNvPr>
          <p:cNvSpPr txBox="1">
            <a:spLocks/>
          </p:cNvSpPr>
          <p:nvPr/>
        </p:nvSpPr>
        <p:spPr>
          <a:xfrm>
            <a:off x="0" y="1"/>
            <a:ext cx="3048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2800" b="1" dirty="0">
                <a:solidFill>
                  <a:schemeClr val="bg1"/>
                </a:solidFill>
              </a:rPr>
              <a:t>Romans 8:5-9</a:t>
            </a:r>
          </a:p>
          <a:p>
            <a:pPr marL="457200" indent="-457200" algn="l">
              <a:buFont typeface="Arial" panose="020B0604020202020204" pitchFamily="34" charset="0"/>
              <a:buChar char="•"/>
            </a:pPr>
            <a:r>
              <a:rPr lang="en-US" sz="3300" baseline="30000" dirty="0">
                <a:solidFill>
                  <a:schemeClr val="bg1"/>
                </a:solidFill>
              </a:rPr>
              <a:t>6</a:t>
            </a:r>
            <a:r>
              <a:rPr lang="en-US" sz="3300" dirty="0">
                <a:solidFill>
                  <a:schemeClr val="bg1"/>
                </a:solidFill>
              </a:rPr>
              <a:t>For the mind set on the flesh is death, but the mind set on the Spirit is life and peace,…</a:t>
            </a:r>
            <a:endParaRPr lang="en-US" sz="3300" b="1" dirty="0">
              <a:solidFill>
                <a:schemeClr val="bg1"/>
              </a:solidFill>
            </a:endParaRPr>
          </a:p>
        </p:txBody>
      </p:sp>
    </p:spTree>
    <p:extLst>
      <p:ext uri="{BB962C8B-B14F-4D97-AF65-F5344CB8AC3E}">
        <p14:creationId xmlns:p14="http://schemas.microsoft.com/office/powerpoint/2010/main" val="82990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1470" r="12970"/>
          <a:stretch/>
        </p:blipFill>
        <p:spPr>
          <a:xfrm>
            <a:off x="2928730" y="0"/>
            <a:ext cx="621527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048000" y="4951174"/>
            <a:ext cx="6096000"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800" b="1" dirty="0"/>
              <a:t>A Hostile State </a:t>
            </a:r>
          </a:p>
          <a:p>
            <a:pPr algn="ctr"/>
            <a:r>
              <a:rPr lang="en-US" sz="4800" b="1" dirty="0"/>
              <a:t>to be in. </a:t>
            </a:r>
            <a:endParaRPr lang="en-NZ" sz="4800" dirty="0"/>
          </a:p>
        </p:txBody>
      </p:sp>
      <p:sp>
        <p:nvSpPr>
          <p:cNvPr id="7" name="Content Placeholder 2">
            <a:extLst>
              <a:ext uri="{FF2B5EF4-FFF2-40B4-BE49-F238E27FC236}">
                <a16:creationId xmlns:a16="http://schemas.microsoft.com/office/drawing/2014/main" id="{62C63968-7CCB-40DB-97ED-14562F665D6B}"/>
              </a:ext>
            </a:extLst>
          </p:cNvPr>
          <p:cNvSpPr txBox="1">
            <a:spLocks/>
          </p:cNvSpPr>
          <p:nvPr/>
        </p:nvSpPr>
        <p:spPr>
          <a:xfrm>
            <a:off x="0" y="1"/>
            <a:ext cx="3048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2800" b="1" dirty="0">
                <a:solidFill>
                  <a:schemeClr val="bg1"/>
                </a:solidFill>
              </a:rPr>
              <a:t>Romans 8:5-9</a:t>
            </a:r>
          </a:p>
          <a:p>
            <a:pPr marL="457200" indent="-457200" algn="l">
              <a:buFont typeface="Arial" panose="020B0604020202020204" pitchFamily="34" charset="0"/>
              <a:buChar char="•"/>
            </a:pPr>
            <a:r>
              <a:rPr lang="en-US" sz="3300" baseline="30000" dirty="0">
                <a:solidFill>
                  <a:schemeClr val="bg1"/>
                </a:solidFill>
              </a:rPr>
              <a:t>7 </a:t>
            </a:r>
            <a:r>
              <a:rPr lang="en-US" sz="3300" dirty="0">
                <a:solidFill>
                  <a:schemeClr val="bg1"/>
                </a:solidFill>
              </a:rPr>
              <a:t>because the mind set on the flesh is hostile toward God; for it does not subject itself to the law of God, for it is not even able </a:t>
            </a:r>
            <a:r>
              <a:rPr lang="en-US" sz="3300" i="1" dirty="0">
                <a:solidFill>
                  <a:schemeClr val="bg1"/>
                </a:solidFill>
              </a:rPr>
              <a:t>to do so</a:t>
            </a:r>
            <a:r>
              <a:rPr lang="en-US" sz="3300" dirty="0">
                <a:solidFill>
                  <a:schemeClr val="bg1"/>
                </a:solidFill>
              </a:rPr>
              <a:t>,…</a:t>
            </a:r>
            <a:endParaRPr lang="en-US" sz="3300" b="1" dirty="0">
              <a:solidFill>
                <a:schemeClr val="bg1"/>
              </a:solidFill>
            </a:endParaRPr>
          </a:p>
        </p:txBody>
      </p:sp>
    </p:spTree>
    <p:extLst>
      <p:ext uri="{BB962C8B-B14F-4D97-AF65-F5344CB8AC3E}">
        <p14:creationId xmlns:p14="http://schemas.microsoft.com/office/powerpoint/2010/main" val="52541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hing, object&#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1470" r="12970"/>
          <a:stretch/>
        </p:blipFill>
        <p:spPr>
          <a:xfrm>
            <a:off x="2928730" y="0"/>
            <a:ext cx="621527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6" name="TextBox 5"/>
          <p:cNvSpPr txBox="1"/>
          <p:nvPr/>
        </p:nvSpPr>
        <p:spPr>
          <a:xfrm>
            <a:off x="3048000" y="4951174"/>
            <a:ext cx="6096000"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800" dirty="0"/>
              <a:t>Impossible way to please God!</a:t>
            </a:r>
            <a:endParaRPr lang="en-NZ" sz="4800" dirty="0"/>
          </a:p>
        </p:txBody>
      </p:sp>
      <p:sp>
        <p:nvSpPr>
          <p:cNvPr id="7" name="Content Placeholder 2">
            <a:extLst>
              <a:ext uri="{FF2B5EF4-FFF2-40B4-BE49-F238E27FC236}">
                <a16:creationId xmlns:a16="http://schemas.microsoft.com/office/drawing/2014/main" id="{62C63968-7CCB-40DB-97ED-14562F665D6B}"/>
              </a:ext>
            </a:extLst>
          </p:cNvPr>
          <p:cNvSpPr txBox="1">
            <a:spLocks/>
          </p:cNvSpPr>
          <p:nvPr/>
        </p:nvSpPr>
        <p:spPr>
          <a:xfrm>
            <a:off x="0" y="1"/>
            <a:ext cx="3048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2800" b="1" dirty="0">
                <a:solidFill>
                  <a:schemeClr val="bg1"/>
                </a:solidFill>
              </a:rPr>
              <a:t>Romans 8:5-9</a:t>
            </a:r>
          </a:p>
          <a:p>
            <a:pPr marL="457200" indent="-457200" algn="l">
              <a:buFont typeface="Arial" panose="020B0604020202020204" pitchFamily="34" charset="0"/>
              <a:buChar char="•"/>
            </a:pPr>
            <a:r>
              <a:rPr lang="en-US" sz="3300" baseline="30000" dirty="0">
                <a:solidFill>
                  <a:schemeClr val="bg1"/>
                </a:solidFill>
              </a:rPr>
              <a:t>8</a:t>
            </a:r>
            <a:r>
              <a:rPr lang="en-US" sz="3300" dirty="0">
                <a:solidFill>
                  <a:schemeClr val="bg1"/>
                </a:solidFill>
              </a:rPr>
              <a:t>and those who are in the flesh cannot please God…</a:t>
            </a:r>
            <a:endParaRPr lang="en-US" sz="3300" b="1" dirty="0">
              <a:solidFill>
                <a:schemeClr val="bg1"/>
              </a:solidFill>
            </a:endParaRPr>
          </a:p>
        </p:txBody>
      </p:sp>
    </p:spTree>
    <p:extLst>
      <p:ext uri="{BB962C8B-B14F-4D97-AF65-F5344CB8AC3E}">
        <p14:creationId xmlns:p14="http://schemas.microsoft.com/office/powerpoint/2010/main" val="40726926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856</TotalTime>
  <Words>1039</Words>
  <Application>Microsoft Office PowerPoint</Application>
  <PresentationFormat>On-screen Show (4:3)</PresentationFormat>
  <Paragraphs>205</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vt:lpstr>
      <vt:lpstr>Calibri</vt:lpstr>
      <vt:lpstr>Calibri Light</vt:lpstr>
      <vt:lpstr>system-ui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Matthew 28:19-20—19 Therefore go and make disciples of all nations, baptizing them in the name of the Father and of the Son and of the Holy Spirit, 20 and teaching them to obey everything I have commanded you. And surely I am with you always, to the very end of the age.”  (NIV)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Morningside Church</dc:creator>
  <cp:lastModifiedBy>Morningside Church of Christ</cp:lastModifiedBy>
  <cp:revision>60</cp:revision>
  <dcterms:created xsi:type="dcterms:W3CDTF">2017-05-27T04:11:35Z</dcterms:created>
  <dcterms:modified xsi:type="dcterms:W3CDTF">2021-05-16T05:57:09Z</dcterms:modified>
</cp:coreProperties>
</file>