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6" r:id="rId2"/>
    <p:sldId id="289" r:id="rId3"/>
    <p:sldId id="290" r:id="rId4"/>
    <p:sldId id="269" r:id="rId5"/>
    <p:sldId id="272" r:id="rId6"/>
    <p:sldId id="273" r:id="rId7"/>
    <p:sldId id="274" r:id="rId8"/>
    <p:sldId id="275" r:id="rId9"/>
    <p:sldId id="261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57" r:id="rId20"/>
    <p:sldId id="285" r:id="rId21"/>
    <p:sldId id="265" r:id="rId22"/>
    <p:sldId id="286" r:id="rId23"/>
    <p:sldId id="264" r:id="rId24"/>
    <p:sldId id="271" r:id="rId25"/>
    <p:sldId id="263" r:id="rId26"/>
    <p:sldId id="287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088" autoAdjust="0"/>
    <p:restoredTop sz="94280" autoAdjust="0"/>
  </p:normalViewPr>
  <p:slideViewPr>
    <p:cSldViewPr snapToGrid="0">
      <p:cViewPr varScale="1">
        <p:scale>
          <a:sx n="72" d="100"/>
          <a:sy n="72" d="100"/>
        </p:scale>
        <p:origin x="118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7A2FBE-A103-4009-AD81-7CC4F86F51E8}" type="datetimeFigureOut">
              <a:rPr lang="en-NZ" smtClean="0"/>
              <a:t>27/06/2021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45E2CB-D946-4252-BB8F-7956DB7C7E1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512251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θλῖψιν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5E2CB-D946-4252-BB8F-7956DB7C7E1D}" type="slidenum">
              <a:rPr lang="en-NZ" smtClean="0"/>
              <a:t>25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45302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0FCD9-EBCB-47EB-9221-2A809AE531FA}" type="datetimeFigureOut">
              <a:rPr lang="en-NZ" smtClean="0"/>
              <a:t>27/06/2021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1CDB3-8B17-4C58-9F5B-C87C14F1969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85630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0FCD9-EBCB-47EB-9221-2A809AE531FA}" type="datetimeFigureOut">
              <a:rPr lang="en-NZ" smtClean="0"/>
              <a:t>27/06/2021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1CDB3-8B17-4C58-9F5B-C87C14F1969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13474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0FCD9-EBCB-47EB-9221-2A809AE531FA}" type="datetimeFigureOut">
              <a:rPr lang="en-NZ" smtClean="0"/>
              <a:t>27/06/2021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1CDB3-8B17-4C58-9F5B-C87C14F1969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97648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0FCD9-EBCB-47EB-9221-2A809AE531FA}" type="datetimeFigureOut">
              <a:rPr lang="en-NZ" smtClean="0"/>
              <a:t>27/06/2021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1CDB3-8B17-4C58-9F5B-C87C14F1969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07466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0FCD9-EBCB-47EB-9221-2A809AE531FA}" type="datetimeFigureOut">
              <a:rPr lang="en-NZ" smtClean="0"/>
              <a:t>27/06/2021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1CDB3-8B17-4C58-9F5B-C87C14F1969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01567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0FCD9-EBCB-47EB-9221-2A809AE531FA}" type="datetimeFigureOut">
              <a:rPr lang="en-NZ" smtClean="0"/>
              <a:t>27/06/2021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1CDB3-8B17-4C58-9F5B-C87C14F1969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9983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0FCD9-EBCB-47EB-9221-2A809AE531FA}" type="datetimeFigureOut">
              <a:rPr lang="en-NZ" smtClean="0"/>
              <a:t>27/06/2021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1CDB3-8B17-4C58-9F5B-C87C14F1969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724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0FCD9-EBCB-47EB-9221-2A809AE531FA}" type="datetimeFigureOut">
              <a:rPr lang="en-NZ" smtClean="0"/>
              <a:t>27/06/2021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1CDB3-8B17-4C58-9F5B-C87C14F1969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78210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0FCD9-EBCB-47EB-9221-2A809AE531FA}" type="datetimeFigureOut">
              <a:rPr lang="en-NZ" smtClean="0"/>
              <a:t>27/06/2021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1CDB3-8B17-4C58-9F5B-C87C14F1969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21814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0FCD9-EBCB-47EB-9221-2A809AE531FA}" type="datetimeFigureOut">
              <a:rPr lang="en-NZ" smtClean="0"/>
              <a:t>27/06/2021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1CDB3-8B17-4C58-9F5B-C87C14F1969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67688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0FCD9-EBCB-47EB-9221-2A809AE531FA}" type="datetimeFigureOut">
              <a:rPr lang="en-NZ" smtClean="0"/>
              <a:t>27/06/2021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1CDB3-8B17-4C58-9F5B-C87C14F1969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62295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30FCD9-EBCB-47EB-9221-2A809AE531FA}" type="datetimeFigureOut">
              <a:rPr lang="en-NZ" smtClean="0"/>
              <a:t>27/06/2021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1CDB3-8B17-4C58-9F5B-C87C14F1969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99195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41B9E-A181-4B5A-9B17-A8AF587301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5759" y="1122363"/>
            <a:ext cx="8539089" cy="2387600"/>
          </a:xfrm>
        </p:spPr>
        <p:txBody>
          <a:bodyPr/>
          <a:lstStyle/>
          <a:p>
            <a:r>
              <a:rPr lang="en-US" dirty="0"/>
              <a:t>“Through many tribulations!”</a:t>
            </a:r>
            <a:endParaRPr lang="en-NZ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B72763-F1A1-4B80-8524-0DB572CB624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NZ" sz="4000" dirty="0"/>
              <a:t>Acts 14:22</a:t>
            </a:r>
          </a:p>
        </p:txBody>
      </p:sp>
    </p:spTree>
    <p:extLst>
      <p:ext uri="{BB962C8B-B14F-4D97-AF65-F5344CB8AC3E}">
        <p14:creationId xmlns:p14="http://schemas.microsoft.com/office/powerpoint/2010/main" val="1673299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A3BFF-FCD1-4D01-B553-D450FCE7B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15863" cy="70338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NZ" dirty="0"/>
              <a:t>“Through many tribulations!”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E1C1BC-7843-4D2D-9EE9-E96A49954A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49" y="703385"/>
            <a:ext cx="4486715" cy="6154614"/>
          </a:xfrm>
        </p:spPr>
        <p:txBody>
          <a:bodyPr>
            <a:normAutofit/>
          </a:bodyPr>
          <a:lstStyle/>
          <a:p>
            <a:r>
              <a:rPr lang="en-NZ" dirty="0"/>
              <a:t>What this was:</a:t>
            </a:r>
          </a:p>
          <a:p>
            <a:pPr marL="514350" indent="-514350">
              <a:buFont typeface="+mj-lt"/>
              <a:buAutoNum type="arabicPeriod"/>
            </a:pPr>
            <a:endParaRPr lang="en-NZ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5F4F61-C673-45E5-AA29-01384E0F74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" y="703385"/>
            <a:ext cx="4514849" cy="6154614"/>
          </a:xfrm>
        </p:spPr>
        <p:txBody>
          <a:bodyPr>
            <a:normAutofit/>
          </a:bodyPr>
          <a:lstStyle/>
          <a:p>
            <a:r>
              <a:rPr lang="en-NZ" dirty="0"/>
              <a:t>What this wasn’t: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2213129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A3BFF-FCD1-4D01-B553-D450FCE7B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15863" cy="70338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NZ" dirty="0"/>
              <a:t>“Through many tribulations!”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E1C1BC-7843-4D2D-9EE9-E96A49954A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49" y="703385"/>
            <a:ext cx="4486715" cy="6154614"/>
          </a:xfrm>
        </p:spPr>
        <p:txBody>
          <a:bodyPr>
            <a:normAutofit/>
          </a:bodyPr>
          <a:lstStyle/>
          <a:p>
            <a:r>
              <a:rPr lang="en-NZ" dirty="0"/>
              <a:t>What this was:</a:t>
            </a:r>
          </a:p>
          <a:p>
            <a:pPr marL="514350" indent="-514350">
              <a:buFont typeface="+mj-lt"/>
              <a:buAutoNum type="arabicPeriod"/>
            </a:pPr>
            <a:endParaRPr lang="en-NZ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5F4F61-C673-45E5-AA29-01384E0F74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" y="703385"/>
            <a:ext cx="4514849" cy="6154614"/>
          </a:xfrm>
        </p:spPr>
        <p:txBody>
          <a:bodyPr>
            <a:normAutofit/>
          </a:bodyPr>
          <a:lstStyle/>
          <a:p>
            <a:r>
              <a:rPr lang="en-NZ" dirty="0"/>
              <a:t>What this wasn’t:</a:t>
            </a:r>
          </a:p>
          <a:p>
            <a:pPr marL="514350" indent="-514350">
              <a:buFont typeface="+mj-lt"/>
              <a:buAutoNum type="arabicPeriod"/>
            </a:pPr>
            <a:r>
              <a:rPr lang="en-NZ" dirty="0"/>
              <a:t>Not Paul’s resignation to the possible miseries of preaching the gospel.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8136095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A3BFF-FCD1-4D01-B553-D450FCE7B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15863" cy="70338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NZ" dirty="0"/>
              <a:t>“Through many tribulations!”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E1C1BC-7843-4D2D-9EE9-E96A49954A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49" y="703385"/>
            <a:ext cx="4486715" cy="6154614"/>
          </a:xfrm>
        </p:spPr>
        <p:txBody>
          <a:bodyPr>
            <a:normAutofit/>
          </a:bodyPr>
          <a:lstStyle/>
          <a:p>
            <a:r>
              <a:rPr lang="en-NZ" dirty="0"/>
              <a:t>What this was:</a:t>
            </a:r>
          </a:p>
          <a:p>
            <a:pPr marL="514350" indent="-514350">
              <a:buFont typeface="+mj-lt"/>
              <a:buAutoNum type="arabicPeriod"/>
            </a:pPr>
            <a:endParaRPr lang="en-NZ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5F4F61-C673-45E5-AA29-01384E0F74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" y="703385"/>
            <a:ext cx="4514849" cy="6154614"/>
          </a:xfrm>
        </p:spPr>
        <p:txBody>
          <a:bodyPr>
            <a:normAutofit/>
          </a:bodyPr>
          <a:lstStyle/>
          <a:p>
            <a:r>
              <a:rPr lang="en-NZ" dirty="0"/>
              <a:t>What this wasn’t:</a:t>
            </a:r>
          </a:p>
          <a:p>
            <a:pPr marL="514350" indent="-514350">
              <a:buFont typeface="+mj-lt"/>
              <a:buAutoNum type="arabicPeriod"/>
            </a:pPr>
            <a:r>
              <a:rPr lang="en-NZ" dirty="0"/>
              <a:t>Not Paul’s resignation to the possible miseries of preaching the gospel.</a:t>
            </a:r>
          </a:p>
          <a:p>
            <a:pPr marL="514350" indent="-514350">
              <a:buFont typeface="+mj-lt"/>
              <a:buAutoNum type="arabicPeriod"/>
            </a:pPr>
            <a:r>
              <a:rPr lang="en-NZ" dirty="0"/>
              <a:t>Not a warning to the unsuspecting who might think that is all rosy out there on the mission field.</a:t>
            </a:r>
          </a:p>
        </p:txBody>
      </p:sp>
    </p:spTree>
    <p:extLst>
      <p:ext uri="{BB962C8B-B14F-4D97-AF65-F5344CB8AC3E}">
        <p14:creationId xmlns:p14="http://schemas.microsoft.com/office/powerpoint/2010/main" val="24230563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A3BFF-FCD1-4D01-B553-D450FCE7B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15863" cy="70338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NZ" dirty="0"/>
              <a:t>“Through many tribulations!”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E1C1BC-7843-4D2D-9EE9-E96A49954A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49" y="703385"/>
            <a:ext cx="4486715" cy="6154614"/>
          </a:xfrm>
        </p:spPr>
        <p:txBody>
          <a:bodyPr>
            <a:normAutofit/>
          </a:bodyPr>
          <a:lstStyle/>
          <a:p>
            <a:r>
              <a:rPr lang="en-NZ" dirty="0"/>
              <a:t>What this was:</a:t>
            </a:r>
          </a:p>
          <a:p>
            <a:pPr marL="514350" indent="-514350">
              <a:buFont typeface="+mj-lt"/>
              <a:buAutoNum type="arabicPeriod"/>
            </a:pPr>
            <a:endParaRPr lang="en-NZ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5F4F61-C673-45E5-AA29-01384E0F74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" y="703385"/>
            <a:ext cx="4514849" cy="6154614"/>
          </a:xfrm>
        </p:spPr>
        <p:txBody>
          <a:bodyPr>
            <a:normAutofit/>
          </a:bodyPr>
          <a:lstStyle/>
          <a:p>
            <a:r>
              <a:rPr lang="en-NZ" dirty="0"/>
              <a:t>What this wasn’t:</a:t>
            </a:r>
          </a:p>
          <a:p>
            <a:pPr marL="514350" indent="-514350">
              <a:buFont typeface="+mj-lt"/>
              <a:buAutoNum type="arabicPeriod"/>
            </a:pPr>
            <a:r>
              <a:rPr lang="en-NZ" dirty="0"/>
              <a:t>Not Paul’s resignation to the possible miseries of preaching the gospel.</a:t>
            </a:r>
          </a:p>
          <a:p>
            <a:pPr marL="514350" indent="-514350">
              <a:buFont typeface="+mj-lt"/>
              <a:buAutoNum type="arabicPeriod"/>
            </a:pPr>
            <a:r>
              <a:rPr lang="en-NZ" dirty="0"/>
              <a:t>Not a warning to the unsuspecting who might think that is all rosy out there on the mission field.</a:t>
            </a:r>
          </a:p>
          <a:p>
            <a:pPr marL="514350" indent="-514350">
              <a:buFont typeface="+mj-lt"/>
              <a:buAutoNum type="arabicPeriod"/>
            </a:pPr>
            <a:r>
              <a:rPr lang="en-NZ" dirty="0"/>
              <a:t>Not a heads-up to future Christians that being a disciple is going from one set of struggles to another for nothing.</a:t>
            </a:r>
          </a:p>
        </p:txBody>
      </p:sp>
    </p:spTree>
    <p:extLst>
      <p:ext uri="{BB962C8B-B14F-4D97-AF65-F5344CB8AC3E}">
        <p14:creationId xmlns:p14="http://schemas.microsoft.com/office/powerpoint/2010/main" val="11715787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A3BFF-FCD1-4D01-B553-D450FCE7B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15863" cy="70338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NZ" dirty="0"/>
              <a:t>“Through many tribulations!”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E1C1BC-7843-4D2D-9EE9-E96A49954A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49" y="703385"/>
            <a:ext cx="4486715" cy="6154614"/>
          </a:xfrm>
        </p:spPr>
        <p:txBody>
          <a:bodyPr>
            <a:normAutofit/>
          </a:bodyPr>
          <a:lstStyle/>
          <a:p>
            <a:r>
              <a:rPr lang="en-NZ" dirty="0"/>
              <a:t>What this was:</a:t>
            </a:r>
          </a:p>
          <a:p>
            <a:pPr marL="514350" indent="-514350">
              <a:buFont typeface="+mj-lt"/>
              <a:buAutoNum type="arabicPeriod"/>
            </a:pPr>
            <a:endParaRPr lang="en-NZ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5F4F61-C673-45E5-AA29-01384E0F74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" y="703385"/>
            <a:ext cx="4514849" cy="6154614"/>
          </a:xfrm>
        </p:spPr>
        <p:txBody>
          <a:bodyPr>
            <a:normAutofit/>
          </a:bodyPr>
          <a:lstStyle/>
          <a:p>
            <a:r>
              <a:rPr lang="en-NZ" dirty="0"/>
              <a:t>What this wasn’t:</a:t>
            </a:r>
          </a:p>
          <a:p>
            <a:pPr marL="514350" indent="-514350">
              <a:buFont typeface="+mj-lt"/>
              <a:buAutoNum type="arabicPeriod"/>
            </a:pPr>
            <a:r>
              <a:rPr lang="en-NZ" dirty="0"/>
              <a:t>Not Paul’s resignation to the possible miseries of preaching the gospel.</a:t>
            </a:r>
          </a:p>
          <a:p>
            <a:pPr marL="514350" indent="-514350">
              <a:buFont typeface="+mj-lt"/>
              <a:buAutoNum type="arabicPeriod"/>
            </a:pPr>
            <a:r>
              <a:rPr lang="en-NZ" dirty="0"/>
              <a:t>Not a warning to the unsuspecting who might think that is all rosy out there on the mission field.</a:t>
            </a:r>
          </a:p>
          <a:p>
            <a:pPr marL="514350" indent="-514350">
              <a:buFont typeface="+mj-lt"/>
              <a:buAutoNum type="arabicPeriod"/>
            </a:pPr>
            <a:r>
              <a:rPr lang="en-NZ" dirty="0"/>
              <a:t>Not a heads-up to future Christians that being a disciple is going from one set of struggles to another for nothing.</a:t>
            </a:r>
          </a:p>
          <a:p>
            <a:pPr marL="514350" indent="-514350">
              <a:buFont typeface="+mj-lt"/>
              <a:buAutoNum type="arabicPeriod"/>
            </a:pPr>
            <a:r>
              <a:rPr lang="en-NZ" dirty="0"/>
              <a:t>Not Paul’s lament.</a:t>
            </a:r>
          </a:p>
        </p:txBody>
      </p:sp>
    </p:spTree>
    <p:extLst>
      <p:ext uri="{BB962C8B-B14F-4D97-AF65-F5344CB8AC3E}">
        <p14:creationId xmlns:p14="http://schemas.microsoft.com/office/powerpoint/2010/main" val="36144272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A3BFF-FCD1-4D01-B553-D450FCE7B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15863" cy="70338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NZ" dirty="0"/>
              <a:t>“Through many tribulations!”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E1C1BC-7843-4D2D-9EE9-E96A49954A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49" y="703385"/>
            <a:ext cx="4486715" cy="6154614"/>
          </a:xfrm>
        </p:spPr>
        <p:txBody>
          <a:bodyPr>
            <a:normAutofit/>
          </a:bodyPr>
          <a:lstStyle/>
          <a:p>
            <a:r>
              <a:rPr lang="en-NZ" dirty="0"/>
              <a:t>What this was:</a:t>
            </a:r>
          </a:p>
          <a:p>
            <a:pPr marL="514350" indent="-514350">
              <a:buFont typeface="+mj-lt"/>
              <a:buAutoNum type="arabicPeriod"/>
            </a:pPr>
            <a:r>
              <a:rPr lang="en-NZ" dirty="0"/>
              <a:t>Paul’s dedication to the probable miseries of preaching the gospel—They are worth it!</a:t>
            </a:r>
          </a:p>
          <a:p>
            <a:pPr marL="514350" indent="-514350">
              <a:buFont typeface="+mj-lt"/>
              <a:buAutoNum type="arabicPeriod"/>
            </a:pPr>
            <a:endParaRPr lang="en-NZ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5F4F61-C673-45E5-AA29-01384E0F74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" y="703385"/>
            <a:ext cx="4514849" cy="6154614"/>
          </a:xfrm>
        </p:spPr>
        <p:txBody>
          <a:bodyPr>
            <a:normAutofit/>
          </a:bodyPr>
          <a:lstStyle/>
          <a:p>
            <a:r>
              <a:rPr lang="en-NZ" dirty="0"/>
              <a:t>What this wasn’t:</a:t>
            </a:r>
          </a:p>
          <a:p>
            <a:pPr marL="514350" indent="-514350">
              <a:buFont typeface="+mj-lt"/>
              <a:buAutoNum type="arabicPeriod"/>
            </a:pPr>
            <a:r>
              <a:rPr lang="en-NZ" dirty="0"/>
              <a:t>Not Paul’s resignation to the possible miseries of preaching the gospel</a:t>
            </a:r>
          </a:p>
          <a:p>
            <a:pPr marL="514350" indent="-514350">
              <a:buFont typeface="+mj-lt"/>
              <a:buAutoNum type="arabicPeriod"/>
            </a:pPr>
            <a:r>
              <a:rPr lang="en-NZ" dirty="0"/>
              <a:t>Not a warning to the unsuspecting who might think that is all rosy out there on the mission field</a:t>
            </a:r>
          </a:p>
          <a:p>
            <a:pPr marL="514350" indent="-514350">
              <a:buFont typeface="+mj-lt"/>
              <a:buAutoNum type="arabicPeriod"/>
            </a:pPr>
            <a:r>
              <a:rPr lang="en-NZ" dirty="0"/>
              <a:t>Not a heads-up to future Christians that being a disciple is going from one set of struggles to another for nothing.</a:t>
            </a:r>
          </a:p>
          <a:p>
            <a:pPr marL="514350" indent="-514350">
              <a:buFont typeface="+mj-lt"/>
              <a:buAutoNum type="arabicPeriod"/>
            </a:pPr>
            <a:r>
              <a:rPr lang="en-NZ" dirty="0"/>
              <a:t>Not Paul’s lament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2473421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A3BFF-FCD1-4D01-B553-D450FCE7B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15863" cy="703385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NZ" dirty="0"/>
              <a:t>“Through many tribulations!”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E1C1BC-7843-4D2D-9EE9-E96A49954A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49" y="703385"/>
            <a:ext cx="4486715" cy="6154614"/>
          </a:xfrm>
        </p:spPr>
        <p:txBody>
          <a:bodyPr>
            <a:normAutofit lnSpcReduction="10000"/>
          </a:bodyPr>
          <a:lstStyle/>
          <a:p>
            <a:r>
              <a:rPr lang="en-NZ" dirty="0"/>
              <a:t>What this was:</a:t>
            </a:r>
          </a:p>
          <a:p>
            <a:pPr marL="514350" indent="-514350">
              <a:buFont typeface="+mj-lt"/>
              <a:buAutoNum type="arabicPeriod"/>
            </a:pPr>
            <a:r>
              <a:rPr lang="en-NZ" dirty="0"/>
              <a:t>Paul’s dedication to the probable miseries of preaching the gospel—They are worth it!</a:t>
            </a:r>
          </a:p>
          <a:p>
            <a:pPr marL="514350" indent="-514350">
              <a:buFont typeface="+mj-lt"/>
              <a:buAutoNum type="arabicPeriod"/>
            </a:pPr>
            <a:r>
              <a:rPr lang="en-NZ" dirty="0"/>
              <a:t>A warning to the unprepared who might think that is all rosy out there on the mission field.</a:t>
            </a:r>
          </a:p>
          <a:p>
            <a:pPr marL="514350" indent="-514350">
              <a:buFont typeface="+mj-lt"/>
              <a:buAutoNum type="arabicPeriod"/>
            </a:pPr>
            <a:endParaRPr lang="en-NZ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5F4F61-C673-45E5-AA29-01384E0F74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" y="703385"/>
            <a:ext cx="4514849" cy="6154614"/>
          </a:xfrm>
        </p:spPr>
        <p:txBody>
          <a:bodyPr>
            <a:normAutofit lnSpcReduction="10000"/>
          </a:bodyPr>
          <a:lstStyle/>
          <a:p>
            <a:r>
              <a:rPr lang="en-NZ" dirty="0"/>
              <a:t>What this wasn’t:</a:t>
            </a:r>
          </a:p>
          <a:p>
            <a:pPr marL="514350" indent="-514350">
              <a:buFont typeface="+mj-lt"/>
              <a:buAutoNum type="arabicPeriod"/>
            </a:pPr>
            <a:r>
              <a:rPr lang="en-NZ" dirty="0"/>
              <a:t>Not Paul’s resignation to the possible miseries of preaching the gospel.</a:t>
            </a:r>
          </a:p>
          <a:p>
            <a:pPr marL="514350" indent="-514350">
              <a:buFont typeface="+mj-lt"/>
              <a:buAutoNum type="arabicPeriod"/>
            </a:pPr>
            <a:endParaRPr lang="en-NZ" sz="1400" dirty="0"/>
          </a:p>
          <a:p>
            <a:pPr marL="514350" indent="-514350">
              <a:buFont typeface="+mj-lt"/>
              <a:buAutoNum type="arabicPeriod"/>
            </a:pPr>
            <a:r>
              <a:rPr lang="en-NZ" dirty="0"/>
              <a:t>Not a warning to the unsuspecting who might think that is all rosy out there on the mission field.</a:t>
            </a:r>
          </a:p>
          <a:p>
            <a:pPr marL="514350" indent="-514350">
              <a:buFont typeface="+mj-lt"/>
              <a:buAutoNum type="arabicPeriod"/>
            </a:pPr>
            <a:r>
              <a:rPr lang="en-NZ" dirty="0"/>
              <a:t>Not a heads-up to future Christians that being a disciple is going from one set of struggles to another for nothing.</a:t>
            </a:r>
          </a:p>
          <a:p>
            <a:pPr marL="514350" indent="-514350">
              <a:buFont typeface="+mj-lt"/>
              <a:buAutoNum type="arabicPeriod"/>
            </a:pPr>
            <a:r>
              <a:rPr lang="en-NZ" dirty="0"/>
              <a:t>Not Paul’s lament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3051107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A3BFF-FCD1-4D01-B553-D450FCE7B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15863" cy="703385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NZ" dirty="0"/>
              <a:t>“Through many tribulations!”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E1C1BC-7843-4D2D-9EE9-E96A49954A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49" y="703385"/>
            <a:ext cx="4486715" cy="6154614"/>
          </a:xfrm>
        </p:spPr>
        <p:txBody>
          <a:bodyPr>
            <a:normAutofit lnSpcReduction="10000"/>
          </a:bodyPr>
          <a:lstStyle/>
          <a:p>
            <a:r>
              <a:rPr lang="en-NZ" dirty="0"/>
              <a:t>What this was:</a:t>
            </a:r>
          </a:p>
          <a:p>
            <a:pPr marL="514350" indent="-514350">
              <a:buFont typeface="+mj-lt"/>
              <a:buAutoNum type="arabicPeriod"/>
            </a:pPr>
            <a:r>
              <a:rPr lang="en-NZ" dirty="0"/>
              <a:t>Paul’s dedication to the probable miseries of preaching the gospel—They are worth it!</a:t>
            </a:r>
          </a:p>
          <a:p>
            <a:pPr marL="514350" indent="-514350">
              <a:buFont typeface="+mj-lt"/>
              <a:buAutoNum type="arabicPeriod"/>
            </a:pPr>
            <a:r>
              <a:rPr lang="en-NZ" dirty="0"/>
              <a:t>A warning to the unprepared who might think that is all rosy out there on the mission field.</a:t>
            </a:r>
          </a:p>
          <a:p>
            <a:pPr marL="514350" indent="-514350">
              <a:buFont typeface="+mj-lt"/>
              <a:buAutoNum type="arabicPeriod"/>
            </a:pPr>
            <a:r>
              <a:rPr lang="en-NZ" dirty="0"/>
              <a:t>A heads-up to future Christians that being a disciple is going from one set of struggles to another—FOR EVERYTHING!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5F4F61-C673-45E5-AA29-01384E0F74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" y="703385"/>
            <a:ext cx="4514849" cy="6154614"/>
          </a:xfrm>
        </p:spPr>
        <p:txBody>
          <a:bodyPr>
            <a:normAutofit lnSpcReduction="10000"/>
          </a:bodyPr>
          <a:lstStyle/>
          <a:p>
            <a:r>
              <a:rPr lang="en-NZ" dirty="0"/>
              <a:t>What this wasn’t:</a:t>
            </a:r>
          </a:p>
          <a:p>
            <a:pPr marL="514350" indent="-514350">
              <a:buFont typeface="+mj-lt"/>
              <a:buAutoNum type="arabicPeriod"/>
            </a:pPr>
            <a:r>
              <a:rPr lang="en-NZ" dirty="0"/>
              <a:t>Not Paul’s resignation to the possible miseries of preaching the gospel.</a:t>
            </a:r>
          </a:p>
          <a:p>
            <a:pPr marL="514350" indent="-514350">
              <a:buFont typeface="+mj-lt"/>
              <a:buAutoNum type="arabicPeriod"/>
            </a:pPr>
            <a:endParaRPr lang="en-NZ" sz="1400" dirty="0"/>
          </a:p>
          <a:p>
            <a:pPr marL="514350" indent="-514350">
              <a:buFont typeface="+mj-lt"/>
              <a:buAutoNum type="arabicPeriod"/>
            </a:pPr>
            <a:r>
              <a:rPr lang="en-NZ" dirty="0"/>
              <a:t>Not a warning to the unsuspecting who might think that is all rosy out there on the mission field.</a:t>
            </a:r>
          </a:p>
          <a:p>
            <a:pPr marL="514350" indent="-514350">
              <a:buFont typeface="+mj-lt"/>
              <a:buAutoNum type="arabicPeriod"/>
            </a:pPr>
            <a:r>
              <a:rPr lang="en-NZ" dirty="0"/>
              <a:t>Not a heads-up to future Christians that being a disciple is going from one set of struggles to another for nothing.</a:t>
            </a:r>
          </a:p>
          <a:p>
            <a:pPr marL="514350" indent="-514350">
              <a:buFont typeface="+mj-lt"/>
              <a:buAutoNum type="arabicPeriod"/>
            </a:pPr>
            <a:r>
              <a:rPr lang="en-NZ" dirty="0"/>
              <a:t>Not Paul’s lament.</a:t>
            </a:r>
          </a:p>
        </p:txBody>
      </p:sp>
    </p:spTree>
    <p:extLst>
      <p:ext uri="{BB962C8B-B14F-4D97-AF65-F5344CB8AC3E}">
        <p14:creationId xmlns:p14="http://schemas.microsoft.com/office/powerpoint/2010/main" val="5918461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A3BFF-FCD1-4D01-B553-D450FCE7B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15863" cy="703385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NZ" dirty="0"/>
              <a:t>“Through many tribulations!”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E1C1BC-7843-4D2D-9EE9-E96A49954A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49" y="703385"/>
            <a:ext cx="4486715" cy="6154614"/>
          </a:xfrm>
        </p:spPr>
        <p:txBody>
          <a:bodyPr>
            <a:normAutofit lnSpcReduction="10000"/>
          </a:bodyPr>
          <a:lstStyle/>
          <a:p>
            <a:r>
              <a:rPr lang="en-NZ" dirty="0"/>
              <a:t>What this was:</a:t>
            </a:r>
          </a:p>
          <a:p>
            <a:pPr marL="514350" indent="-514350">
              <a:buFont typeface="+mj-lt"/>
              <a:buAutoNum type="arabicPeriod"/>
            </a:pPr>
            <a:r>
              <a:rPr lang="en-NZ" dirty="0"/>
              <a:t>Paul dedication to the probable miseries of preaching the gospel—They are worth it!</a:t>
            </a:r>
          </a:p>
          <a:p>
            <a:pPr marL="514350" indent="-514350">
              <a:buFont typeface="+mj-lt"/>
              <a:buAutoNum type="arabicPeriod"/>
            </a:pPr>
            <a:r>
              <a:rPr lang="en-NZ" dirty="0"/>
              <a:t>A warning to the unprepared who might think that is all rosy out there on the mission field.</a:t>
            </a:r>
          </a:p>
          <a:p>
            <a:pPr marL="514350" indent="-514350">
              <a:buFont typeface="+mj-lt"/>
              <a:buAutoNum type="arabicPeriod"/>
            </a:pPr>
            <a:r>
              <a:rPr lang="en-NZ" dirty="0"/>
              <a:t>A heads-up to future Christians that being a disciple is going from one set of struggles to another for everything.</a:t>
            </a:r>
          </a:p>
          <a:p>
            <a:pPr marL="514350" indent="-514350">
              <a:buFont typeface="+mj-lt"/>
              <a:buAutoNum type="arabicPeriod"/>
            </a:pPr>
            <a:r>
              <a:rPr lang="en-NZ" dirty="0"/>
              <a:t>Paul’s Battle Cry!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5F4F61-C673-45E5-AA29-01384E0F74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" y="703385"/>
            <a:ext cx="4514849" cy="6154614"/>
          </a:xfrm>
        </p:spPr>
        <p:txBody>
          <a:bodyPr>
            <a:normAutofit lnSpcReduction="10000"/>
          </a:bodyPr>
          <a:lstStyle/>
          <a:p>
            <a:r>
              <a:rPr lang="en-NZ" dirty="0"/>
              <a:t>What this wasn’t:</a:t>
            </a:r>
          </a:p>
          <a:p>
            <a:pPr marL="514350" indent="-514350">
              <a:buFont typeface="+mj-lt"/>
              <a:buAutoNum type="arabicPeriod"/>
            </a:pPr>
            <a:r>
              <a:rPr lang="en-NZ" dirty="0"/>
              <a:t>Not Paul’s resignation to the possible miseries of preaching the gospel.</a:t>
            </a:r>
          </a:p>
          <a:p>
            <a:pPr marL="514350" indent="-514350">
              <a:buFont typeface="+mj-lt"/>
              <a:buAutoNum type="arabicPeriod"/>
            </a:pPr>
            <a:endParaRPr lang="en-NZ" sz="1400" dirty="0"/>
          </a:p>
          <a:p>
            <a:pPr marL="514350" indent="-514350">
              <a:buFont typeface="+mj-lt"/>
              <a:buAutoNum type="arabicPeriod"/>
            </a:pPr>
            <a:r>
              <a:rPr lang="en-NZ" dirty="0"/>
              <a:t>Not a warning to the unsuspecting who might think that is all rosy out there on the mission field.</a:t>
            </a:r>
          </a:p>
          <a:p>
            <a:pPr marL="514350" indent="-514350">
              <a:buFont typeface="+mj-lt"/>
              <a:buAutoNum type="arabicPeriod"/>
            </a:pPr>
            <a:r>
              <a:rPr lang="en-NZ" dirty="0"/>
              <a:t>Not a heads-up to future Christians that being a disciple is going from one set of struggles to another for nothing.</a:t>
            </a:r>
          </a:p>
          <a:p>
            <a:pPr marL="514350" indent="-514350">
              <a:buFont typeface="+mj-lt"/>
              <a:buAutoNum type="arabicPeriod"/>
            </a:pPr>
            <a:r>
              <a:rPr lang="en-NZ" dirty="0"/>
              <a:t>Not Paul’s lament.</a:t>
            </a:r>
          </a:p>
        </p:txBody>
      </p:sp>
    </p:spTree>
    <p:extLst>
      <p:ext uri="{BB962C8B-B14F-4D97-AF65-F5344CB8AC3E}">
        <p14:creationId xmlns:p14="http://schemas.microsoft.com/office/powerpoint/2010/main" val="3045630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B6C97-BD44-47D4-B2ED-D84DA8361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dirty="0"/>
              <a:t>Paul made a choice—Discernment is everything!</a:t>
            </a:r>
          </a:p>
        </p:txBody>
      </p:sp>
      <p:pic>
        <p:nvPicPr>
          <p:cNvPr id="1026" name="Picture 2" descr="https://image.desiringgod.org/are-you-chasing-happiness-or-holiness-zykarqkc-en/landscape/large_are-you-chasing-happiness-or-holiness-zykarqkc.jpg?1501598991">
            <a:extLst>
              <a:ext uri="{FF2B5EF4-FFF2-40B4-BE49-F238E27FC236}">
                <a16:creationId xmlns:a16="http://schemas.microsoft.com/office/drawing/2014/main" id="{DA43A84A-4BB1-4E4F-A93C-A935330ECFA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144" y="1825625"/>
            <a:ext cx="7735712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7365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65159A-8F70-4136-9E2F-7B75CD83E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2184" y="365126"/>
            <a:ext cx="5983165" cy="1325563"/>
          </a:xfrm>
        </p:spPr>
        <p:txBody>
          <a:bodyPr>
            <a:normAutofit/>
          </a:bodyPr>
          <a:lstStyle/>
          <a:p>
            <a:r>
              <a: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Things that are common to all</a:t>
            </a:r>
            <a:endParaRPr lang="en-NZ" sz="36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BC014A-6237-4FEF-A3F5-BA1FACFDEC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5800" y="4004396"/>
            <a:ext cx="7886700" cy="2700998"/>
          </a:xfrm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</a:pPr>
            <a:endParaRPr lang="en-US" sz="3200" dirty="0"/>
          </a:p>
        </p:txBody>
      </p:sp>
      <p:pic>
        <p:nvPicPr>
          <p:cNvPr id="5" name="Picture 2" descr="Image result for youth broken arm">
            <a:extLst>
              <a:ext uri="{FF2B5EF4-FFF2-40B4-BE49-F238E27FC236}">
                <a16:creationId xmlns:a16="http://schemas.microsoft.com/office/drawing/2014/main" id="{EFF6CEB8-7E87-4BBA-BA28-8212AD6966AD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8615" y="1278022"/>
            <a:ext cx="5646735" cy="2435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15DCEE9-E4E0-4DAF-A6CF-C34D440F1781}"/>
              </a:ext>
            </a:extLst>
          </p:cNvPr>
          <p:cNvSpPr txBox="1"/>
          <p:nvPr/>
        </p:nvSpPr>
        <p:spPr>
          <a:xfrm>
            <a:off x="379828" y="365126"/>
            <a:ext cx="1800664" cy="187987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4800" dirty="0"/>
              <a:t>Life </a:t>
            </a:r>
          </a:p>
          <a:p>
            <a:pPr algn="ctr">
              <a:lnSpc>
                <a:spcPct val="80000"/>
              </a:lnSpc>
            </a:pPr>
            <a:r>
              <a:rPr lang="en-US" sz="4800" dirty="0"/>
              <a:t>Can </a:t>
            </a:r>
          </a:p>
          <a:p>
            <a:pPr algn="ctr">
              <a:lnSpc>
                <a:spcPct val="80000"/>
              </a:lnSpc>
            </a:pPr>
            <a:r>
              <a:rPr lang="en-US" sz="4800" dirty="0"/>
              <a:t>Hurt…</a:t>
            </a:r>
            <a:endParaRPr lang="en-NZ" sz="4800" dirty="0"/>
          </a:p>
        </p:txBody>
      </p:sp>
    </p:spTree>
    <p:extLst>
      <p:ext uri="{BB962C8B-B14F-4D97-AF65-F5344CB8AC3E}">
        <p14:creationId xmlns:p14="http://schemas.microsoft.com/office/powerpoint/2010/main" val="35359423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85B9B6-95F1-49FF-B284-115E69976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3057085" cy="61961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NZ" dirty="0"/>
              <a:t>This is War!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A06362-1E79-4E18-9198-9EE12FADB5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125416"/>
            <a:ext cx="4514850" cy="5732584"/>
          </a:xfrm>
        </p:spPr>
        <p:txBody>
          <a:bodyPr>
            <a:normAutofit fontScale="92500"/>
          </a:bodyPr>
          <a:lstStyle/>
          <a:p>
            <a:r>
              <a:rPr lang="en-NZ" dirty="0"/>
              <a:t>Ephesians 6:12-13</a:t>
            </a:r>
          </a:p>
          <a:p>
            <a:r>
              <a:rPr lang="en-NZ" b="1" baseline="30000" dirty="0"/>
              <a:t>12</a:t>
            </a:r>
            <a:r>
              <a:rPr lang="en-NZ" dirty="0"/>
              <a:t>For our struggle is not against flesh and blood, but against the rulers, against the powers, against the world forces of this darkness, against the spiritual </a:t>
            </a:r>
            <a:r>
              <a:rPr lang="en-NZ" i="1" dirty="0"/>
              <a:t>forces</a:t>
            </a:r>
            <a:r>
              <a:rPr lang="en-NZ" dirty="0"/>
              <a:t> of wickedness in the heavenly </a:t>
            </a:r>
            <a:r>
              <a:rPr lang="en-NZ" i="1" dirty="0"/>
              <a:t>places</a:t>
            </a:r>
            <a:r>
              <a:rPr lang="en-NZ" dirty="0"/>
              <a:t>. </a:t>
            </a:r>
          </a:p>
          <a:p>
            <a:r>
              <a:rPr lang="en-NZ" b="1" baseline="30000" dirty="0"/>
              <a:t>13</a:t>
            </a:r>
            <a:r>
              <a:rPr lang="en-NZ" dirty="0"/>
              <a:t>Therefore, take up the full armour of God, so that you will be able to resist in the evil day, and having done everything, to stand firm. (NASB)</a:t>
            </a:r>
          </a:p>
        </p:txBody>
      </p:sp>
      <p:pic>
        <p:nvPicPr>
          <p:cNvPr id="13314" name="Picture 2" descr="Image result for Ephesians 6:12">
            <a:extLst>
              <a:ext uri="{FF2B5EF4-FFF2-40B4-BE49-F238E27FC236}">
                <a16:creationId xmlns:a16="http://schemas.microsoft.com/office/drawing/2014/main" id="{5F490F46-8B9D-4F2C-8342-DB2A7F7A8C8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53" r="54412"/>
          <a:stretch/>
        </p:blipFill>
        <p:spPr bwMode="auto">
          <a:xfrm>
            <a:off x="4629150" y="622641"/>
            <a:ext cx="3886200" cy="5987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79207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AB1A4-88C6-456A-9F56-27C5EC2FD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591476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NZ" dirty="0"/>
              <a:t>Soldiers…Marching as to war.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7BE1D4-22DF-4E86-A702-DBC683716E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266094"/>
            <a:ext cx="9144000" cy="2067949"/>
          </a:xfrm>
        </p:spPr>
        <p:txBody>
          <a:bodyPr>
            <a:normAutofit/>
          </a:bodyPr>
          <a:lstStyle/>
          <a:p>
            <a:r>
              <a:rPr lang="en-NZ" dirty="0"/>
              <a:t>Philippians 4:3—</a:t>
            </a:r>
            <a:r>
              <a:rPr lang="en-NZ" b="1" baseline="30000" dirty="0"/>
              <a:t>3</a:t>
            </a:r>
            <a:r>
              <a:rPr lang="en-NZ" dirty="0"/>
              <a:t>Indeed, true companion, I ask you also to help these women who have shared my struggle in </a:t>
            </a:r>
            <a:r>
              <a:rPr lang="en-NZ" i="1" dirty="0"/>
              <a:t>the cause of</a:t>
            </a:r>
            <a:r>
              <a:rPr lang="en-NZ" dirty="0"/>
              <a:t> the gospel, together with Clement also and the rest of my fellow workers, whose names are in the book of life. (NASB)</a:t>
            </a:r>
          </a:p>
        </p:txBody>
      </p:sp>
      <p:pic>
        <p:nvPicPr>
          <p:cNvPr id="10242" name="Picture 2" descr="Related image">
            <a:extLst>
              <a:ext uri="{FF2B5EF4-FFF2-40B4-BE49-F238E27FC236}">
                <a16:creationId xmlns:a16="http://schemas.microsoft.com/office/drawing/2014/main" id="{4A0C8CA9-D895-43B9-9194-E9469B3C646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04" b="17405"/>
          <a:stretch/>
        </p:blipFill>
        <p:spPr bwMode="auto">
          <a:xfrm>
            <a:off x="1374517" y="2940149"/>
            <a:ext cx="7769483" cy="3917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17402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A6012-21C0-46DC-8559-95FBFBA42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365127"/>
            <a:ext cx="9144000" cy="779462"/>
          </a:xfrm>
        </p:spPr>
        <p:txBody>
          <a:bodyPr>
            <a:normAutofit/>
          </a:bodyPr>
          <a:lstStyle/>
          <a:p>
            <a:pPr algn="ctr"/>
            <a:r>
              <a:rPr lang="en-NZ" dirty="0"/>
              <a:t>Satan at work—At the sowing.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3CBC2A-AB57-4D10-B97B-3B05629036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144589"/>
            <a:ext cx="9144000" cy="1190648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r>
              <a:rPr lang="en-NZ" dirty="0"/>
              <a:t>Luke 8:12—</a:t>
            </a:r>
            <a:r>
              <a:rPr lang="en-NZ" b="1" baseline="30000" dirty="0"/>
              <a:t>12</a:t>
            </a:r>
            <a:r>
              <a:rPr lang="en-NZ" dirty="0"/>
              <a:t>Those beside the road are those who have heard; then the devil comes and takes away the word from their heart, so that they will not believe and be saved. </a:t>
            </a:r>
            <a:r>
              <a:rPr lang="en-NZ" sz="1200" dirty="0"/>
              <a:t>(NASB)</a:t>
            </a:r>
          </a:p>
        </p:txBody>
      </p:sp>
      <p:pic>
        <p:nvPicPr>
          <p:cNvPr id="12290" name="Picture 2" descr="Image result for get behind me satan bible">
            <a:extLst>
              <a:ext uri="{FF2B5EF4-FFF2-40B4-BE49-F238E27FC236}">
                <a16:creationId xmlns:a16="http://schemas.microsoft.com/office/drawing/2014/main" id="{241F978B-1139-4EC8-B36E-BE48F0E078E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205" y="2490059"/>
            <a:ext cx="5329457" cy="3330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4B6552D-19DC-4EE7-A6D3-9B9B8B7B11B1}"/>
              </a:ext>
            </a:extLst>
          </p:cNvPr>
          <p:cNvSpPr txBox="1">
            <a:spLocks/>
          </p:cNvSpPr>
          <p:nvPr/>
        </p:nvSpPr>
        <p:spPr>
          <a:xfrm>
            <a:off x="0" y="6078538"/>
            <a:ext cx="9268265" cy="7794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NZ" dirty="0"/>
              <a:t>Satan at work—Using anyone.</a:t>
            </a:r>
          </a:p>
          <a:p>
            <a:pPr algn="ctr"/>
            <a:r>
              <a:rPr lang="en-NZ" dirty="0"/>
              <a:t>Thus, we too cry, “Get behind me, Satan!”</a:t>
            </a:r>
          </a:p>
        </p:txBody>
      </p:sp>
    </p:spTree>
    <p:extLst>
      <p:ext uri="{BB962C8B-B14F-4D97-AF65-F5344CB8AC3E}">
        <p14:creationId xmlns:p14="http://schemas.microsoft.com/office/powerpoint/2010/main" val="17269782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Rectangle 1127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11266" name="Picture 2" descr="Image result for paul in prison">
            <a:extLst>
              <a:ext uri="{FF2B5EF4-FFF2-40B4-BE49-F238E27FC236}">
                <a16:creationId xmlns:a16="http://schemas.microsoft.com/office/drawing/2014/main" id="{B10844BD-3A62-4E76-BA75-AB56EDDC0B0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1" r="-2" b="2104"/>
          <a:stretch/>
        </p:blipFill>
        <p:spPr bwMode="auto">
          <a:xfrm>
            <a:off x="4881488" y="1697582"/>
            <a:ext cx="4262511" cy="516041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2C58E6A-DA9B-4E2A-9A3D-90333221B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629" y="422567"/>
            <a:ext cx="5219114" cy="1068315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Life didn’t get easier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2F7351-FF1D-4477-9A12-12091BDAD7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697582"/>
            <a:ext cx="4684542" cy="516041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200" dirty="0"/>
              <a:t>Colossians 2:1</a:t>
            </a:r>
          </a:p>
          <a:p>
            <a:r>
              <a:rPr lang="en-US" sz="3200" dirty="0"/>
              <a:t>For I want you to know how great a struggle I have on your behalf and for those who are at Laodicea, and for all those who have not personally seen my face, </a:t>
            </a:r>
            <a:r>
              <a:rPr lang="en-US" sz="1600" dirty="0"/>
              <a:t>(NASB)</a:t>
            </a:r>
          </a:p>
        </p:txBody>
      </p:sp>
    </p:spTree>
    <p:extLst>
      <p:ext uri="{BB962C8B-B14F-4D97-AF65-F5344CB8AC3E}">
        <p14:creationId xmlns:p14="http://schemas.microsoft.com/office/powerpoint/2010/main" val="31312683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C99E6A-9DD0-4C8F-9671-D1AAFC58E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29102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NZ" dirty="0"/>
              <a:t>From this point on…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E81714-A61F-4CEA-9955-20FA39A67D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49" y="1294229"/>
            <a:ext cx="7886700" cy="25916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NZ" dirty="0"/>
              <a:t>Ecclesiastes 12:13-14—</a:t>
            </a:r>
          </a:p>
          <a:p>
            <a:pPr marL="0" indent="0">
              <a:buNone/>
            </a:pPr>
            <a:r>
              <a:rPr lang="en-NZ" b="1" baseline="30000" dirty="0"/>
              <a:t>13</a:t>
            </a:r>
            <a:r>
              <a:rPr lang="en-NZ" dirty="0"/>
              <a:t>The conclusion, when all has been heard, </a:t>
            </a:r>
            <a:r>
              <a:rPr lang="en-NZ" i="1" dirty="0"/>
              <a:t>is: </a:t>
            </a:r>
            <a:r>
              <a:rPr lang="en-NZ" dirty="0"/>
              <a:t>fear God and keep His commandments, because this </a:t>
            </a:r>
            <a:r>
              <a:rPr lang="en-NZ" i="1" dirty="0"/>
              <a:t>applies to</a:t>
            </a:r>
            <a:r>
              <a:rPr lang="en-NZ" dirty="0"/>
              <a:t> every person. </a:t>
            </a:r>
            <a:r>
              <a:rPr lang="en-NZ" b="1" baseline="30000" dirty="0"/>
              <a:t>14</a:t>
            </a:r>
            <a:r>
              <a:rPr lang="en-NZ" dirty="0"/>
              <a:t>For God will bring every act to judgment, everything which is hidden, whether it is good or evil. (NASB)</a:t>
            </a:r>
          </a:p>
        </p:txBody>
      </p:sp>
      <p:pic>
        <p:nvPicPr>
          <p:cNvPr id="4098" name="Picture 2" descr="Image result for ecclesiastes">
            <a:extLst>
              <a:ext uri="{FF2B5EF4-FFF2-40B4-BE49-F238E27FC236}">
                <a16:creationId xmlns:a16="http://schemas.microsoft.com/office/drawing/2014/main" id="{8E0D308D-3F52-4875-AAC5-3DE9377FAD3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874" y="3885859"/>
            <a:ext cx="6870249" cy="2862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25215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A817E71-C5EF-496F-B1BF-960F6F70330E}"/>
              </a:ext>
            </a:extLst>
          </p:cNvPr>
          <p:cNvSpPr txBox="1">
            <a:spLocks/>
          </p:cNvSpPr>
          <p:nvPr/>
        </p:nvSpPr>
        <p:spPr>
          <a:xfrm>
            <a:off x="295420" y="4515729"/>
            <a:ext cx="8637563" cy="2342271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NZ" sz="4400" dirty="0">
                <a:solidFill>
                  <a:schemeClr val="bg1"/>
                </a:solidFill>
              </a:rPr>
              <a:t>John 16:33</a:t>
            </a:r>
          </a:p>
          <a:p>
            <a:pPr marL="0" indent="0">
              <a:buNone/>
            </a:pPr>
            <a:r>
              <a:rPr lang="en-NZ" sz="4400" b="1" baseline="30000" dirty="0">
                <a:solidFill>
                  <a:schemeClr val="bg1"/>
                </a:solidFill>
              </a:rPr>
              <a:t>33</a:t>
            </a:r>
            <a:r>
              <a:rPr lang="en-NZ" sz="4400" dirty="0">
                <a:solidFill>
                  <a:schemeClr val="bg1"/>
                </a:solidFill>
              </a:rPr>
              <a:t>These things I have spoken to you, so that in Me you may have peace. </a:t>
            </a:r>
          </a:p>
          <a:p>
            <a:pPr marL="0" indent="0">
              <a:buNone/>
            </a:pPr>
            <a:r>
              <a:rPr lang="en-NZ" sz="4400" dirty="0">
                <a:solidFill>
                  <a:schemeClr val="bg1"/>
                </a:solidFill>
              </a:rPr>
              <a:t>In the world you have tribulation, but take courage; </a:t>
            </a:r>
          </a:p>
          <a:p>
            <a:pPr marL="0" indent="0">
              <a:buNone/>
            </a:pPr>
            <a:r>
              <a:rPr lang="en-NZ" sz="4400" dirty="0">
                <a:solidFill>
                  <a:schemeClr val="bg1"/>
                </a:solidFill>
              </a:rPr>
              <a:t>I have overcome the world.” </a:t>
            </a:r>
            <a:r>
              <a:rPr lang="en-NZ" dirty="0">
                <a:solidFill>
                  <a:schemeClr val="bg1"/>
                </a:solidFill>
              </a:rPr>
              <a:t>(NASB)</a:t>
            </a:r>
          </a:p>
        </p:txBody>
      </p:sp>
      <p:pic>
        <p:nvPicPr>
          <p:cNvPr id="15364" name="Picture 4" descr="Image result for I have overcome the world">
            <a:extLst>
              <a:ext uri="{FF2B5EF4-FFF2-40B4-BE49-F238E27FC236}">
                <a16:creationId xmlns:a16="http://schemas.microsoft.com/office/drawing/2014/main" id="{975A37CE-9780-43B0-8238-C342F266F2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14"/>
          <a:stretch/>
        </p:blipFill>
        <p:spPr bwMode="auto">
          <a:xfrm>
            <a:off x="0" y="1"/>
            <a:ext cx="9144000" cy="4403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9039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3" name="Rectangle 1434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14338" name="Picture 2" descr="Image result for baptized">
            <a:extLst>
              <a:ext uri="{FF2B5EF4-FFF2-40B4-BE49-F238E27FC236}">
                <a16:creationId xmlns:a16="http://schemas.microsoft.com/office/drawing/2014/main" id="{A07CA452-14A8-45F5-AA14-B43678A5E53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2" r="7387" b="-1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9144000" cy="736551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5" name="Straight Connector 74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EAB1F9A2-A37C-4EA9-879B-6F5C2B4E6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906" y="5317240"/>
            <a:ext cx="8408194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200" dirty="0">
                <a:solidFill>
                  <a:schemeClr val="bg1"/>
                </a:solidFill>
              </a:rPr>
              <a:t>Galatians 3:27—</a:t>
            </a:r>
            <a:r>
              <a:rPr lang="en-US" sz="2200" b="1" baseline="30000" dirty="0">
                <a:solidFill>
                  <a:schemeClr val="bg1"/>
                </a:solidFill>
              </a:rPr>
              <a:t>27</a:t>
            </a:r>
            <a:r>
              <a:rPr lang="en-US" sz="2200" dirty="0">
                <a:solidFill>
                  <a:schemeClr val="bg1"/>
                </a:solidFill>
              </a:rPr>
              <a:t>For all of you who were baptized into Christ have clothed yourselves with Christ. (NASB)</a:t>
            </a:r>
          </a:p>
        </p:txBody>
      </p:sp>
    </p:spTree>
    <p:extLst>
      <p:ext uri="{BB962C8B-B14F-4D97-AF65-F5344CB8AC3E}">
        <p14:creationId xmlns:p14="http://schemas.microsoft.com/office/powerpoint/2010/main" val="29867008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65159A-8F70-4136-9E2F-7B75CD83E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2184" y="365126"/>
            <a:ext cx="5983165" cy="1325563"/>
          </a:xfrm>
        </p:spPr>
        <p:txBody>
          <a:bodyPr>
            <a:normAutofit/>
          </a:bodyPr>
          <a:lstStyle/>
          <a:p>
            <a:r>
              <a: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Things that are common to all</a:t>
            </a:r>
            <a:endParaRPr lang="en-NZ" sz="36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BC014A-6237-4FEF-A3F5-BA1FACFDEC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5800" y="4004396"/>
            <a:ext cx="7886700" cy="2700998"/>
          </a:xfrm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</a:pPr>
            <a:r>
              <a:rPr lang="en-US" sz="3200" dirty="0"/>
              <a:t>We are born into a troubled world.</a:t>
            </a:r>
          </a:p>
          <a:p>
            <a:pPr algn="ctr">
              <a:lnSpc>
                <a:spcPct val="80000"/>
              </a:lnSpc>
            </a:pPr>
            <a:r>
              <a:rPr lang="en-US" sz="3200" dirty="0"/>
              <a:t>Pain, sickness and death cannot be avoided.</a:t>
            </a:r>
          </a:p>
          <a:p>
            <a:pPr algn="ctr">
              <a:lnSpc>
                <a:spcPct val="80000"/>
              </a:lnSpc>
            </a:pPr>
            <a:r>
              <a:rPr lang="en-US" sz="3200" dirty="0"/>
              <a:t>Trust in people gets thin sometimes.</a:t>
            </a:r>
          </a:p>
          <a:p>
            <a:pPr algn="ctr">
              <a:lnSpc>
                <a:spcPct val="80000"/>
              </a:lnSpc>
            </a:pPr>
            <a:r>
              <a:rPr lang="en-US" sz="3200" dirty="0"/>
              <a:t>Setbacks: Home, School, Work… 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en-US" sz="3200" dirty="0"/>
              <a:t>can put our dreams far into the distant future.</a:t>
            </a:r>
          </a:p>
        </p:txBody>
      </p:sp>
      <p:pic>
        <p:nvPicPr>
          <p:cNvPr id="5" name="Picture 2" descr="Image result for youth broken arm">
            <a:extLst>
              <a:ext uri="{FF2B5EF4-FFF2-40B4-BE49-F238E27FC236}">
                <a16:creationId xmlns:a16="http://schemas.microsoft.com/office/drawing/2014/main" id="{EFF6CEB8-7E87-4BBA-BA28-8212AD6966AD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8615" y="1278022"/>
            <a:ext cx="5646735" cy="2435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15DCEE9-E4E0-4DAF-A6CF-C34D440F1781}"/>
              </a:ext>
            </a:extLst>
          </p:cNvPr>
          <p:cNvSpPr txBox="1"/>
          <p:nvPr/>
        </p:nvSpPr>
        <p:spPr>
          <a:xfrm>
            <a:off x="379828" y="365126"/>
            <a:ext cx="1800664" cy="187987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4800" dirty="0"/>
              <a:t>Life </a:t>
            </a:r>
          </a:p>
          <a:p>
            <a:pPr algn="ctr">
              <a:lnSpc>
                <a:spcPct val="80000"/>
              </a:lnSpc>
            </a:pPr>
            <a:r>
              <a:rPr lang="en-US" sz="4800" dirty="0"/>
              <a:t>Can </a:t>
            </a:r>
          </a:p>
          <a:p>
            <a:pPr algn="ctr">
              <a:lnSpc>
                <a:spcPct val="80000"/>
              </a:lnSpc>
            </a:pPr>
            <a:r>
              <a:rPr lang="en-US" sz="4800" dirty="0"/>
              <a:t>Hurt…</a:t>
            </a:r>
            <a:endParaRPr lang="en-NZ" sz="4800" dirty="0"/>
          </a:p>
        </p:txBody>
      </p:sp>
    </p:spTree>
    <p:extLst>
      <p:ext uri="{BB962C8B-B14F-4D97-AF65-F5344CB8AC3E}">
        <p14:creationId xmlns:p14="http://schemas.microsoft.com/office/powerpoint/2010/main" val="38779015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1026" name="Picture 2" descr="Image result for fruitful seasons">
            <a:extLst>
              <a:ext uri="{FF2B5EF4-FFF2-40B4-BE49-F238E27FC236}">
                <a16:creationId xmlns:a16="http://schemas.microsoft.com/office/drawing/2014/main" id="{AEB3C969-B401-4BF3-913A-33F4580502B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22"/>
          <a:stretch/>
        </p:blipFill>
        <p:spPr bwMode="auto">
          <a:xfrm>
            <a:off x="5036234" y="1884924"/>
            <a:ext cx="4107766" cy="497307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91D1AB0-ADB3-46C9-B3D5-CED9FDB18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5914" y="182880"/>
            <a:ext cx="6274190" cy="13223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/>
              <a:t>Things that are common to all—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A29C15-6F25-4D18-9695-8F973D109D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-1" y="2166132"/>
            <a:ext cx="4895557" cy="469186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000" dirty="0"/>
              <a:t>Acts 14:16-17—</a:t>
            </a:r>
            <a:r>
              <a:rPr lang="en-US" sz="3000" b="1" baseline="30000" dirty="0"/>
              <a:t>16</a:t>
            </a:r>
            <a:r>
              <a:rPr lang="en-US" sz="3000" dirty="0"/>
              <a:t>In the generations gone by He permitted all the nations to go their own ways; </a:t>
            </a:r>
            <a:r>
              <a:rPr lang="en-US" sz="3000" b="1" baseline="30000" dirty="0"/>
              <a:t>17</a:t>
            </a:r>
            <a:r>
              <a:rPr lang="en-US" sz="3000" dirty="0"/>
              <a:t>and yet He did not leave Himself without witness, in that He did good and gave you rains from heaven and fruitful seasons, satisfying your hearts with food and gladness.” </a:t>
            </a:r>
            <a:r>
              <a:rPr lang="en-US" sz="1500" dirty="0"/>
              <a:t>(NASB)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4C35F6-86F2-49B0-A7C4-4FE3C2210AE6}"/>
              </a:ext>
            </a:extLst>
          </p:cNvPr>
          <p:cNvSpPr txBox="1"/>
          <p:nvPr/>
        </p:nvSpPr>
        <p:spPr>
          <a:xfrm>
            <a:off x="290495" y="421346"/>
            <a:ext cx="2185419" cy="132343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dirty="0"/>
              <a:t>The Blessings</a:t>
            </a:r>
            <a:endParaRPr lang="en-NZ" sz="4000" dirty="0"/>
          </a:p>
        </p:txBody>
      </p:sp>
    </p:spTree>
    <p:extLst>
      <p:ext uri="{BB962C8B-B14F-4D97-AF65-F5344CB8AC3E}">
        <p14:creationId xmlns:p14="http://schemas.microsoft.com/office/powerpoint/2010/main" val="40808736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2C8C1-8C3E-413B-80ED-C32782ECB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6"/>
            <a:ext cx="9144000" cy="577409"/>
          </a:xfrm>
        </p:spPr>
        <p:txBody>
          <a:bodyPr>
            <a:normAutofit fontScale="90000"/>
          </a:bodyPr>
          <a:lstStyle/>
          <a:p>
            <a:pPr algn="ctr"/>
            <a:r>
              <a:rPr lang="en-NZ" sz="4000" dirty="0"/>
              <a:t>Paul’s first Missionary Journey (Acts 13-14)</a:t>
            </a:r>
          </a:p>
        </p:txBody>
      </p:sp>
      <p:pic>
        <p:nvPicPr>
          <p:cNvPr id="5122" name="Picture 2" descr="Image result for paul's first missionary journey">
            <a:extLst>
              <a:ext uri="{FF2B5EF4-FFF2-40B4-BE49-F238E27FC236}">
                <a16:creationId xmlns:a16="http://schemas.microsoft.com/office/drawing/2014/main" id="{ECB49C34-5325-4053-A774-7FA9AB0DBA9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6093"/>
            <a:ext cx="9185252" cy="5591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00440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321BB3-04C6-4F82-863C-9119E62163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6146" name="Picture 2" descr="Image result for paul's first missionary journey">
            <a:extLst>
              <a:ext uri="{FF2B5EF4-FFF2-40B4-BE49-F238E27FC236}">
                <a16:creationId xmlns:a16="http://schemas.microsoft.com/office/drawing/2014/main" id="{56249BEB-1883-437B-A03C-DA776A3D10A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24453"/>
            <a:ext cx="9144000" cy="6733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04065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Rectangle 717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7170" name="Picture 2" descr="Related image">
            <a:extLst>
              <a:ext uri="{FF2B5EF4-FFF2-40B4-BE49-F238E27FC236}">
                <a16:creationId xmlns:a16="http://schemas.microsoft.com/office/drawing/2014/main" id="{E8FEB8B9-3B15-4994-809C-432505A3B41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61" r="14589"/>
          <a:stretch/>
        </p:blipFill>
        <p:spPr bwMode="auto">
          <a:xfrm>
            <a:off x="4797082" y="1595396"/>
            <a:ext cx="4346917" cy="526260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749A7B1-E058-4E00-8E36-78C348DB9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8794" y="1"/>
            <a:ext cx="5908430" cy="136456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Opposition to preaching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2931B4-B06F-46A3-A04A-0373AC83AF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364567"/>
            <a:ext cx="4572000" cy="549343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Acts 14:19-20</a:t>
            </a:r>
          </a:p>
          <a:p>
            <a:r>
              <a:rPr lang="en-US" b="1" baseline="30000" dirty="0"/>
              <a:t>19</a:t>
            </a:r>
            <a:r>
              <a:rPr lang="en-US" dirty="0"/>
              <a:t>But Jews came from Antioch and Iconium, and having won over the crowds, they stoned Paul and dragged him out of the city, supposing him to be dead. </a:t>
            </a:r>
            <a:r>
              <a:rPr lang="en-US" b="1" baseline="30000" dirty="0"/>
              <a:t>20</a:t>
            </a:r>
            <a:r>
              <a:rPr lang="en-US" dirty="0"/>
              <a:t>But while the disciples stood around him, he got up and entered the city. The next day he went away with Barnabas to </a:t>
            </a:r>
            <a:r>
              <a:rPr lang="en-US" dirty="0" err="1"/>
              <a:t>Derbe</a:t>
            </a:r>
            <a:r>
              <a:rPr lang="en-US" dirty="0"/>
              <a:t>. </a:t>
            </a:r>
            <a:r>
              <a:rPr lang="en-US" sz="1600" dirty="0"/>
              <a:t>(NASB)</a:t>
            </a:r>
          </a:p>
        </p:txBody>
      </p:sp>
    </p:spTree>
    <p:extLst>
      <p:ext uri="{BB962C8B-B14F-4D97-AF65-F5344CB8AC3E}">
        <p14:creationId xmlns:p14="http://schemas.microsoft.com/office/powerpoint/2010/main" val="42436788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321BB3-04C6-4F82-863C-9119E62163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No Retreat—The Gospel goes on…</a:t>
            </a:r>
          </a:p>
        </p:txBody>
      </p:sp>
      <p:pic>
        <p:nvPicPr>
          <p:cNvPr id="6146" name="Picture 2" descr="Image result for paul's first missionary journey">
            <a:extLst>
              <a:ext uri="{FF2B5EF4-FFF2-40B4-BE49-F238E27FC236}">
                <a16:creationId xmlns:a16="http://schemas.microsoft.com/office/drawing/2014/main" id="{56249BEB-1883-437B-A03C-DA776A3D10A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889" y="1636910"/>
            <a:ext cx="7090118" cy="5221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88912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Rectangle 819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8194" name="Picture 2" descr="Image result for paul preaching">
            <a:extLst>
              <a:ext uri="{FF2B5EF4-FFF2-40B4-BE49-F238E27FC236}">
                <a16:creationId xmlns:a16="http://schemas.microsoft.com/office/drawing/2014/main" id="{7A81CF75-98E2-4FB3-8CFE-958987149BC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55" r="22720"/>
          <a:stretch/>
        </p:blipFill>
        <p:spPr bwMode="auto">
          <a:xfrm>
            <a:off x="20" y="10"/>
            <a:ext cx="3476673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3" name="Straight Connector 72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810700" y="2115117"/>
            <a:ext cx="4732020" cy="0"/>
          </a:xfrm>
          <a:prstGeom prst="line">
            <a:avLst/>
          </a:prstGeom>
          <a:ln>
            <a:solidFill>
              <a:srgbClr val="7B3F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15A3BFF-FCD1-4D01-B553-D450FCE7B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4073" y="119579"/>
            <a:ext cx="4939868" cy="128616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/>
          <a:p>
            <a:r>
              <a:rPr lang="en-US" sz="41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“Through many tribulations!”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1FA0C8-BD1D-455F-911C-C71E160306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24073" y="1525318"/>
            <a:ext cx="4939867" cy="5086494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Acts 14:21-22</a:t>
            </a:r>
          </a:p>
          <a:p>
            <a:r>
              <a:rPr lang="en-US" b="1" baseline="30000" dirty="0">
                <a:solidFill>
                  <a:schemeClr val="bg1"/>
                </a:solidFill>
              </a:rPr>
              <a:t>21</a:t>
            </a:r>
            <a:r>
              <a:rPr lang="en-US" dirty="0">
                <a:solidFill>
                  <a:schemeClr val="bg1"/>
                </a:solidFill>
              </a:rPr>
              <a:t>After they had preached the gospel to that city and had made many disciples, they returned to Lystra and to Iconium and to Antioch, </a:t>
            </a:r>
            <a:r>
              <a:rPr lang="en-US" b="1" baseline="30000" dirty="0">
                <a:solidFill>
                  <a:schemeClr val="bg1"/>
                </a:solidFill>
              </a:rPr>
              <a:t>22</a:t>
            </a:r>
            <a:r>
              <a:rPr lang="en-US" dirty="0">
                <a:solidFill>
                  <a:schemeClr val="bg1"/>
                </a:solidFill>
              </a:rPr>
              <a:t>strengthening the souls of the disciples, encouraging them to continue in the faith, and </a:t>
            </a:r>
            <a:r>
              <a:rPr lang="en-US" i="1" dirty="0">
                <a:solidFill>
                  <a:schemeClr val="bg1"/>
                </a:solidFill>
              </a:rPr>
              <a:t>saying</a:t>
            </a:r>
            <a:r>
              <a:rPr lang="en-US" dirty="0">
                <a:solidFill>
                  <a:schemeClr val="bg1"/>
                </a:solidFill>
              </a:rPr>
              <a:t>, “Through many tribulations we must enter the kingdom of God.” </a:t>
            </a:r>
            <a:r>
              <a:rPr lang="en-US" sz="1700" dirty="0">
                <a:solidFill>
                  <a:schemeClr val="bg1"/>
                </a:solidFill>
              </a:rPr>
              <a:t>(NASB)</a:t>
            </a:r>
          </a:p>
        </p:txBody>
      </p:sp>
    </p:spTree>
    <p:extLst>
      <p:ext uri="{BB962C8B-B14F-4D97-AF65-F5344CB8AC3E}">
        <p14:creationId xmlns:p14="http://schemas.microsoft.com/office/powerpoint/2010/main" val="40306922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1465</TotalTime>
  <Words>1320</Words>
  <Application>Microsoft Office PowerPoint</Application>
  <PresentationFormat>On-screen Show (4:3)</PresentationFormat>
  <Paragraphs>116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Office Theme</vt:lpstr>
      <vt:lpstr>“Through many tribulations!”</vt:lpstr>
      <vt:lpstr>Things that are common to all</vt:lpstr>
      <vt:lpstr>Things that are common to all</vt:lpstr>
      <vt:lpstr>Things that are common to all—</vt:lpstr>
      <vt:lpstr>Paul’s first Missionary Journey (Acts 13-14)</vt:lpstr>
      <vt:lpstr>PowerPoint Presentation</vt:lpstr>
      <vt:lpstr>Opposition to preaching </vt:lpstr>
      <vt:lpstr>No Retreat—The Gospel goes on…</vt:lpstr>
      <vt:lpstr>“Through many tribulations!”</vt:lpstr>
      <vt:lpstr>“Through many tribulations!”</vt:lpstr>
      <vt:lpstr>“Through many tribulations!”</vt:lpstr>
      <vt:lpstr>“Through many tribulations!”</vt:lpstr>
      <vt:lpstr>“Through many tribulations!”</vt:lpstr>
      <vt:lpstr>“Through many tribulations!”</vt:lpstr>
      <vt:lpstr>“Through many tribulations!”</vt:lpstr>
      <vt:lpstr>“Through many tribulations!”</vt:lpstr>
      <vt:lpstr>“Through many tribulations!”</vt:lpstr>
      <vt:lpstr>“Through many tribulations!”</vt:lpstr>
      <vt:lpstr>Paul made a choice—Discernment is everything!</vt:lpstr>
      <vt:lpstr>This is War!</vt:lpstr>
      <vt:lpstr>Soldiers…Marching as to war.</vt:lpstr>
      <vt:lpstr>Satan at work—At the sowing.</vt:lpstr>
      <vt:lpstr>Life didn’t get easier</vt:lpstr>
      <vt:lpstr>From this point on…</vt:lpstr>
      <vt:lpstr>PowerPoint Presentation</vt:lpstr>
      <vt:lpstr>Galatians 3:27—27For all of you who were baptized into Christ have clothed yourselves with Christ. (NASB)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</dc:creator>
  <cp:lastModifiedBy>HODGMAN, Geoff (BOSTSC)</cp:lastModifiedBy>
  <cp:revision>39</cp:revision>
  <dcterms:created xsi:type="dcterms:W3CDTF">2017-08-07T10:43:50Z</dcterms:created>
  <dcterms:modified xsi:type="dcterms:W3CDTF">2021-06-27T04:29:03Z</dcterms:modified>
</cp:coreProperties>
</file>