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25" r:id="rId3"/>
    <p:sldId id="278" r:id="rId4"/>
    <p:sldId id="277" r:id="rId5"/>
    <p:sldId id="279" r:id="rId6"/>
    <p:sldId id="281" r:id="rId7"/>
    <p:sldId id="280" r:id="rId8"/>
    <p:sldId id="261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43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238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079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82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4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51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23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6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910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DD58-AF44-414E-8EE6-274F67F68675}" type="datetimeFigureOut">
              <a:rPr lang="en-NZ" smtClean="0"/>
              <a:t>24/08/2021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6865-A5C3-47EA-BA70-7D9D5B68303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89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90B1CD7-EB30-47FA-8137-E9643CB4F9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NZ" sz="4400" dirty="0"/>
              <a:t>For the Purpose of Godliness</a:t>
            </a:r>
            <a:endParaRPr lang="en-IE" altLang="en-US" sz="4400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BD2F249-827E-40B7-8062-2AEF2184A5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7488238" cy="1752600"/>
          </a:xfrm>
        </p:spPr>
        <p:txBody>
          <a:bodyPr/>
          <a:lstStyle/>
          <a:p>
            <a:r>
              <a:rPr lang="en-IE" altLang="en-US" sz="3200" b="1" i="1" dirty="0"/>
              <a:t>Living and Thinking As Jesus Did</a:t>
            </a:r>
            <a:r>
              <a:rPr lang="en-US" altLang="en-US" sz="3200" dirty="0"/>
              <a:t> </a:t>
            </a:r>
            <a:endParaRPr lang="en-IE" altLang="en-US" sz="3200" dirty="0"/>
          </a:p>
          <a:p>
            <a:r>
              <a:rPr lang="en-IE" altLang="en-US" sz="3200" dirty="0"/>
              <a:t>Titus 2:11-13</a:t>
            </a:r>
          </a:p>
        </p:txBody>
      </p:sp>
    </p:spTree>
    <p:extLst>
      <p:ext uri="{BB962C8B-B14F-4D97-AF65-F5344CB8AC3E}">
        <p14:creationId xmlns:p14="http://schemas.microsoft.com/office/powerpoint/2010/main" val="209762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52A67-7D1F-463D-87E6-263F1D3AC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870159"/>
            <a:ext cx="4264115" cy="5306804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Titus 2:11-13—</a:t>
            </a:r>
          </a:p>
          <a:p>
            <a:pPr algn="l"/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11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For the grace of God has appeared, bringing salvation to all men, 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12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instructing us to deny ungodliness and worldly desires and to live sensibly, righteously and godly in the present age, </a:t>
            </a: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13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looking for the blessed hope and the appearing of the glory of our great God and Saviour, Christ Jesus,</a:t>
            </a:r>
          </a:p>
        </p:txBody>
      </p:sp>
      <p:pic>
        <p:nvPicPr>
          <p:cNvPr id="1026" name="Picture 2" descr="1123 best I've Learned . . . images on Pinterest ...">
            <a:extLst>
              <a:ext uri="{FF2B5EF4-FFF2-40B4-BE49-F238E27FC236}">
                <a16:creationId xmlns:a16="http://schemas.microsoft.com/office/drawing/2014/main" id="{4C275DAF-471D-4EAA-8822-FCE1F37CE1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6"/>
          <a:stretch/>
        </p:blipFill>
        <p:spPr bwMode="auto">
          <a:xfrm>
            <a:off x="4892765" y="870158"/>
            <a:ext cx="3622585" cy="53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0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22A981D-BDBA-4047-915A-D437AB02F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IE" altLang="en-US" sz="4000" b="1" dirty="0"/>
              <a:t>Jesus—Our Great Example of Godliness (1 Timothy 3:16)</a:t>
            </a:r>
            <a:endParaRPr lang="en-IE" altLang="en-US" sz="40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E1C77B8-4BBA-4C9D-9A6E-81F3CC12458D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1600200"/>
            <a:ext cx="8496300" cy="4060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>
              <a:lnSpc>
                <a:spcPct val="80000"/>
              </a:lnSpc>
            </a:pPr>
            <a:r>
              <a:rPr lang="en-US" b="1" dirty="0"/>
              <a:t>He who was revealed in the flesh – </a:t>
            </a:r>
            <a:r>
              <a:rPr lang="en-IE" altLang="en-US" sz="2200" b="1" dirty="0"/>
              <a:t>A Life lived in the flesh</a:t>
            </a:r>
            <a:r>
              <a:rPr lang="en-IE" altLang="en-US" sz="2200" dirty="0"/>
              <a:t> – no cheating – God lived right here, among us, and under His own rules</a:t>
            </a:r>
          </a:p>
          <a:p>
            <a:pPr marL="363538" indent="-363538">
              <a:lnSpc>
                <a:spcPct val="80000"/>
              </a:lnSpc>
            </a:pPr>
            <a:r>
              <a:rPr lang="en-US" b="1" dirty="0"/>
              <a:t>Was vindicated in the Spirit</a:t>
            </a:r>
            <a:r>
              <a:rPr lang="en-US" dirty="0"/>
              <a:t> –  </a:t>
            </a:r>
            <a:r>
              <a:rPr lang="en-IE" altLang="en-US" sz="2200" b="1" dirty="0"/>
              <a:t>Jesus was Proven by the Holy Spirit</a:t>
            </a:r>
            <a:r>
              <a:rPr lang="en-IE" altLang="en-US" sz="2200" dirty="0"/>
              <a:t> – empowered, and honoured by the Holy Spirit of God</a:t>
            </a:r>
          </a:p>
          <a:p>
            <a:pPr marL="363538" indent="-363538">
              <a:lnSpc>
                <a:spcPct val="80000"/>
              </a:lnSpc>
            </a:pPr>
            <a:r>
              <a:rPr lang="en-NZ" b="1" dirty="0"/>
              <a:t>Seen by angels</a:t>
            </a:r>
            <a:r>
              <a:rPr lang="en-NZ" dirty="0"/>
              <a:t> – </a:t>
            </a:r>
            <a:r>
              <a:rPr lang="en-IE" altLang="en-US" sz="2200" b="1" dirty="0"/>
              <a:t>Watched from heaven</a:t>
            </a:r>
            <a:r>
              <a:rPr lang="en-IE" altLang="en-US" sz="2200" dirty="0"/>
              <a:t> – Jesus had heaven’s attention the whole time (</a:t>
            </a:r>
            <a:r>
              <a:rPr lang="en-IE" altLang="en-US" sz="2200" dirty="0" err="1"/>
              <a:t>cf</a:t>
            </a:r>
            <a:r>
              <a:rPr lang="en-IE" altLang="en-US" sz="2200" dirty="0"/>
              <a:t> 1Pet.1:12) – glued to their “I-phones”</a:t>
            </a:r>
          </a:p>
          <a:p>
            <a:pPr marL="363538" indent="-363538">
              <a:lnSpc>
                <a:spcPct val="80000"/>
              </a:lnSpc>
            </a:pPr>
            <a:r>
              <a:rPr lang="en-NZ" b="1" dirty="0"/>
              <a:t>Proclaimed among the nations</a:t>
            </a:r>
            <a:r>
              <a:rPr lang="en-NZ" dirty="0"/>
              <a:t> – </a:t>
            </a:r>
            <a:r>
              <a:rPr lang="en-IE" altLang="en-US" sz="2200" b="1" dirty="0"/>
              <a:t>He preached to the uttermost person</a:t>
            </a:r>
            <a:r>
              <a:rPr lang="en-IE" altLang="en-US" sz="2200" dirty="0"/>
              <a:t> – those most unlike Him – Gentiles, lost, ignorant, no rights</a:t>
            </a:r>
          </a:p>
          <a:p>
            <a:pPr marL="363538" indent="-363538">
              <a:lnSpc>
                <a:spcPct val="80000"/>
              </a:lnSpc>
            </a:pPr>
            <a:r>
              <a:rPr lang="en-US" b="1" dirty="0"/>
              <a:t>Believed on in the world</a:t>
            </a:r>
            <a:r>
              <a:rPr lang="en-US" dirty="0"/>
              <a:t> – </a:t>
            </a:r>
            <a:r>
              <a:rPr lang="en-IE" altLang="en-US" sz="2200" b="1" dirty="0"/>
              <a:t>He was and is believed on and trusted around he world</a:t>
            </a:r>
            <a:r>
              <a:rPr lang="en-IE" altLang="en-US" sz="2200" dirty="0"/>
              <a:t> – not just by a select few, but by young and old, smart and dumb, rich and poor</a:t>
            </a:r>
            <a:endParaRPr lang="en-IE" altLang="en-US" sz="2200" b="1" dirty="0"/>
          </a:p>
          <a:p>
            <a:pPr marL="363538" indent="-363538">
              <a:lnSpc>
                <a:spcPct val="80000"/>
              </a:lnSpc>
            </a:pPr>
            <a:r>
              <a:rPr lang="en-NZ" b="1" dirty="0"/>
              <a:t>Taken up in glory</a:t>
            </a:r>
            <a:r>
              <a:rPr lang="en-NZ" dirty="0"/>
              <a:t> – </a:t>
            </a:r>
            <a:r>
              <a:rPr lang="en-IE" altLang="en-US" sz="2200" b="1" dirty="0"/>
              <a:t>He is now in heaven, seated in glory and is King of kings and Lord of lords!</a:t>
            </a:r>
            <a:endParaRPr lang="en-IE" altLang="en-US" sz="2200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1F62E57-2A92-4EC7-8E8C-513C9D13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489902"/>
            <a:ext cx="828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altLang="en-US" sz="2400" b="1" dirty="0">
                <a:solidFill>
                  <a:srgbClr val="FF0000"/>
                </a:solidFill>
              </a:rPr>
              <a:t>Godliness is to have your life lined up with Christ’s life – to be living God-ward, instead of world-ward.</a:t>
            </a:r>
          </a:p>
        </p:txBody>
      </p:sp>
    </p:spTree>
    <p:extLst>
      <p:ext uri="{BB962C8B-B14F-4D97-AF65-F5344CB8AC3E}">
        <p14:creationId xmlns:p14="http://schemas.microsoft.com/office/powerpoint/2010/main" val="20319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654173-2E92-4670-B212-55F427920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IE" altLang="en-US" b="1" dirty="0"/>
              <a:t>Facts About Godliness</a:t>
            </a:r>
            <a:r>
              <a:rPr lang="en-US" altLang="en-US" dirty="0"/>
              <a:t> </a:t>
            </a:r>
            <a:endParaRPr lang="en-IE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F5F3885-AD09-49E1-82F6-DCACB7AECB6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229600" cy="2560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IE" altLang="en-US" b="1" dirty="0"/>
              <a:t>Godliness is a source of Real Power in Your Life</a:t>
            </a:r>
            <a:r>
              <a:rPr lang="en-IE" altLang="en-US" dirty="0"/>
              <a:t>.</a:t>
            </a:r>
          </a:p>
          <a:p>
            <a:pPr marL="990600" lvl="1" indent="-533400"/>
            <a:r>
              <a:rPr lang="en-IE" altLang="en-US" sz="2800" dirty="0"/>
              <a:t>Paul warned about those with a form of godliness, but denying its power - 2 Tim 3:5</a:t>
            </a:r>
          </a:p>
          <a:p>
            <a:pPr marL="990600" lvl="1" indent="-533400"/>
            <a:r>
              <a:rPr lang="en-IE" altLang="en-US" sz="2800" dirty="0"/>
              <a:t>True godliness contains "power"</a:t>
            </a:r>
          </a:p>
          <a:p>
            <a:pPr marL="990600" lvl="1" indent="-533400"/>
            <a:r>
              <a:rPr lang="en-IE" altLang="en-US" sz="2800" dirty="0"/>
              <a:t>If your conduct pleases God, He empowers you!</a:t>
            </a:r>
          </a:p>
        </p:txBody>
      </p:sp>
      <p:pic>
        <p:nvPicPr>
          <p:cNvPr id="2050" name="Picture 2" descr="Image result for 2 Tim 3:5">
            <a:extLst>
              <a:ext uri="{FF2B5EF4-FFF2-40B4-BE49-F238E27FC236}">
                <a16:creationId xmlns:a16="http://schemas.microsoft.com/office/drawing/2014/main" id="{C3F4C73F-C6F9-4C9F-9CE4-7A43FC3C5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9" t="6200" r="13750" b="25717"/>
          <a:stretch/>
        </p:blipFill>
        <p:spPr bwMode="auto">
          <a:xfrm>
            <a:off x="3842355" y="3816958"/>
            <a:ext cx="4943885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795A03-7C8B-4654-9990-E9A7C4150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609600"/>
            <a:ext cx="2445854" cy="2584174"/>
          </a:xfrm>
        </p:spPr>
        <p:txBody>
          <a:bodyPr>
            <a:normAutofit/>
          </a:bodyPr>
          <a:lstStyle/>
          <a:p>
            <a:pPr algn="ctr"/>
            <a:r>
              <a:rPr lang="en-IE" altLang="en-US" b="1" dirty="0"/>
              <a:t>Facts About Godliness</a:t>
            </a:r>
            <a:r>
              <a:rPr lang="en-US" altLang="en-US" dirty="0"/>
              <a:t> </a:t>
            </a:r>
            <a:endParaRPr lang="en-IE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5BE515-6E29-476F-9886-3B3578E6C9C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313375"/>
            <a:ext cx="8229600" cy="3064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IE" altLang="en-US" b="1" dirty="0"/>
              <a:t>Godliness is a great thing</a:t>
            </a:r>
            <a:r>
              <a:rPr lang="en-IE" altLang="en-US" dirty="0"/>
              <a:t> – not for wimps and cowards. Profitable for all things (1 Tim 4:7-8; 6:6)</a:t>
            </a:r>
          </a:p>
          <a:p>
            <a:pPr marL="609600" indent="-609600"/>
            <a:r>
              <a:rPr lang="en-IE" altLang="en-US" b="1" dirty="0"/>
              <a:t>Godliness is only learned</a:t>
            </a:r>
            <a:r>
              <a:rPr lang="en-IE" altLang="en-US" dirty="0"/>
              <a:t> – it is not automatic, nor naturally occurring in your life:</a:t>
            </a:r>
          </a:p>
          <a:p>
            <a:pPr marL="990600" lvl="1" indent="-533400"/>
            <a:r>
              <a:rPr lang="en-IE" altLang="en-US" sz="2800" dirty="0"/>
              <a:t>Learned through right instruction (1Tim 6:3-11)</a:t>
            </a:r>
          </a:p>
          <a:p>
            <a:pPr marL="990600" lvl="1" indent="-533400"/>
            <a:r>
              <a:rPr lang="en-IE" altLang="en-US" sz="2800" dirty="0"/>
              <a:t>And learned through patiently going through trials – godliness is Built Upon Patience – no short-cuts</a:t>
            </a:r>
          </a:p>
        </p:txBody>
      </p:sp>
      <p:pic>
        <p:nvPicPr>
          <p:cNvPr id="6" name="Picture 2" descr="https://ci3.googleusercontent.com/proxy/wLNHnsWecPIv_oMKheJKzhBuFUsQhAr3P1lUYbvpppYZS0Zy9TkqNuzIfavdmNY3ZFYmLxSe_ljPaREevY5a68PLY66Gs7oZ-KXKEA5qS7naKnMV0gE_DyXRIJ7wN1q1xPAlDcxVcdQuPad6JfyQTWPQI3QORmqiUQ=s0-d-e1-ft#https://s3.amazonaws.com/tgc-web/wp-content/uploads/2018/01/29185502/pastor-become-preacher-a29.jpg">
            <a:extLst>
              <a:ext uri="{FF2B5EF4-FFF2-40B4-BE49-F238E27FC236}">
                <a16:creationId xmlns:a16="http://schemas.microsoft.com/office/drawing/2014/main" id="{FFEADFF9-6BA9-419A-88F5-C785C3193C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555" y="480060"/>
            <a:ext cx="5504691" cy="23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0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0E25B7-2E71-439B-B0A7-F153006F6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816994"/>
            <a:ext cx="3754760" cy="1662496"/>
          </a:xfrm>
        </p:spPr>
        <p:txBody>
          <a:bodyPr>
            <a:normAutofit fontScale="90000"/>
          </a:bodyPr>
          <a:lstStyle/>
          <a:p>
            <a:pPr algn="ctr"/>
            <a:r>
              <a:rPr lang="en-IE" altLang="en-US" b="1" dirty="0"/>
              <a:t>Growing </a:t>
            </a:r>
            <a:br>
              <a:rPr lang="en-IE" altLang="en-US" b="1" dirty="0"/>
            </a:br>
            <a:r>
              <a:rPr lang="en-IE" altLang="en-US" b="1" dirty="0"/>
              <a:t>in </a:t>
            </a:r>
            <a:br>
              <a:rPr lang="en-IE" altLang="en-US" b="1" dirty="0"/>
            </a:br>
            <a:r>
              <a:rPr lang="en-IE" altLang="en-US" b="1" dirty="0"/>
              <a:t>Godliness</a:t>
            </a:r>
            <a:r>
              <a:rPr lang="en-US" altLang="en-US" dirty="0"/>
              <a:t> </a:t>
            </a:r>
            <a:endParaRPr lang="en-IE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434228-0545-47EA-B957-FA30F4C1943E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2959551"/>
            <a:ext cx="8496300" cy="3418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indent="-363538"/>
            <a:r>
              <a:rPr lang="en-IE" altLang="en-US" b="1" dirty="0"/>
              <a:t>Requires Exercise</a:t>
            </a:r>
            <a:r>
              <a:rPr lang="en-IE" altLang="en-US" dirty="0"/>
              <a:t>...effort on your part (1Tim 4:7,8; 12-16) - "giving all diligence" (cf. 2Pet 1:5)</a:t>
            </a:r>
            <a:endParaRPr lang="en-IE" altLang="en-US" b="1" dirty="0"/>
          </a:p>
          <a:p>
            <a:pPr marL="363538" indent="-363538"/>
            <a:r>
              <a:rPr lang="en-IE" altLang="en-US" b="1" dirty="0"/>
              <a:t>Requires Abstinence</a:t>
            </a:r>
            <a:r>
              <a:rPr lang="en-IE" altLang="en-US" dirty="0"/>
              <a:t>...</a:t>
            </a:r>
          </a:p>
          <a:p>
            <a:pPr marL="804863" lvl="1" indent="-261938"/>
            <a:r>
              <a:rPr lang="en-IE" altLang="en-US" dirty="0"/>
              <a:t>Staying away from disputes and arguments that lead to false doctrine (1Tim 6:3-4).</a:t>
            </a:r>
          </a:p>
          <a:p>
            <a:pPr marL="804863" lvl="1" indent="-261938"/>
            <a:r>
              <a:rPr lang="en-IE" altLang="en-US" dirty="0"/>
              <a:t>From influences of those men who fight to get what they can out of the church (1Tim 6:5).</a:t>
            </a:r>
          </a:p>
          <a:p>
            <a:pPr marL="804863" lvl="1" indent="-261938"/>
            <a:r>
              <a:rPr lang="en-IE" altLang="en-US" dirty="0"/>
              <a:t>From materialism and the love of money (1Tim 6:6-10)</a:t>
            </a:r>
          </a:p>
          <a:p>
            <a:pPr marL="363538" indent="-363538"/>
            <a:r>
              <a:rPr lang="en-IE" altLang="en-US" dirty="0"/>
              <a:t>Flee these things, and pursue godliness (1Tim 6:11)</a:t>
            </a:r>
          </a:p>
        </p:txBody>
      </p:sp>
      <p:pic>
        <p:nvPicPr>
          <p:cNvPr id="3074" name="Picture 2" descr="Image result for pursue godliness">
            <a:extLst>
              <a:ext uri="{FF2B5EF4-FFF2-40B4-BE49-F238E27FC236}">
                <a16:creationId xmlns:a16="http://schemas.microsoft.com/office/drawing/2014/main" id="{8D035B82-F76F-4118-8EB6-452117BA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410" y="480060"/>
            <a:ext cx="4402831" cy="24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6397B6-0AD4-4787-9805-16D07432F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IE" altLang="en-US" b="1" dirty="0"/>
              <a:t>Making it Work…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8EB1FB-0A04-41BE-AD51-125BB3AD825B}"/>
              </a:ext>
            </a:extLst>
          </p:cNvPr>
          <p:cNvSpPr txBox="1">
            <a:spLocks noChangeArrowheads="1"/>
          </p:cNvSpPr>
          <p:nvPr/>
        </p:nvSpPr>
        <p:spPr>
          <a:xfrm>
            <a:off x="391668" y="1268413"/>
            <a:ext cx="8428482" cy="5329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>
              <a:lnSpc>
                <a:spcPct val="80000"/>
              </a:lnSpc>
            </a:pPr>
            <a:r>
              <a:rPr lang="en-IE" altLang="en-US" sz="2400" dirty="0"/>
              <a:t>It is God's desire that you live godly lives – A ‘God-ward’ life.</a:t>
            </a:r>
          </a:p>
          <a:p>
            <a:pPr marL="265113" indent="-265113">
              <a:lnSpc>
                <a:spcPct val="80000"/>
              </a:lnSpc>
            </a:pPr>
            <a:r>
              <a:rPr lang="en-IE" altLang="en-US" sz="2400" dirty="0"/>
              <a:t>Satan wants your focus on this world. On the failures and frustrations of this life, away from Jesus.</a:t>
            </a:r>
          </a:p>
          <a:p>
            <a:pPr marL="265113" indent="-265113">
              <a:lnSpc>
                <a:spcPct val="80000"/>
              </a:lnSpc>
            </a:pPr>
            <a:r>
              <a:rPr lang="en-IE" altLang="en-US" sz="2400" dirty="0"/>
              <a:t>Godliness has an enemy – </a:t>
            </a:r>
            <a:r>
              <a:rPr lang="en-IE" altLang="en-US" sz="2400" b="1" dirty="0"/>
              <a:t>self-righteousness.</a:t>
            </a:r>
          </a:p>
          <a:p>
            <a:pPr marL="265113" indent="-265113">
              <a:lnSpc>
                <a:spcPct val="80000"/>
              </a:lnSpc>
            </a:pPr>
            <a:r>
              <a:rPr lang="en-IE" altLang="en-US" sz="2400" dirty="0"/>
              <a:t>Godliness is Great – It is ADDED to your life, one experience at a time – not automatic.</a:t>
            </a:r>
          </a:p>
          <a:p>
            <a:pPr marL="265113" indent="-265113">
              <a:lnSpc>
                <a:spcPct val="80000"/>
              </a:lnSpc>
            </a:pPr>
            <a:r>
              <a:rPr lang="en-IE" altLang="en-US" sz="2400" dirty="0"/>
              <a:t>Godliness Shows its Fruit – In every area of your life that is seen by those around you</a:t>
            </a:r>
          </a:p>
          <a:p>
            <a:pPr marL="265113" indent="-265113">
              <a:lnSpc>
                <a:spcPct val="80000"/>
              </a:lnSpc>
            </a:pPr>
            <a:r>
              <a:rPr lang="en-IE" altLang="en-US" sz="2400" dirty="0"/>
              <a:t>Godliness Grows in your Life by:</a:t>
            </a:r>
          </a:p>
          <a:p>
            <a:pPr marL="804863" lvl="1" indent="-360363">
              <a:lnSpc>
                <a:spcPct val="80000"/>
              </a:lnSpc>
            </a:pPr>
            <a:r>
              <a:rPr lang="en-IE" altLang="en-US" dirty="0"/>
              <a:t>Spiritual Exercise... strenuous effort on our part.</a:t>
            </a:r>
          </a:p>
          <a:p>
            <a:pPr marL="804863" lvl="1" indent="-360363">
              <a:lnSpc>
                <a:spcPct val="80000"/>
              </a:lnSpc>
            </a:pPr>
            <a:r>
              <a:rPr lang="en-IE" altLang="en-US" dirty="0"/>
              <a:t>Abstinence from things that are “of the world.”</a:t>
            </a:r>
          </a:p>
          <a:p>
            <a:pPr marL="804863" lvl="1" indent="-360363">
              <a:lnSpc>
                <a:spcPct val="80000"/>
              </a:lnSpc>
            </a:pPr>
            <a:r>
              <a:rPr lang="en-IE" altLang="en-US" dirty="0"/>
              <a:t>Fleeing those things, while hotly pursuing godliness.</a:t>
            </a:r>
          </a:p>
        </p:txBody>
      </p:sp>
    </p:spTree>
    <p:extLst>
      <p:ext uri="{BB962C8B-B14F-4D97-AF65-F5344CB8AC3E}">
        <p14:creationId xmlns:p14="http://schemas.microsoft.com/office/powerpoint/2010/main" val="9253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DF96C90-B673-4F8D-BD64-77B567F47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b="1" dirty="0"/>
              <a:t>The Christian’s Choice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3082C8-6084-4391-8A4B-023847923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6325" y="1600200"/>
            <a:ext cx="2530475" cy="2836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sz="2000" dirty="0"/>
              <a:t>Two directions</a:t>
            </a:r>
          </a:p>
          <a:p>
            <a:pPr>
              <a:lnSpc>
                <a:spcPct val="90000"/>
              </a:lnSpc>
            </a:pPr>
            <a:r>
              <a:rPr lang="en-IE" altLang="en-US" sz="2000" dirty="0"/>
              <a:t>Two sets of desires in us all</a:t>
            </a:r>
          </a:p>
          <a:p>
            <a:pPr>
              <a:lnSpc>
                <a:spcPct val="90000"/>
              </a:lnSpc>
            </a:pPr>
            <a:r>
              <a:rPr lang="en-IE" altLang="en-US" sz="2000" dirty="0"/>
              <a:t>Two choices to make every moment of every day</a:t>
            </a:r>
          </a:p>
          <a:p>
            <a:pPr>
              <a:lnSpc>
                <a:spcPct val="90000"/>
              </a:lnSpc>
            </a:pPr>
            <a:r>
              <a:rPr lang="en-IE" altLang="en-US" sz="2000" dirty="0"/>
              <a:t>Two results</a:t>
            </a:r>
          </a:p>
        </p:txBody>
      </p:sp>
      <p:pic>
        <p:nvPicPr>
          <p:cNvPr id="3076" name="Picture 4" descr="Two Ways">
            <a:extLst>
              <a:ext uri="{FF2B5EF4-FFF2-40B4-BE49-F238E27FC236}">
                <a16:creationId xmlns:a16="http://schemas.microsoft.com/office/drawing/2014/main" id="{A9C7F59F-43C2-4AAB-BEA5-B2AA9807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5473700" cy="461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5EDCEA7E-AB3A-4DD6-B49A-4E2D850EF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949950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altLang="en-US" sz="2000" b="1" dirty="0"/>
              <a:t>Matthew 7:13-14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944F127E-8E3C-4C67-BED0-7EFF0A836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73463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altLang="en-US" b="1"/>
              <a:t>My Way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9A614753-68C6-4163-8B77-E93D75996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359251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altLang="en-US" b="1"/>
              <a:t>God’s Way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AB52AE94-C550-447B-A4D6-4EF3C42D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0526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altLang="en-US" b="1"/>
              <a:t>Worldliness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578B6E0E-4977-4D7B-9340-777713B87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005263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altLang="en-US" b="1"/>
              <a:t>Godliness</a:t>
            </a: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D679C141-A19E-466F-B0EB-82C4FC0C5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1174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altLang="en-US" sz="2800" b="1">
                <a:solidFill>
                  <a:schemeClr val="accent2"/>
                </a:solidFill>
              </a:rPr>
              <a:t>Death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282378E4-326B-4BA1-B552-B364368A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557338"/>
            <a:ext cx="817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IE" altLang="en-US" sz="2800" b="1">
                <a:solidFill>
                  <a:schemeClr val="accent2"/>
                </a:solidFill>
              </a:rPr>
              <a:t>Life</a:t>
            </a: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9A646B4-3978-4CC9-A18F-427522EC1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16065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IE" altLang="en-US" b="1" dirty="0">
                <a:solidFill>
                  <a:srgbClr val="FF0000"/>
                </a:solidFill>
              </a:rPr>
              <a:t>Proverbs 14:12</a:t>
            </a:r>
          </a:p>
          <a:p>
            <a:r>
              <a:rPr lang="en-NZ" b="1" baseline="30000" dirty="0">
                <a:solidFill>
                  <a:srgbClr val="FF0000"/>
                </a:solidFill>
              </a:rPr>
              <a:t>12 </a:t>
            </a:r>
            <a:r>
              <a:rPr lang="en-NZ" dirty="0">
                <a:solidFill>
                  <a:srgbClr val="FF0000"/>
                </a:solidFill>
              </a:rPr>
              <a:t>There is a way </a:t>
            </a:r>
            <a:r>
              <a:rPr lang="en-NZ" i="1" dirty="0">
                <a:solidFill>
                  <a:srgbClr val="FF0000"/>
                </a:solidFill>
              </a:rPr>
              <a:t>which seems</a:t>
            </a:r>
            <a:r>
              <a:rPr lang="en-NZ" dirty="0">
                <a:solidFill>
                  <a:srgbClr val="FF0000"/>
                </a:solidFill>
              </a:rPr>
              <a:t> right to a man,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dirty="0">
                <a:solidFill>
                  <a:srgbClr val="FF0000"/>
                </a:solidFill>
              </a:rPr>
              <a:t>But its end is the way of death.</a:t>
            </a:r>
            <a:endParaRPr lang="en-IE" altLang="en-US" b="1" dirty="0">
              <a:solidFill>
                <a:srgbClr val="FF0000"/>
              </a:solidFill>
            </a:endParaRP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088597C5-045B-489C-ADBD-6D535D0D9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437063"/>
            <a:ext cx="25193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IE" altLang="en-US" b="1" dirty="0">
                <a:solidFill>
                  <a:srgbClr val="FF0000"/>
                </a:solidFill>
              </a:rPr>
              <a:t>Romans 6:22</a:t>
            </a:r>
          </a:p>
          <a:p>
            <a:r>
              <a:rPr lang="en-NZ" b="1" baseline="30000" dirty="0">
                <a:solidFill>
                  <a:srgbClr val="FF0000"/>
                </a:solidFill>
              </a:rPr>
              <a:t>22 </a:t>
            </a:r>
            <a:r>
              <a:rPr lang="en-NZ" dirty="0">
                <a:solidFill>
                  <a:srgbClr val="FF0000"/>
                </a:solidFill>
              </a:rPr>
              <a:t>But now that you have been set free from sin and have become slaves of God, the fruit you get leads to sanctification and its end, eternal life.</a:t>
            </a:r>
            <a:endParaRPr lang="en-IE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/>
      <p:bldP spid="3082" grpId="0"/>
      <p:bldP spid="3083" grpId="0"/>
      <p:bldP spid="3084" grpId="0"/>
      <p:bldP spid="30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Baptism by immersion in a front-end loader (Iraq, April 2004)">
            <a:extLst>
              <a:ext uri="{FF2B5EF4-FFF2-40B4-BE49-F238E27FC236}">
                <a16:creationId xmlns:a16="http://schemas.microsoft.com/office/drawing/2014/main" id="{CC22768B-E0AB-44F8-8032-362F8713D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5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BCA7E2-CDD5-43B6-9D48-7C8EEDE192ED}"/>
              </a:ext>
            </a:extLst>
          </p:cNvPr>
          <p:cNvSpPr txBox="1"/>
          <p:nvPr/>
        </p:nvSpPr>
        <p:spPr>
          <a:xfrm>
            <a:off x="6109252" y="843677"/>
            <a:ext cx="2534550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chemeClr val="bg1"/>
                </a:solidFill>
                <a:effectLst/>
                <a:latin typeface="system-ui"/>
              </a:rPr>
              <a:t>Matthew 7:13-14—</a:t>
            </a:r>
          </a:p>
          <a:p>
            <a:pPr algn="l"/>
            <a:r>
              <a:rPr lang="en-US" b="1" i="0" baseline="30000" dirty="0">
                <a:solidFill>
                  <a:schemeClr val="bg1"/>
                </a:solidFill>
                <a:effectLst/>
                <a:latin typeface="system-ui"/>
              </a:rPr>
              <a:t>13</a:t>
            </a:r>
            <a:r>
              <a:rPr lang="en-US" b="0" i="0" dirty="0">
                <a:solidFill>
                  <a:schemeClr val="bg1"/>
                </a:solidFill>
                <a:effectLst/>
                <a:latin typeface="system-ui"/>
              </a:rPr>
              <a:t>“Enter through the narrow gate; for the gate is wide and the way is broad that leads to destruction, and there are many who enter through it. </a:t>
            </a:r>
            <a:r>
              <a:rPr lang="en-US" b="1" i="0" baseline="30000" dirty="0">
                <a:solidFill>
                  <a:schemeClr val="bg1"/>
                </a:solidFill>
                <a:effectLst/>
                <a:latin typeface="system-ui"/>
              </a:rPr>
              <a:t>14 </a:t>
            </a:r>
            <a:r>
              <a:rPr lang="en-US" b="0" i="0" dirty="0">
                <a:solidFill>
                  <a:schemeClr val="bg1"/>
                </a:solidFill>
                <a:effectLst/>
                <a:latin typeface="system-ui"/>
              </a:rPr>
              <a:t>For the gate is small and the way is narrow that leads to life, and there are few who find it. (NASB95)</a:t>
            </a:r>
          </a:p>
        </p:txBody>
      </p:sp>
    </p:spTree>
    <p:extLst>
      <p:ext uri="{BB962C8B-B14F-4D97-AF65-F5344CB8AC3E}">
        <p14:creationId xmlns:p14="http://schemas.microsoft.com/office/powerpoint/2010/main" val="130894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754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system-ui</vt:lpstr>
      <vt:lpstr>Office Theme</vt:lpstr>
      <vt:lpstr>For the Purpose of Godliness</vt:lpstr>
      <vt:lpstr>PowerPoint Presentation</vt:lpstr>
      <vt:lpstr>Jesus—Our Great Example of Godliness (1 Timothy 3:16)</vt:lpstr>
      <vt:lpstr>Facts About Godliness </vt:lpstr>
      <vt:lpstr>Facts About Godliness </vt:lpstr>
      <vt:lpstr>Growing  in  Godliness </vt:lpstr>
      <vt:lpstr>Making it Work…</vt:lpstr>
      <vt:lpstr>The Christian’s Choice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purpose of godliness</dc:title>
  <dc:creator>John Staiger</dc:creator>
  <cp:lastModifiedBy>HODGMAN, Geoff (BOSTSC)</cp:lastModifiedBy>
  <cp:revision>45</cp:revision>
  <dcterms:created xsi:type="dcterms:W3CDTF">2018-02-15T21:37:55Z</dcterms:created>
  <dcterms:modified xsi:type="dcterms:W3CDTF">2021-08-24T04:48:49Z</dcterms:modified>
</cp:coreProperties>
</file>