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  <p:sldId id="258" r:id="rId3"/>
    <p:sldId id="283" r:id="rId4"/>
    <p:sldId id="379" r:id="rId5"/>
    <p:sldId id="419" r:id="rId6"/>
    <p:sldId id="420" r:id="rId7"/>
    <p:sldId id="421" r:id="rId8"/>
    <p:sldId id="378" r:id="rId9"/>
    <p:sldId id="422" r:id="rId10"/>
    <p:sldId id="423" r:id="rId11"/>
    <p:sldId id="424" r:id="rId12"/>
    <p:sldId id="259" r:id="rId13"/>
    <p:sldId id="270" r:id="rId14"/>
    <p:sldId id="380" r:id="rId15"/>
    <p:sldId id="381" r:id="rId16"/>
    <p:sldId id="382" r:id="rId17"/>
    <p:sldId id="383" r:id="rId18"/>
    <p:sldId id="384" r:id="rId19"/>
    <p:sldId id="385" r:id="rId20"/>
    <p:sldId id="386" r:id="rId21"/>
    <p:sldId id="387" r:id="rId22"/>
    <p:sldId id="388" r:id="rId23"/>
    <p:sldId id="389" r:id="rId24"/>
    <p:sldId id="390" r:id="rId25"/>
    <p:sldId id="273" r:id="rId26"/>
    <p:sldId id="392" r:id="rId27"/>
    <p:sldId id="393" r:id="rId28"/>
    <p:sldId id="394" r:id="rId29"/>
    <p:sldId id="395" r:id="rId30"/>
    <p:sldId id="396" r:id="rId31"/>
    <p:sldId id="397" r:id="rId32"/>
    <p:sldId id="398" r:id="rId33"/>
    <p:sldId id="399" r:id="rId34"/>
    <p:sldId id="400" r:id="rId35"/>
    <p:sldId id="401" r:id="rId36"/>
    <p:sldId id="402" r:id="rId37"/>
    <p:sldId id="403" r:id="rId38"/>
    <p:sldId id="404" r:id="rId39"/>
    <p:sldId id="405" r:id="rId40"/>
    <p:sldId id="406" r:id="rId41"/>
    <p:sldId id="407" r:id="rId42"/>
    <p:sldId id="408" r:id="rId43"/>
    <p:sldId id="409" r:id="rId44"/>
    <p:sldId id="410" r:id="rId45"/>
    <p:sldId id="411" r:id="rId46"/>
    <p:sldId id="412" r:id="rId47"/>
    <p:sldId id="272" r:id="rId48"/>
    <p:sldId id="276" r:id="rId49"/>
    <p:sldId id="286" r:id="rId50"/>
    <p:sldId id="275" r:id="rId51"/>
    <p:sldId id="413" r:id="rId52"/>
    <p:sldId id="414" r:id="rId53"/>
    <p:sldId id="415" r:id="rId54"/>
    <p:sldId id="416" r:id="rId55"/>
    <p:sldId id="417" r:id="rId56"/>
    <p:sldId id="418" r:id="rId5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4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3437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12387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857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3079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382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347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5042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45146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34233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226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910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3DD58-AF44-414E-8EE6-274F67F68675}" type="datetimeFigureOut">
              <a:rPr lang="en-NZ" smtClean="0"/>
              <a:t>20/06/2021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46865-A5C3-47EA-BA70-7D9D5B68303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289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3513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65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Displaying ">
            <a:extLst>
              <a:ext uri="{FF2B5EF4-FFF2-40B4-BE49-F238E27FC236}">
                <a16:creationId xmlns:a16="http://schemas.microsoft.com/office/drawing/2014/main" id="{C2017828-E10F-43BC-91A5-F1EAC3068DE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4" r="32862"/>
          <a:stretch/>
        </p:blipFill>
        <p:spPr bwMode="auto">
          <a:xfrm>
            <a:off x="357759" y="480060"/>
            <a:ext cx="5132938" cy="589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8FB112-40E9-4F2D-B551-32F32BC01F2E}"/>
              </a:ext>
            </a:extLst>
          </p:cNvPr>
          <p:cNvSpPr/>
          <p:nvPr/>
        </p:nvSpPr>
        <p:spPr>
          <a:xfrm>
            <a:off x="5490698" y="480060"/>
            <a:ext cx="3295544" cy="54630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500" dirty="0"/>
              <a:t>1 Timothy 4:7-8 --</a:t>
            </a:r>
            <a:r>
              <a:rPr lang="en-NZ" sz="2500" b="1" baseline="30000" dirty="0"/>
              <a:t>8</a:t>
            </a:r>
            <a:r>
              <a:rPr lang="en-NZ" sz="2500" dirty="0"/>
              <a:t>for bodily discipline is only of little profit, but godliness is profitable for all things, since it holds promise for the present life and </a:t>
            </a:r>
            <a:r>
              <a:rPr lang="en-NZ" sz="2500" i="1" dirty="0"/>
              <a:t>also </a:t>
            </a:r>
            <a:r>
              <a:rPr lang="en-NZ" sz="2500" dirty="0"/>
              <a:t>for the </a:t>
            </a:r>
            <a:r>
              <a:rPr lang="en-NZ" sz="2500" i="1" dirty="0"/>
              <a:t>life</a:t>
            </a:r>
            <a:r>
              <a:rPr lang="en-NZ" sz="2500" dirty="0"/>
              <a:t> to come. </a:t>
            </a:r>
            <a:r>
              <a:rPr lang="en-NZ" sz="1600" dirty="0"/>
              <a:t>(NASB95)  [a]Or </a:t>
            </a:r>
            <a:r>
              <a:rPr lang="en-NZ" sz="1600" i="1" dirty="0"/>
              <a:t>reject</a:t>
            </a:r>
          </a:p>
          <a:p>
            <a:endParaRPr lang="en-NZ" sz="800" i="1" dirty="0"/>
          </a:p>
          <a:p>
            <a:pPr marL="457200" indent="-457200">
              <a:buAutoNum type="arabicPeriod"/>
            </a:pPr>
            <a:r>
              <a:rPr lang="en-NZ" sz="2500" dirty="0"/>
              <a:t>Physical health is important.</a:t>
            </a:r>
          </a:p>
          <a:p>
            <a:pPr marL="457200" indent="-457200">
              <a:buAutoNum type="arabicPeriod"/>
            </a:pPr>
            <a:r>
              <a:rPr lang="en-NZ" sz="2500" dirty="0"/>
              <a:t>Godliness is at the centre of that, too.</a:t>
            </a:r>
          </a:p>
          <a:p>
            <a:endParaRPr lang="en-NZ" sz="2500" dirty="0"/>
          </a:p>
        </p:txBody>
      </p:sp>
    </p:spTree>
    <p:extLst>
      <p:ext uri="{BB962C8B-B14F-4D97-AF65-F5344CB8AC3E}">
        <p14:creationId xmlns:p14="http://schemas.microsoft.com/office/powerpoint/2010/main" val="1462267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65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Displaying ">
            <a:extLst>
              <a:ext uri="{FF2B5EF4-FFF2-40B4-BE49-F238E27FC236}">
                <a16:creationId xmlns:a16="http://schemas.microsoft.com/office/drawing/2014/main" id="{C2017828-E10F-43BC-91A5-F1EAC3068DE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4" r="32862"/>
          <a:stretch/>
        </p:blipFill>
        <p:spPr bwMode="auto">
          <a:xfrm>
            <a:off x="357759" y="480060"/>
            <a:ext cx="5132938" cy="589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8FB112-40E9-4F2D-B551-32F32BC01F2E}"/>
              </a:ext>
            </a:extLst>
          </p:cNvPr>
          <p:cNvSpPr/>
          <p:nvPr/>
        </p:nvSpPr>
        <p:spPr>
          <a:xfrm>
            <a:off x="5490698" y="480060"/>
            <a:ext cx="3295544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500" dirty="0"/>
              <a:t>1 Timothy 4:7-8 --</a:t>
            </a:r>
            <a:r>
              <a:rPr lang="en-NZ" sz="2500" b="1" baseline="30000" dirty="0"/>
              <a:t>8</a:t>
            </a:r>
            <a:r>
              <a:rPr lang="en-NZ" sz="2500" dirty="0"/>
              <a:t>for bodily discipline is only of little profit, but godliness is profitable for all things, since it holds promise for the present life and </a:t>
            </a:r>
            <a:r>
              <a:rPr lang="en-NZ" sz="2500" i="1" dirty="0"/>
              <a:t>also </a:t>
            </a:r>
            <a:r>
              <a:rPr lang="en-NZ" sz="2500" dirty="0"/>
              <a:t>for the </a:t>
            </a:r>
            <a:r>
              <a:rPr lang="en-NZ" sz="2500" i="1" dirty="0"/>
              <a:t>life</a:t>
            </a:r>
            <a:r>
              <a:rPr lang="en-NZ" sz="2500" dirty="0"/>
              <a:t> to come. </a:t>
            </a:r>
            <a:r>
              <a:rPr lang="en-NZ" sz="1600" dirty="0"/>
              <a:t>(NASB95)  [a]Or </a:t>
            </a:r>
            <a:r>
              <a:rPr lang="en-NZ" sz="1600" i="1" dirty="0"/>
              <a:t>reject</a:t>
            </a:r>
          </a:p>
          <a:p>
            <a:endParaRPr lang="en-NZ" sz="800" i="1" dirty="0"/>
          </a:p>
          <a:p>
            <a:pPr marL="457200" indent="-457200">
              <a:buAutoNum type="arabicPeriod"/>
            </a:pPr>
            <a:r>
              <a:rPr lang="en-NZ" sz="2500" dirty="0"/>
              <a:t>Physical health is important.</a:t>
            </a:r>
          </a:p>
          <a:p>
            <a:pPr marL="457200" indent="-457200">
              <a:buAutoNum type="arabicPeriod"/>
            </a:pPr>
            <a:r>
              <a:rPr lang="en-NZ" sz="2500" dirty="0"/>
              <a:t>Godliness is at the centre of that, too.</a:t>
            </a:r>
          </a:p>
          <a:p>
            <a:pPr marL="457200" indent="-457200">
              <a:buAutoNum type="arabicPeriod"/>
            </a:pPr>
            <a:r>
              <a:rPr lang="en-NZ" sz="2500" dirty="0"/>
              <a:t>Heaven is our desired destination.</a:t>
            </a:r>
          </a:p>
          <a:p>
            <a:endParaRPr lang="en-NZ" sz="2500" dirty="0"/>
          </a:p>
        </p:txBody>
      </p:sp>
    </p:spTree>
    <p:extLst>
      <p:ext uri="{BB962C8B-B14F-4D97-AF65-F5344CB8AC3E}">
        <p14:creationId xmlns:p14="http://schemas.microsoft.com/office/powerpoint/2010/main" val="1589930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2045692-ABCF-495A-B6B5-88392F999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altLang="en-US" sz="4000" b="1" dirty="0"/>
              <a:t>True Success</a:t>
            </a:r>
            <a:br>
              <a:rPr lang="en-IE" altLang="en-US" sz="4000" b="1" dirty="0"/>
            </a:br>
            <a:r>
              <a:rPr lang="en-IE" altLang="en-US" sz="2400" b="1" i="1" dirty="0"/>
              <a:t>It is facing every aspect of life</a:t>
            </a:r>
            <a:br>
              <a:rPr lang="en-IE" altLang="en-US" sz="2400" b="1" i="1" dirty="0"/>
            </a:br>
            <a:r>
              <a:rPr lang="en-IE" altLang="en-US" sz="2400" b="1" i="1" dirty="0"/>
              <a:t>With the power of Jesus Christ in you.</a:t>
            </a:r>
          </a:p>
        </p:txBody>
      </p:sp>
      <p:sp>
        <p:nvSpPr>
          <p:cNvPr id="4099" name="AutoShape 3">
            <a:extLst>
              <a:ext uri="{FF2B5EF4-FFF2-40B4-BE49-F238E27FC236}">
                <a16:creationId xmlns:a16="http://schemas.microsoft.com/office/drawing/2014/main" id="{A89A9810-3889-4741-B593-A4C140D8C0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2062163"/>
            <a:ext cx="935038" cy="1152525"/>
          </a:xfrm>
          <a:prstGeom prst="upArrow">
            <a:avLst>
              <a:gd name="adj1" fmla="val 50000"/>
              <a:gd name="adj2" fmla="val 30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NZ"/>
          </a:p>
        </p:txBody>
      </p:sp>
      <p:sp>
        <p:nvSpPr>
          <p:cNvPr id="4100" name="AutoShape 4">
            <a:extLst>
              <a:ext uri="{FF2B5EF4-FFF2-40B4-BE49-F238E27FC236}">
                <a16:creationId xmlns:a16="http://schemas.microsoft.com/office/drawing/2014/main" id="{A19607C2-3DA2-441B-BEAD-E1E2A9E2A732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995738" y="4799013"/>
            <a:ext cx="935037" cy="1152525"/>
          </a:xfrm>
          <a:prstGeom prst="upArrow">
            <a:avLst>
              <a:gd name="adj1" fmla="val 50000"/>
              <a:gd name="adj2" fmla="val 30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NZ"/>
          </a:p>
        </p:txBody>
      </p:sp>
      <p:sp>
        <p:nvSpPr>
          <p:cNvPr id="4101" name="AutoShape 5">
            <a:extLst>
              <a:ext uri="{FF2B5EF4-FFF2-40B4-BE49-F238E27FC236}">
                <a16:creationId xmlns:a16="http://schemas.microsoft.com/office/drawing/2014/main" id="{3FCD0CBE-9939-4A44-ABFC-C0080AFC1765}"/>
              </a:ext>
            </a:extLst>
          </p:cNvPr>
          <p:cNvSpPr>
            <a:spLocks noChangeArrowheads="1"/>
          </p:cNvSpPr>
          <p:nvPr/>
        </p:nvSpPr>
        <p:spPr bwMode="auto">
          <a:xfrm rot="13361845">
            <a:off x="2987675" y="4438650"/>
            <a:ext cx="935038" cy="1152525"/>
          </a:xfrm>
          <a:prstGeom prst="upArrow">
            <a:avLst>
              <a:gd name="adj1" fmla="val 50000"/>
              <a:gd name="adj2" fmla="val 30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NZ"/>
          </a:p>
        </p:txBody>
      </p:sp>
      <p:sp>
        <p:nvSpPr>
          <p:cNvPr id="4102" name="AutoShape 6">
            <a:extLst>
              <a:ext uri="{FF2B5EF4-FFF2-40B4-BE49-F238E27FC236}">
                <a16:creationId xmlns:a16="http://schemas.microsoft.com/office/drawing/2014/main" id="{F247C1FF-0553-4C96-BE62-48D2FAFA83B7}"/>
              </a:ext>
            </a:extLst>
          </p:cNvPr>
          <p:cNvSpPr>
            <a:spLocks noChangeArrowheads="1"/>
          </p:cNvSpPr>
          <p:nvPr/>
        </p:nvSpPr>
        <p:spPr bwMode="auto">
          <a:xfrm rot="8049165">
            <a:off x="5185569" y="4401344"/>
            <a:ext cx="935037" cy="1152525"/>
          </a:xfrm>
          <a:prstGeom prst="upArrow">
            <a:avLst>
              <a:gd name="adj1" fmla="val 50000"/>
              <a:gd name="adj2" fmla="val 30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NZ"/>
          </a:p>
        </p:txBody>
      </p:sp>
      <p:sp>
        <p:nvSpPr>
          <p:cNvPr id="4103" name="AutoShape 7">
            <a:extLst>
              <a:ext uri="{FF2B5EF4-FFF2-40B4-BE49-F238E27FC236}">
                <a16:creationId xmlns:a16="http://schemas.microsoft.com/office/drawing/2014/main" id="{4DF7D9DD-B47B-4958-BAAB-01797E506DC4}"/>
              </a:ext>
            </a:extLst>
          </p:cNvPr>
          <p:cNvSpPr>
            <a:spLocks noChangeArrowheads="1"/>
          </p:cNvSpPr>
          <p:nvPr/>
        </p:nvSpPr>
        <p:spPr bwMode="auto">
          <a:xfrm rot="2358000">
            <a:off x="5003800" y="2349500"/>
            <a:ext cx="935038" cy="1152525"/>
          </a:xfrm>
          <a:prstGeom prst="upArrow">
            <a:avLst>
              <a:gd name="adj1" fmla="val 50000"/>
              <a:gd name="adj2" fmla="val 30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NZ"/>
          </a:p>
        </p:txBody>
      </p:sp>
      <p:sp>
        <p:nvSpPr>
          <p:cNvPr id="4104" name="AutoShape 8">
            <a:extLst>
              <a:ext uri="{FF2B5EF4-FFF2-40B4-BE49-F238E27FC236}">
                <a16:creationId xmlns:a16="http://schemas.microsoft.com/office/drawing/2014/main" id="{09065607-1EE9-4BE5-A342-7B9E335A179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5544344" y="3321844"/>
            <a:ext cx="935037" cy="1152525"/>
          </a:xfrm>
          <a:prstGeom prst="upArrow">
            <a:avLst>
              <a:gd name="adj1" fmla="val 50000"/>
              <a:gd name="adj2" fmla="val 30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NZ"/>
          </a:p>
        </p:txBody>
      </p:sp>
      <p:sp>
        <p:nvSpPr>
          <p:cNvPr id="4105" name="AutoShape 9">
            <a:extLst>
              <a:ext uri="{FF2B5EF4-FFF2-40B4-BE49-F238E27FC236}">
                <a16:creationId xmlns:a16="http://schemas.microsoft.com/office/drawing/2014/main" id="{2431438C-8DDD-4BA3-BC86-AA1259F527A4}"/>
              </a:ext>
            </a:extLst>
          </p:cNvPr>
          <p:cNvSpPr>
            <a:spLocks noChangeArrowheads="1"/>
          </p:cNvSpPr>
          <p:nvPr/>
        </p:nvSpPr>
        <p:spPr bwMode="auto">
          <a:xfrm rot="-2509763">
            <a:off x="2916238" y="2422525"/>
            <a:ext cx="935037" cy="1152525"/>
          </a:xfrm>
          <a:prstGeom prst="upArrow">
            <a:avLst>
              <a:gd name="adj1" fmla="val 50000"/>
              <a:gd name="adj2" fmla="val 30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NZ"/>
          </a:p>
        </p:txBody>
      </p:sp>
      <p:sp>
        <p:nvSpPr>
          <p:cNvPr id="4106" name="AutoShape 10">
            <a:extLst>
              <a:ext uri="{FF2B5EF4-FFF2-40B4-BE49-F238E27FC236}">
                <a16:creationId xmlns:a16="http://schemas.microsoft.com/office/drawing/2014/main" id="{666BCB3F-8962-4726-9788-6FC16C24B0E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2593182" y="3393281"/>
            <a:ext cx="935038" cy="1152525"/>
          </a:xfrm>
          <a:prstGeom prst="upArrow">
            <a:avLst>
              <a:gd name="adj1" fmla="val 50000"/>
              <a:gd name="adj2" fmla="val 3081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NZ"/>
          </a:p>
        </p:txBody>
      </p:sp>
      <p:sp>
        <p:nvSpPr>
          <p:cNvPr id="4107" name="Text Box 11">
            <a:extLst>
              <a:ext uri="{FF2B5EF4-FFF2-40B4-BE49-F238E27FC236}">
                <a16:creationId xmlns:a16="http://schemas.microsoft.com/office/drawing/2014/main" id="{4E47CBEC-3FEF-4A8C-B6D4-8385BB3D1CDB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4013200" y="2547938"/>
            <a:ext cx="763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 b="1">
                <a:latin typeface="Tahoma" panose="020B0604030504040204" pitchFamily="34" charset="0"/>
              </a:rPr>
              <a:t>Faith</a:t>
            </a:r>
          </a:p>
        </p:txBody>
      </p:sp>
      <p:sp>
        <p:nvSpPr>
          <p:cNvPr id="4108" name="Text Box 12">
            <a:extLst>
              <a:ext uri="{FF2B5EF4-FFF2-40B4-BE49-F238E27FC236}">
                <a16:creationId xmlns:a16="http://schemas.microsoft.com/office/drawing/2014/main" id="{ED1A09B0-A49C-4DA7-9577-F5EF48EFD3D0}"/>
              </a:ext>
            </a:extLst>
          </p:cNvPr>
          <p:cNvSpPr txBox="1">
            <a:spLocks noChangeArrowheads="1"/>
          </p:cNvSpPr>
          <p:nvPr/>
        </p:nvSpPr>
        <p:spPr bwMode="auto">
          <a:xfrm rot="-3069284">
            <a:off x="4985544" y="2740819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 b="1">
                <a:latin typeface="Tahoma" panose="020B0604030504040204" pitchFamily="34" charset="0"/>
              </a:rPr>
              <a:t>Virtue</a:t>
            </a:r>
          </a:p>
        </p:txBody>
      </p:sp>
      <p:sp>
        <p:nvSpPr>
          <p:cNvPr id="4109" name="Text Box 13">
            <a:extLst>
              <a:ext uri="{FF2B5EF4-FFF2-40B4-BE49-F238E27FC236}">
                <a16:creationId xmlns:a16="http://schemas.microsoft.com/office/drawing/2014/main" id="{5DA67D86-9556-48AE-8479-A18BF85DB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3717925"/>
            <a:ext cx="12874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 dirty="0">
                <a:latin typeface="Tahoma" panose="020B0604030504040204" pitchFamily="34" charset="0"/>
              </a:rPr>
              <a:t>Knowledge</a:t>
            </a:r>
          </a:p>
        </p:txBody>
      </p:sp>
      <p:sp>
        <p:nvSpPr>
          <p:cNvPr id="4110" name="Text Box 14">
            <a:extLst>
              <a:ext uri="{FF2B5EF4-FFF2-40B4-BE49-F238E27FC236}">
                <a16:creationId xmlns:a16="http://schemas.microsoft.com/office/drawing/2014/main" id="{BDBB83F3-F5FF-4030-A05D-FE0510F10E81}"/>
              </a:ext>
            </a:extLst>
          </p:cNvPr>
          <p:cNvSpPr txBox="1">
            <a:spLocks noChangeArrowheads="1"/>
          </p:cNvSpPr>
          <p:nvPr/>
        </p:nvSpPr>
        <p:spPr bwMode="auto">
          <a:xfrm rot="2645804">
            <a:off x="5003800" y="4797425"/>
            <a:ext cx="12858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 sz="1400" b="1" dirty="0">
                <a:latin typeface="Tahoma" panose="020B0604030504040204" pitchFamily="34" charset="0"/>
              </a:rPr>
              <a:t>Temperance</a:t>
            </a:r>
          </a:p>
        </p:txBody>
      </p:sp>
      <p:sp>
        <p:nvSpPr>
          <p:cNvPr id="4111" name="Text Box 15">
            <a:extLst>
              <a:ext uri="{FF2B5EF4-FFF2-40B4-BE49-F238E27FC236}">
                <a16:creationId xmlns:a16="http://schemas.microsoft.com/office/drawing/2014/main" id="{A497AED1-7DE6-4C6B-9233-5AD67EB52DE9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3852069" y="5158582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 b="1">
                <a:latin typeface="Tahoma" panose="020B0604030504040204" pitchFamily="34" charset="0"/>
              </a:rPr>
              <a:t>Patience</a:t>
            </a:r>
          </a:p>
        </p:txBody>
      </p:sp>
      <p:sp>
        <p:nvSpPr>
          <p:cNvPr id="4112" name="Text Box 16">
            <a:extLst>
              <a:ext uri="{FF2B5EF4-FFF2-40B4-BE49-F238E27FC236}">
                <a16:creationId xmlns:a16="http://schemas.microsoft.com/office/drawing/2014/main" id="{7319EF48-0077-4DA1-92EC-414F28F5DC0F}"/>
              </a:ext>
            </a:extLst>
          </p:cNvPr>
          <p:cNvSpPr txBox="1">
            <a:spLocks noChangeArrowheads="1"/>
          </p:cNvSpPr>
          <p:nvPr/>
        </p:nvSpPr>
        <p:spPr bwMode="auto">
          <a:xfrm rot="-2928844">
            <a:off x="2918618" y="4809332"/>
            <a:ext cx="11731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 sz="1600" b="1">
                <a:latin typeface="Tahoma" panose="020B0604030504040204" pitchFamily="34" charset="0"/>
              </a:rPr>
              <a:t>Godliness</a:t>
            </a:r>
          </a:p>
        </p:txBody>
      </p:sp>
      <p:sp>
        <p:nvSpPr>
          <p:cNvPr id="4113" name="Text Box 17">
            <a:extLst>
              <a:ext uri="{FF2B5EF4-FFF2-40B4-BE49-F238E27FC236}">
                <a16:creationId xmlns:a16="http://schemas.microsoft.com/office/drawing/2014/main" id="{5F1F70A2-E2F2-423F-ACC5-70588F019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0338" y="3717925"/>
            <a:ext cx="10223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 sz="1400" b="1">
                <a:latin typeface="Tahoma" panose="020B0604030504040204" pitchFamily="34" charset="0"/>
              </a:rPr>
              <a:t>Brotherly</a:t>
            </a:r>
            <a:br>
              <a:rPr lang="en-IE" altLang="en-US" sz="1400" b="1">
                <a:latin typeface="Tahoma" panose="020B0604030504040204" pitchFamily="34" charset="0"/>
              </a:rPr>
            </a:br>
            <a:r>
              <a:rPr lang="en-IE" altLang="en-US" sz="1400" b="1">
                <a:latin typeface="Tahoma" panose="020B0604030504040204" pitchFamily="34" charset="0"/>
              </a:rPr>
              <a:t>Kindness</a:t>
            </a:r>
          </a:p>
        </p:txBody>
      </p:sp>
      <p:sp>
        <p:nvSpPr>
          <p:cNvPr id="4114" name="Text Box 18">
            <a:extLst>
              <a:ext uri="{FF2B5EF4-FFF2-40B4-BE49-F238E27FC236}">
                <a16:creationId xmlns:a16="http://schemas.microsoft.com/office/drawing/2014/main" id="{098ABB80-89DE-43A4-B302-A49905D101DE}"/>
              </a:ext>
            </a:extLst>
          </p:cNvPr>
          <p:cNvSpPr txBox="1">
            <a:spLocks noChangeArrowheads="1"/>
          </p:cNvSpPr>
          <p:nvPr/>
        </p:nvSpPr>
        <p:spPr bwMode="auto">
          <a:xfrm rot="2961279">
            <a:off x="2967831" y="2899570"/>
            <a:ext cx="1012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 b="1">
                <a:latin typeface="Tahoma" panose="020B0604030504040204" pitchFamily="34" charset="0"/>
              </a:rPr>
              <a:t>Charity</a:t>
            </a:r>
          </a:p>
        </p:txBody>
      </p:sp>
      <p:sp>
        <p:nvSpPr>
          <p:cNvPr id="4115" name="Text Box 19">
            <a:extLst>
              <a:ext uri="{FF2B5EF4-FFF2-40B4-BE49-F238E27FC236}">
                <a16:creationId xmlns:a16="http://schemas.microsoft.com/office/drawing/2014/main" id="{B1420802-2C31-4778-85E7-0C6230B84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1628775"/>
            <a:ext cx="5873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>
                <a:latin typeface="Tahoma" panose="020B0604030504040204" pitchFamily="34" charset="0"/>
              </a:rPr>
              <a:t>God</a:t>
            </a:r>
          </a:p>
        </p:txBody>
      </p:sp>
      <p:sp>
        <p:nvSpPr>
          <p:cNvPr id="4116" name="Text Box 20">
            <a:extLst>
              <a:ext uri="{FF2B5EF4-FFF2-40B4-BE49-F238E27FC236}">
                <a16:creationId xmlns:a16="http://schemas.microsoft.com/office/drawing/2014/main" id="{0E9E6ABF-EE09-4DF8-9A07-EBB2B73C9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2060575"/>
            <a:ext cx="4905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>
                <a:latin typeface="Tahoma" panose="020B0604030504040204" pitchFamily="34" charset="0"/>
              </a:rPr>
              <a:t>Sin</a:t>
            </a:r>
          </a:p>
        </p:txBody>
      </p:sp>
      <p:sp>
        <p:nvSpPr>
          <p:cNvPr id="4117" name="Text Box 21">
            <a:extLst>
              <a:ext uri="{FF2B5EF4-FFF2-40B4-BE49-F238E27FC236}">
                <a16:creationId xmlns:a16="http://schemas.microsoft.com/office/drawing/2014/main" id="{1ED4BFED-6EAA-492C-813B-65035822A9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1950" y="3660775"/>
            <a:ext cx="1335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>
                <a:latin typeface="Tahoma" panose="020B0604030504040204" pitchFamily="34" charset="0"/>
              </a:rPr>
              <a:t>Uncertainty</a:t>
            </a:r>
          </a:p>
        </p:txBody>
      </p:sp>
      <p:sp>
        <p:nvSpPr>
          <p:cNvPr id="4118" name="Text Box 22">
            <a:extLst>
              <a:ext uri="{FF2B5EF4-FFF2-40B4-BE49-F238E27FC236}">
                <a16:creationId xmlns:a16="http://schemas.microsoft.com/office/drawing/2014/main" id="{5C56559D-D343-446F-AB1E-393954A5A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4250" y="5389563"/>
            <a:ext cx="557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>
                <a:latin typeface="Tahoma" panose="020B0604030504040204" pitchFamily="34" charset="0"/>
              </a:rPr>
              <a:t>Self</a:t>
            </a:r>
          </a:p>
        </p:txBody>
      </p:sp>
      <p:sp>
        <p:nvSpPr>
          <p:cNvPr id="4119" name="Text Box 23">
            <a:extLst>
              <a:ext uri="{FF2B5EF4-FFF2-40B4-BE49-F238E27FC236}">
                <a16:creationId xmlns:a16="http://schemas.microsoft.com/office/drawing/2014/main" id="{533060D1-AB1B-4ABA-9572-A3226AD93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6021388"/>
            <a:ext cx="18272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>
                <a:latin typeface="Tahoma" panose="020B0604030504040204" pitchFamily="34" charset="0"/>
              </a:rPr>
              <a:t>Promises of God</a:t>
            </a:r>
          </a:p>
        </p:txBody>
      </p:sp>
      <p:sp>
        <p:nvSpPr>
          <p:cNvPr id="4120" name="Text Box 24">
            <a:extLst>
              <a:ext uri="{FF2B5EF4-FFF2-40B4-BE49-F238E27FC236}">
                <a16:creationId xmlns:a16="http://schemas.microsoft.com/office/drawing/2014/main" id="{07EECC7C-C2B0-4CE2-9645-7D4491D62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5518150"/>
            <a:ext cx="776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>
                <a:latin typeface="Tahoma" panose="020B0604030504040204" pitchFamily="34" charset="0"/>
              </a:rPr>
              <a:t>World</a:t>
            </a:r>
          </a:p>
        </p:txBody>
      </p:sp>
      <p:sp>
        <p:nvSpPr>
          <p:cNvPr id="4121" name="Text Box 25">
            <a:extLst>
              <a:ext uri="{FF2B5EF4-FFF2-40B4-BE49-F238E27FC236}">
                <a16:creationId xmlns:a16="http://schemas.microsoft.com/office/drawing/2014/main" id="{AB7CBDBF-5A19-4B1C-9790-A1368198F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3789363"/>
            <a:ext cx="1084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 dirty="0">
                <a:latin typeface="Tahoma" panose="020B0604030504040204" pitchFamily="34" charset="0"/>
              </a:rPr>
              <a:t>Believers</a:t>
            </a:r>
          </a:p>
        </p:txBody>
      </p:sp>
      <p:sp>
        <p:nvSpPr>
          <p:cNvPr id="4122" name="Text Box 26">
            <a:extLst>
              <a:ext uri="{FF2B5EF4-FFF2-40B4-BE49-F238E27FC236}">
                <a16:creationId xmlns:a16="http://schemas.microsoft.com/office/drawing/2014/main" id="{AD08079E-8D1B-4C4D-8007-5AF8008C9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2133600"/>
            <a:ext cx="11160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IE" altLang="en-US">
                <a:latin typeface="Tahoma" panose="020B0604030504040204" pitchFamily="34" charset="0"/>
              </a:rPr>
              <a:t>Everyone</a:t>
            </a:r>
          </a:p>
        </p:txBody>
      </p:sp>
      <p:sp>
        <p:nvSpPr>
          <p:cNvPr id="4123" name="Oval 27">
            <a:extLst>
              <a:ext uri="{FF2B5EF4-FFF2-40B4-BE49-F238E27FC236}">
                <a16:creationId xmlns:a16="http://schemas.microsoft.com/office/drawing/2014/main" id="{80242442-A484-43D5-B9E3-018B6BE498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3429000"/>
            <a:ext cx="1223963" cy="1223963"/>
          </a:xfrm>
          <a:prstGeom prst="ellipse">
            <a:avLst/>
          </a:prstGeom>
          <a:solidFill>
            <a:srgbClr val="00FAB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IE" altLang="en-US" sz="2000" b="1" dirty="0">
                <a:latin typeface="Tahoma" panose="020B0604030504040204" pitchFamily="34" charset="0"/>
              </a:rPr>
              <a:t>Jesus</a:t>
            </a:r>
          </a:p>
          <a:p>
            <a:pPr algn="ctr"/>
            <a:r>
              <a:rPr lang="en-IE" altLang="en-US" sz="2000" b="1" dirty="0">
                <a:latin typeface="Tahoma" panose="020B0604030504040204" pitchFamily="34" charset="0"/>
              </a:rPr>
              <a:t>in Me</a:t>
            </a:r>
          </a:p>
        </p:txBody>
      </p:sp>
    </p:spTree>
    <p:extLst>
      <p:ext uri="{BB962C8B-B14F-4D97-AF65-F5344CB8AC3E}">
        <p14:creationId xmlns:p14="http://schemas.microsoft.com/office/powerpoint/2010/main" val="360334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EC7447C-8BAC-4B3E-A45C-221960C85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60" y="496958"/>
            <a:ext cx="4704570" cy="25112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altLang="en-US" sz="4400" b="1" dirty="0"/>
              <a:t>Practical Godliness</a:t>
            </a:r>
          </a:p>
          <a:p>
            <a:pPr marL="0" indent="0">
              <a:buNone/>
            </a:pPr>
            <a:br>
              <a:rPr lang="en-IE" altLang="en-US" sz="2400" b="1" dirty="0"/>
            </a:br>
            <a:r>
              <a:rPr lang="en-IE" altLang="en-US" sz="3600" b="1" dirty="0">
                <a:solidFill>
                  <a:schemeClr val="bg1"/>
                </a:solidFill>
              </a:rPr>
              <a:t>What does it do?</a:t>
            </a:r>
          </a:p>
          <a:p>
            <a:pPr marL="0" indent="0">
              <a:buNone/>
            </a:pPr>
            <a:br>
              <a:rPr lang="en-IE" altLang="en-US" sz="2400" b="1" dirty="0">
                <a:solidFill>
                  <a:schemeClr val="bg1"/>
                </a:solidFill>
              </a:rPr>
            </a:br>
            <a:r>
              <a:rPr lang="en-IE" altLang="en-US" sz="2400" b="1" dirty="0">
                <a:solidFill>
                  <a:schemeClr val="bg1"/>
                </a:solidFill>
              </a:rPr>
              <a:t>Teaches us to live and think as Jesus does.</a:t>
            </a:r>
            <a:endParaRPr lang="en-NZ" sz="2400" dirty="0">
              <a:solidFill>
                <a:schemeClr val="bg1"/>
              </a:solidFill>
            </a:endParaRPr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3025142"/>
            <a:ext cx="4704570" cy="3335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1360592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EC7447C-8BAC-4B3E-A45C-221960C85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60" y="496958"/>
            <a:ext cx="4704570" cy="25112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altLang="en-US" sz="4400" b="1" dirty="0"/>
              <a:t>Practical Godliness</a:t>
            </a:r>
          </a:p>
          <a:p>
            <a:pPr marL="0" indent="0">
              <a:buNone/>
            </a:pPr>
            <a:br>
              <a:rPr lang="en-IE" altLang="en-US" sz="2400" b="1" dirty="0"/>
            </a:br>
            <a:r>
              <a:rPr lang="en-IE" altLang="en-US" sz="3600" b="1" dirty="0"/>
              <a:t>What does it do?</a:t>
            </a:r>
          </a:p>
          <a:p>
            <a:pPr marL="0" indent="0">
              <a:buNone/>
            </a:pPr>
            <a:br>
              <a:rPr lang="en-IE" altLang="en-US" sz="2400" b="1" dirty="0"/>
            </a:br>
            <a:r>
              <a:rPr lang="en-IE" altLang="en-US" sz="2400" b="1" dirty="0">
                <a:solidFill>
                  <a:schemeClr val="bg1"/>
                </a:solidFill>
              </a:rPr>
              <a:t>Teaches us to live and think as Jesus does.</a:t>
            </a:r>
            <a:endParaRPr lang="en-NZ" sz="2400" dirty="0">
              <a:solidFill>
                <a:schemeClr val="bg1"/>
              </a:solidFill>
            </a:endParaRPr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3025142"/>
            <a:ext cx="4704570" cy="3335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41232414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EC7447C-8BAC-4B3E-A45C-221960C85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60" y="496958"/>
            <a:ext cx="4704570" cy="25112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altLang="en-US" sz="4400" b="1" dirty="0"/>
              <a:t>Practical Godliness</a:t>
            </a:r>
          </a:p>
          <a:p>
            <a:pPr marL="0" indent="0">
              <a:buNone/>
            </a:pPr>
            <a:br>
              <a:rPr lang="en-IE" altLang="en-US" sz="2400" b="1" dirty="0"/>
            </a:br>
            <a:r>
              <a:rPr lang="en-IE" altLang="en-US" sz="3600" b="1" dirty="0"/>
              <a:t>What does it do?</a:t>
            </a:r>
          </a:p>
          <a:p>
            <a:pPr marL="0" indent="0">
              <a:buNone/>
            </a:pPr>
            <a:br>
              <a:rPr lang="en-IE" altLang="en-US" sz="2400" b="1" dirty="0"/>
            </a:br>
            <a:r>
              <a:rPr lang="en-IE" altLang="en-US" sz="2400" b="1" dirty="0"/>
              <a:t>Teaches us to live and think as Jesus does.</a:t>
            </a:r>
            <a:endParaRPr lang="en-NZ" sz="2400" dirty="0"/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3025142"/>
            <a:ext cx="4704570" cy="3335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27060158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EC7447C-8BAC-4B3E-A45C-221960C85A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60" y="496958"/>
            <a:ext cx="4704570" cy="25112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altLang="en-US" sz="4400" b="1" dirty="0"/>
              <a:t>Practical Godliness</a:t>
            </a:r>
          </a:p>
          <a:p>
            <a:pPr marL="0" indent="0">
              <a:buNone/>
            </a:pPr>
            <a:br>
              <a:rPr lang="en-IE" altLang="en-US" sz="2400" b="1" dirty="0"/>
            </a:br>
            <a:r>
              <a:rPr lang="en-IE" altLang="en-US" sz="3600" b="1" dirty="0"/>
              <a:t>What does it do?</a:t>
            </a:r>
          </a:p>
          <a:p>
            <a:pPr marL="0" indent="0">
              <a:buNone/>
            </a:pPr>
            <a:br>
              <a:rPr lang="en-IE" altLang="en-US" sz="2400" b="1" dirty="0"/>
            </a:br>
            <a:r>
              <a:rPr lang="en-IE" altLang="en-US" sz="2400" b="1" dirty="0"/>
              <a:t>Teaches us to live and think as Jesus does.</a:t>
            </a:r>
            <a:endParaRPr lang="en-NZ" sz="2400" dirty="0"/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3025142"/>
            <a:ext cx="4704570" cy="3335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Titus 2:11-12— </a:t>
            </a:r>
          </a:p>
        </p:txBody>
      </p:sp>
    </p:spTree>
    <p:extLst>
      <p:ext uri="{BB962C8B-B14F-4D97-AF65-F5344CB8AC3E}">
        <p14:creationId xmlns:p14="http://schemas.microsoft.com/office/powerpoint/2010/main" val="32622801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755374"/>
            <a:ext cx="4704570" cy="5605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Titus 2:11-12— </a:t>
            </a:r>
          </a:p>
        </p:txBody>
      </p:sp>
    </p:spTree>
    <p:extLst>
      <p:ext uri="{BB962C8B-B14F-4D97-AF65-F5344CB8AC3E}">
        <p14:creationId xmlns:p14="http://schemas.microsoft.com/office/powerpoint/2010/main" val="13617664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755374"/>
            <a:ext cx="4704570" cy="5605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Titus 2:11-12— </a:t>
            </a:r>
          </a:p>
          <a:p>
            <a:r>
              <a:rPr lang="en-NZ" b="1" baseline="30000" dirty="0"/>
              <a:t>11</a:t>
            </a:r>
            <a:r>
              <a:rPr lang="en-NZ" dirty="0"/>
              <a:t>For the grace of God has appeared, </a:t>
            </a:r>
          </a:p>
        </p:txBody>
      </p:sp>
    </p:spTree>
    <p:extLst>
      <p:ext uri="{BB962C8B-B14F-4D97-AF65-F5344CB8AC3E}">
        <p14:creationId xmlns:p14="http://schemas.microsoft.com/office/powerpoint/2010/main" val="32617757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755374"/>
            <a:ext cx="4704570" cy="5605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Titus 2:11-12— </a:t>
            </a:r>
          </a:p>
          <a:p>
            <a:r>
              <a:rPr lang="en-NZ" b="1" baseline="30000" dirty="0"/>
              <a:t>11</a:t>
            </a:r>
            <a:r>
              <a:rPr lang="en-NZ" dirty="0"/>
              <a:t>For the grace of God has appeared, </a:t>
            </a:r>
          </a:p>
          <a:p>
            <a:r>
              <a:rPr lang="en-NZ" dirty="0"/>
              <a:t>bringing salvation for all people, </a:t>
            </a:r>
          </a:p>
        </p:txBody>
      </p:sp>
    </p:spTree>
    <p:extLst>
      <p:ext uri="{BB962C8B-B14F-4D97-AF65-F5344CB8AC3E}">
        <p14:creationId xmlns:p14="http://schemas.microsoft.com/office/powerpoint/2010/main" val="3632184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90B1CD7-EB30-47FA-8137-E9643CB4F98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NZ" sz="4400" dirty="0"/>
              <a:t>For the Purpose of Godliness</a:t>
            </a:r>
            <a:endParaRPr lang="en-IE" altLang="en-US" sz="4400" b="1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BD2F249-827E-40B7-8062-2AEF2184A50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755650" y="3886200"/>
            <a:ext cx="7488238" cy="1752600"/>
          </a:xfrm>
        </p:spPr>
        <p:txBody>
          <a:bodyPr/>
          <a:lstStyle/>
          <a:p>
            <a:r>
              <a:rPr lang="en-IE" altLang="en-US" sz="3200" b="1" i="1" dirty="0"/>
              <a:t>Living and Thinking As Jesus Does</a:t>
            </a:r>
            <a:r>
              <a:rPr lang="en-US" altLang="en-US" sz="3200" dirty="0"/>
              <a:t> </a:t>
            </a:r>
            <a:endParaRPr lang="en-IE" altLang="en-US" sz="3200" dirty="0"/>
          </a:p>
          <a:p>
            <a:r>
              <a:rPr lang="en-IE" altLang="en-US" sz="3200" dirty="0"/>
              <a:t>Titus 2:11-13</a:t>
            </a:r>
          </a:p>
        </p:txBody>
      </p:sp>
    </p:spTree>
    <p:extLst>
      <p:ext uri="{BB962C8B-B14F-4D97-AF65-F5344CB8AC3E}">
        <p14:creationId xmlns:p14="http://schemas.microsoft.com/office/powerpoint/2010/main" val="2097620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755374"/>
            <a:ext cx="4704570" cy="5605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Titus 2:11-12— </a:t>
            </a:r>
          </a:p>
          <a:p>
            <a:r>
              <a:rPr lang="en-NZ" b="1" baseline="30000" dirty="0"/>
              <a:t>11</a:t>
            </a:r>
            <a:r>
              <a:rPr lang="en-NZ" dirty="0"/>
              <a:t>For the grace of God has appeared, </a:t>
            </a:r>
          </a:p>
          <a:p>
            <a:r>
              <a:rPr lang="en-NZ" dirty="0"/>
              <a:t>bringing salvation for all people, </a:t>
            </a:r>
          </a:p>
          <a:p>
            <a:r>
              <a:rPr lang="en-NZ" b="1" baseline="30000" dirty="0"/>
              <a:t>12</a:t>
            </a:r>
            <a:r>
              <a:rPr lang="en-NZ" dirty="0"/>
              <a:t>training us to renounce ungodliness </a:t>
            </a:r>
          </a:p>
        </p:txBody>
      </p:sp>
    </p:spTree>
    <p:extLst>
      <p:ext uri="{BB962C8B-B14F-4D97-AF65-F5344CB8AC3E}">
        <p14:creationId xmlns:p14="http://schemas.microsoft.com/office/powerpoint/2010/main" val="460081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755374"/>
            <a:ext cx="4704570" cy="5605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Titus 2:11-12— </a:t>
            </a:r>
          </a:p>
          <a:p>
            <a:r>
              <a:rPr lang="en-NZ" b="1" baseline="30000" dirty="0"/>
              <a:t>11</a:t>
            </a:r>
            <a:r>
              <a:rPr lang="en-NZ" dirty="0"/>
              <a:t>For the grace of God has appeared, </a:t>
            </a:r>
          </a:p>
          <a:p>
            <a:r>
              <a:rPr lang="en-NZ" dirty="0"/>
              <a:t>bringing salvation for all people, </a:t>
            </a:r>
          </a:p>
          <a:p>
            <a:r>
              <a:rPr lang="en-NZ" b="1" baseline="30000" dirty="0"/>
              <a:t>12</a:t>
            </a:r>
            <a:r>
              <a:rPr lang="en-NZ" dirty="0"/>
              <a:t>training us to renounce ungodliness </a:t>
            </a:r>
          </a:p>
          <a:p>
            <a:r>
              <a:rPr lang="en-NZ" dirty="0"/>
              <a:t>and worldly passions, </a:t>
            </a:r>
          </a:p>
        </p:txBody>
      </p:sp>
    </p:spTree>
    <p:extLst>
      <p:ext uri="{BB962C8B-B14F-4D97-AF65-F5344CB8AC3E}">
        <p14:creationId xmlns:p14="http://schemas.microsoft.com/office/powerpoint/2010/main" val="27809577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755374"/>
            <a:ext cx="4704570" cy="5605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Titus 2:11-12— </a:t>
            </a:r>
          </a:p>
          <a:p>
            <a:r>
              <a:rPr lang="en-NZ" b="1" baseline="30000" dirty="0"/>
              <a:t>11</a:t>
            </a:r>
            <a:r>
              <a:rPr lang="en-NZ" dirty="0"/>
              <a:t>For the grace of God has appeared, </a:t>
            </a:r>
          </a:p>
          <a:p>
            <a:r>
              <a:rPr lang="en-NZ" dirty="0"/>
              <a:t>bringing salvation for all people, </a:t>
            </a:r>
          </a:p>
          <a:p>
            <a:r>
              <a:rPr lang="en-NZ" b="1" baseline="30000" dirty="0"/>
              <a:t>12</a:t>
            </a:r>
            <a:r>
              <a:rPr lang="en-NZ" dirty="0"/>
              <a:t>training us to renounce ungodliness </a:t>
            </a:r>
          </a:p>
          <a:p>
            <a:r>
              <a:rPr lang="en-NZ" dirty="0"/>
              <a:t>and worldly passions, </a:t>
            </a:r>
          </a:p>
          <a:p>
            <a:r>
              <a:rPr lang="en-NZ" dirty="0"/>
              <a:t>and to live self-controlled, 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40085654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755374"/>
            <a:ext cx="4704570" cy="5605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Titus 2:11-12— </a:t>
            </a:r>
          </a:p>
          <a:p>
            <a:r>
              <a:rPr lang="en-NZ" b="1" baseline="30000" dirty="0"/>
              <a:t>11</a:t>
            </a:r>
            <a:r>
              <a:rPr lang="en-NZ" dirty="0"/>
              <a:t>For the grace of God has appeared, </a:t>
            </a:r>
          </a:p>
          <a:p>
            <a:r>
              <a:rPr lang="en-NZ" dirty="0"/>
              <a:t>bringing salvation for all people, </a:t>
            </a:r>
          </a:p>
          <a:p>
            <a:r>
              <a:rPr lang="en-NZ" b="1" baseline="30000" dirty="0"/>
              <a:t>12</a:t>
            </a:r>
            <a:r>
              <a:rPr lang="en-NZ" dirty="0"/>
              <a:t>training us to renounce ungodliness </a:t>
            </a:r>
          </a:p>
          <a:p>
            <a:r>
              <a:rPr lang="en-NZ" dirty="0"/>
              <a:t>and worldly passions, </a:t>
            </a:r>
          </a:p>
          <a:p>
            <a:r>
              <a:rPr lang="en-NZ" dirty="0"/>
              <a:t>and to live self-controlled,</a:t>
            </a:r>
          </a:p>
          <a:p>
            <a:r>
              <a:rPr lang="en-NZ" dirty="0"/>
              <a:t>upright, </a:t>
            </a:r>
          </a:p>
        </p:txBody>
      </p:sp>
    </p:spTree>
    <p:extLst>
      <p:ext uri="{BB962C8B-B14F-4D97-AF65-F5344CB8AC3E}">
        <p14:creationId xmlns:p14="http://schemas.microsoft.com/office/powerpoint/2010/main" val="8613470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Jesus.Names.2">
            <a:extLst>
              <a:ext uri="{FF2B5EF4-FFF2-40B4-BE49-F238E27FC236}">
                <a16:creationId xmlns:a16="http://schemas.microsoft.com/office/drawing/2014/main" id="{2AEB6E6F-94C5-4DDA-B4BD-0D5ADA7FF6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68" t="-576" r="29438" b="575"/>
          <a:stretch/>
        </p:blipFill>
        <p:spPr bwMode="auto">
          <a:xfrm>
            <a:off x="4752241" y="480060"/>
            <a:ext cx="4060323" cy="5880983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FD94431-C6FB-4109-B0B4-DC2E03DC8B2E}"/>
              </a:ext>
            </a:extLst>
          </p:cNvPr>
          <p:cNvSpPr txBox="1">
            <a:spLocks/>
          </p:cNvSpPr>
          <p:nvPr/>
        </p:nvSpPr>
        <p:spPr>
          <a:xfrm>
            <a:off x="357760" y="755374"/>
            <a:ext cx="4704570" cy="56056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NZ" dirty="0"/>
              <a:t>Titus 2:11-12— </a:t>
            </a:r>
          </a:p>
          <a:p>
            <a:r>
              <a:rPr lang="en-NZ" b="1" baseline="30000" dirty="0"/>
              <a:t>11</a:t>
            </a:r>
            <a:r>
              <a:rPr lang="en-NZ" dirty="0"/>
              <a:t>For the grace of God has appeared, </a:t>
            </a:r>
          </a:p>
          <a:p>
            <a:r>
              <a:rPr lang="en-NZ" dirty="0"/>
              <a:t>bringing salvation for all people, </a:t>
            </a:r>
          </a:p>
          <a:p>
            <a:r>
              <a:rPr lang="en-NZ" b="1" baseline="30000" dirty="0"/>
              <a:t>12</a:t>
            </a:r>
            <a:r>
              <a:rPr lang="en-NZ" dirty="0"/>
              <a:t>training us to renounce ungodliness </a:t>
            </a:r>
          </a:p>
          <a:p>
            <a:r>
              <a:rPr lang="en-NZ" dirty="0"/>
              <a:t>and worldly passions, </a:t>
            </a:r>
          </a:p>
          <a:p>
            <a:r>
              <a:rPr lang="en-NZ" dirty="0"/>
              <a:t>and to live self-controlled,</a:t>
            </a:r>
          </a:p>
          <a:p>
            <a:r>
              <a:rPr lang="en-NZ" dirty="0"/>
              <a:t>upright, </a:t>
            </a:r>
          </a:p>
          <a:p>
            <a:r>
              <a:rPr lang="en-NZ" dirty="0"/>
              <a:t>and godly lives in the present age, </a:t>
            </a:r>
            <a:r>
              <a:rPr lang="en-NZ" sz="1600" dirty="0"/>
              <a:t>(ESV)</a:t>
            </a:r>
          </a:p>
        </p:txBody>
      </p:sp>
    </p:spTree>
    <p:extLst>
      <p:ext uri="{BB962C8B-B14F-4D97-AF65-F5344CB8AC3E}">
        <p14:creationId xmlns:p14="http://schemas.microsoft.com/office/powerpoint/2010/main" val="42227540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>
                <a:solidFill>
                  <a:schemeClr val="bg1"/>
                </a:solidFill>
              </a:rPr>
              <a:t>2</a:t>
            </a:r>
            <a:r>
              <a:rPr lang="en-NZ" dirty="0">
                <a:solidFill>
                  <a:schemeClr val="bg1"/>
                </a:solidFill>
              </a:rPr>
              <a:t>For people will be lovers of self, 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lovers of money,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proud,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arrogant,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abusive,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disobedient to their parents,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ungrateful,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unholy, </a:t>
            </a:r>
          </a:p>
          <a:p>
            <a:pPr marL="0" indent="0">
              <a:buNone/>
            </a:pPr>
            <a:r>
              <a:rPr lang="en-NZ" b="1" baseline="30000" dirty="0">
                <a:solidFill>
                  <a:schemeClr val="bg1"/>
                </a:solidFill>
              </a:rPr>
              <a:t>3</a:t>
            </a:r>
            <a:r>
              <a:rPr lang="en-NZ" dirty="0">
                <a:solidFill>
                  <a:schemeClr val="bg1"/>
                </a:solidFill>
              </a:rPr>
              <a:t>heartless,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2962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lovers of money,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proud,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arrogant,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abusive,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disobedient to their parents,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ungrateful,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unholy, </a:t>
            </a:r>
          </a:p>
          <a:p>
            <a:pPr marL="0" indent="0">
              <a:buNone/>
            </a:pPr>
            <a:r>
              <a:rPr lang="en-NZ" b="1" baseline="30000" dirty="0">
                <a:solidFill>
                  <a:schemeClr val="bg1"/>
                </a:solidFill>
              </a:rPr>
              <a:t>3</a:t>
            </a:r>
            <a:r>
              <a:rPr lang="en-NZ" dirty="0">
                <a:solidFill>
                  <a:schemeClr val="bg1"/>
                </a:solidFill>
              </a:rPr>
              <a:t>heartless,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3382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proud,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arrogant,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abusive,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disobedient to their parents,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ungrateful,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unholy, </a:t>
            </a:r>
          </a:p>
          <a:p>
            <a:pPr marL="0" indent="0">
              <a:buNone/>
            </a:pPr>
            <a:r>
              <a:rPr lang="en-NZ" b="1" baseline="30000" dirty="0">
                <a:solidFill>
                  <a:schemeClr val="bg1"/>
                </a:solidFill>
              </a:rPr>
              <a:t>3</a:t>
            </a:r>
            <a:r>
              <a:rPr lang="en-NZ" dirty="0">
                <a:solidFill>
                  <a:schemeClr val="bg1"/>
                </a:solidFill>
              </a:rPr>
              <a:t>heartless,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067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arrogant,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abusive,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disobedient to their parents,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ungrateful,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unholy, </a:t>
            </a:r>
          </a:p>
          <a:p>
            <a:pPr marL="0" indent="0">
              <a:buNone/>
            </a:pPr>
            <a:r>
              <a:rPr lang="en-NZ" b="1" baseline="30000" dirty="0">
                <a:solidFill>
                  <a:schemeClr val="bg1"/>
                </a:solidFill>
              </a:rPr>
              <a:t>3</a:t>
            </a:r>
            <a:r>
              <a:rPr lang="en-NZ" dirty="0">
                <a:solidFill>
                  <a:schemeClr val="bg1"/>
                </a:solidFill>
              </a:rPr>
              <a:t>heartless,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84701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abusive,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disobedient to their parents,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ungrateful,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unholy, </a:t>
            </a:r>
          </a:p>
          <a:p>
            <a:pPr marL="0" indent="0">
              <a:buNone/>
            </a:pPr>
            <a:r>
              <a:rPr lang="en-NZ" b="1" baseline="30000" dirty="0">
                <a:solidFill>
                  <a:schemeClr val="bg1"/>
                </a:solidFill>
              </a:rPr>
              <a:t>3</a:t>
            </a:r>
            <a:r>
              <a:rPr lang="en-NZ" dirty="0">
                <a:solidFill>
                  <a:schemeClr val="bg1"/>
                </a:solidFill>
              </a:rPr>
              <a:t>heartless,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384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65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Displaying ">
            <a:extLst>
              <a:ext uri="{FF2B5EF4-FFF2-40B4-BE49-F238E27FC236}">
                <a16:creationId xmlns:a16="http://schemas.microsoft.com/office/drawing/2014/main" id="{C2017828-E10F-43BC-91A5-F1EAC3068DE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4" r="32862"/>
          <a:stretch/>
        </p:blipFill>
        <p:spPr bwMode="auto">
          <a:xfrm>
            <a:off x="357759" y="480060"/>
            <a:ext cx="5132938" cy="589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8FB112-40E9-4F2D-B551-32F32BC01F2E}"/>
              </a:ext>
            </a:extLst>
          </p:cNvPr>
          <p:cNvSpPr/>
          <p:nvPr/>
        </p:nvSpPr>
        <p:spPr>
          <a:xfrm>
            <a:off x="5490698" y="480060"/>
            <a:ext cx="32955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500" dirty="0"/>
              <a:t>1 Timothy 4:7-8 --</a:t>
            </a:r>
            <a:r>
              <a:rPr lang="en-NZ" sz="2500" b="1" baseline="30000" dirty="0"/>
              <a:t>7</a:t>
            </a:r>
            <a:r>
              <a:rPr lang="en-NZ" sz="2500" dirty="0"/>
              <a:t>But </a:t>
            </a:r>
            <a:r>
              <a:rPr lang="en-NZ" sz="2500" baseline="30000" dirty="0"/>
              <a:t>[a]</a:t>
            </a:r>
            <a:r>
              <a:rPr lang="en-NZ" sz="2500" dirty="0"/>
              <a:t>have nothing to do with worldly fables fit only for old women. On the other hand, discipline yourself for the purpose of godliness…</a:t>
            </a: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13543954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disobedient to their parents,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ungrateful,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unholy, </a:t>
            </a:r>
          </a:p>
          <a:p>
            <a:pPr marL="0" indent="0">
              <a:buNone/>
            </a:pPr>
            <a:r>
              <a:rPr lang="en-NZ" b="1" baseline="30000" dirty="0">
                <a:solidFill>
                  <a:schemeClr val="bg1"/>
                </a:solidFill>
              </a:rPr>
              <a:t>3</a:t>
            </a:r>
            <a:r>
              <a:rPr lang="en-NZ" dirty="0">
                <a:solidFill>
                  <a:schemeClr val="bg1"/>
                </a:solidFill>
              </a:rPr>
              <a:t>heartless,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61904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ungrateful,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unholy, </a:t>
            </a:r>
          </a:p>
          <a:p>
            <a:pPr marL="0" indent="0">
              <a:buNone/>
            </a:pPr>
            <a:r>
              <a:rPr lang="en-NZ" b="1" baseline="30000" dirty="0">
                <a:solidFill>
                  <a:schemeClr val="bg1"/>
                </a:solidFill>
              </a:rPr>
              <a:t>3</a:t>
            </a:r>
            <a:r>
              <a:rPr lang="en-NZ" dirty="0">
                <a:solidFill>
                  <a:schemeClr val="bg1"/>
                </a:solidFill>
              </a:rPr>
              <a:t>heartless,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5316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unholy, </a:t>
            </a:r>
          </a:p>
          <a:p>
            <a:pPr marL="0" indent="0">
              <a:buNone/>
            </a:pPr>
            <a:r>
              <a:rPr lang="en-NZ" b="1" baseline="30000" dirty="0">
                <a:solidFill>
                  <a:schemeClr val="bg1"/>
                </a:solidFill>
              </a:rPr>
              <a:t>3</a:t>
            </a:r>
            <a:r>
              <a:rPr lang="en-NZ" dirty="0">
                <a:solidFill>
                  <a:schemeClr val="bg1"/>
                </a:solidFill>
              </a:rPr>
              <a:t>heartless,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3938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>
                <a:solidFill>
                  <a:schemeClr val="bg1"/>
                </a:solidFill>
              </a:rPr>
              <a:t>3</a:t>
            </a:r>
            <a:r>
              <a:rPr lang="en-NZ" dirty="0">
                <a:solidFill>
                  <a:schemeClr val="bg1"/>
                </a:solidFill>
              </a:rPr>
              <a:t>heartless,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280895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>
                <a:solidFill>
                  <a:schemeClr val="bg1"/>
                </a:solidFill>
              </a:rPr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8710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7682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80673C-3F10-4308-895A-1D22F806BE4A}"/>
              </a:ext>
            </a:extLst>
          </p:cNvPr>
          <p:cNvSpPr txBox="1">
            <a:spLocks/>
          </p:cNvSpPr>
          <p:nvPr/>
        </p:nvSpPr>
        <p:spPr>
          <a:xfrm>
            <a:off x="4572000" y="2305878"/>
            <a:ext cx="4214241" cy="4552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700" dirty="0"/>
              <a:t>slanderous,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without self-control,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brutal,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not loving good,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4</a:t>
            </a:r>
            <a:r>
              <a:rPr lang="en-NZ" sz="1700" dirty="0">
                <a:solidFill>
                  <a:schemeClr val="bg1"/>
                </a:solidFill>
              </a:rPr>
              <a:t>treacherous,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reckless,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swollen with conceit,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lovers of pleasure rather than lovers of God,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5</a:t>
            </a:r>
            <a:r>
              <a:rPr lang="en-NZ" sz="1700" dirty="0">
                <a:solidFill>
                  <a:schemeClr val="bg1"/>
                </a:solidFill>
              </a:rPr>
              <a:t>having the appearance of godliness,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but denying its power.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Avoid such people. (ESV)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3274558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80673C-3F10-4308-895A-1D22F806BE4A}"/>
              </a:ext>
            </a:extLst>
          </p:cNvPr>
          <p:cNvSpPr txBox="1">
            <a:spLocks/>
          </p:cNvSpPr>
          <p:nvPr/>
        </p:nvSpPr>
        <p:spPr>
          <a:xfrm>
            <a:off x="4572000" y="2305878"/>
            <a:ext cx="4214241" cy="4552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700" dirty="0"/>
              <a:t>slanderous, </a:t>
            </a:r>
          </a:p>
          <a:p>
            <a:pPr marL="0" indent="0">
              <a:buNone/>
            </a:pPr>
            <a:r>
              <a:rPr lang="en-NZ" sz="1700" dirty="0"/>
              <a:t>without self-control,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brutal,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not loving good,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4</a:t>
            </a:r>
            <a:r>
              <a:rPr lang="en-NZ" sz="1700" dirty="0">
                <a:solidFill>
                  <a:schemeClr val="bg1"/>
                </a:solidFill>
              </a:rPr>
              <a:t>treacherous,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reckless,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swollen with conceit,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lovers of pleasure rather than lovers of God,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5</a:t>
            </a:r>
            <a:r>
              <a:rPr lang="en-NZ" sz="1700" dirty="0">
                <a:solidFill>
                  <a:schemeClr val="bg1"/>
                </a:solidFill>
              </a:rPr>
              <a:t>having the appearance of godliness,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but denying its power.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Avoid such people. (ESV)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33246038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80673C-3F10-4308-895A-1D22F806BE4A}"/>
              </a:ext>
            </a:extLst>
          </p:cNvPr>
          <p:cNvSpPr txBox="1">
            <a:spLocks/>
          </p:cNvSpPr>
          <p:nvPr/>
        </p:nvSpPr>
        <p:spPr>
          <a:xfrm>
            <a:off x="4572000" y="2305878"/>
            <a:ext cx="4214241" cy="4552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700" dirty="0"/>
              <a:t>slanderous, </a:t>
            </a:r>
          </a:p>
          <a:p>
            <a:pPr marL="0" indent="0">
              <a:buNone/>
            </a:pPr>
            <a:r>
              <a:rPr lang="en-NZ" sz="1700" dirty="0"/>
              <a:t>without self-control, </a:t>
            </a:r>
          </a:p>
          <a:p>
            <a:pPr marL="0" indent="0">
              <a:buNone/>
            </a:pPr>
            <a:r>
              <a:rPr lang="en-NZ" sz="1700" dirty="0"/>
              <a:t>brutal,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not loving good,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4</a:t>
            </a:r>
            <a:r>
              <a:rPr lang="en-NZ" sz="1700" dirty="0">
                <a:solidFill>
                  <a:schemeClr val="bg1"/>
                </a:solidFill>
              </a:rPr>
              <a:t>treacherous,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reckless,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swollen with conceit,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lovers of pleasure rather than lovers of God,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5</a:t>
            </a:r>
            <a:r>
              <a:rPr lang="en-NZ" sz="1700" dirty="0">
                <a:solidFill>
                  <a:schemeClr val="bg1"/>
                </a:solidFill>
              </a:rPr>
              <a:t>having the appearance of godliness,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but denying its power.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Avoid such people. (ESV)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32217504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80673C-3F10-4308-895A-1D22F806BE4A}"/>
              </a:ext>
            </a:extLst>
          </p:cNvPr>
          <p:cNvSpPr txBox="1">
            <a:spLocks/>
          </p:cNvSpPr>
          <p:nvPr/>
        </p:nvSpPr>
        <p:spPr>
          <a:xfrm>
            <a:off x="4572000" y="2305878"/>
            <a:ext cx="4214241" cy="4552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700" dirty="0"/>
              <a:t>slanderous, </a:t>
            </a:r>
          </a:p>
          <a:p>
            <a:pPr marL="0" indent="0">
              <a:buNone/>
            </a:pPr>
            <a:r>
              <a:rPr lang="en-NZ" sz="1700" dirty="0"/>
              <a:t>without self-control, </a:t>
            </a:r>
          </a:p>
          <a:p>
            <a:pPr marL="0" indent="0">
              <a:buNone/>
            </a:pPr>
            <a:r>
              <a:rPr lang="en-NZ" sz="1700" dirty="0"/>
              <a:t>brutal, </a:t>
            </a:r>
          </a:p>
          <a:p>
            <a:pPr marL="0" indent="0">
              <a:buNone/>
            </a:pPr>
            <a:r>
              <a:rPr lang="en-NZ" sz="1700" dirty="0"/>
              <a:t>not loving good,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4</a:t>
            </a:r>
            <a:r>
              <a:rPr lang="en-NZ" sz="1700" dirty="0">
                <a:solidFill>
                  <a:schemeClr val="bg1"/>
                </a:solidFill>
              </a:rPr>
              <a:t>treacherous,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reckless,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swollen with conceit,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lovers of pleasure rather than lovers of God,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5</a:t>
            </a:r>
            <a:r>
              <a:rPr lang="en-NZ" sz="1700" dirty="0">
                <a:solidFill>
                  <a:schemeClr val="bg1"/>
                </a:solidFill>
              </a:rPr>
              <a:t>having the appearance of godliness,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but denying its power.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Avoid such people. (ESV)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3332271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65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Displaying ">
            <a:extLst>
              <a:ext uri="{FF2B5EF4-FFF2-40B4-BE49-F238E27FC236}">
                <a16:creationId xmlns:a16="http://schemas.microsoft.com/office/drawing/2014/main" id="{C2017828-E10F-43BC-91A5-F1EAC3068DE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4" r="32862"/>
          <a:stretch/>
        </p:blipFill>
        <p:spPr bwMode="auto">
          <a:xfrm>
            <a:off x="357759" y="480060"/>
            <a:ext cx="5132938" cy="589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8FB112-40E9-4F2D-B551-32F32BC01F2E}"/>
              </a:ext>
            </a:extLst>
          </p:cNvPr>
          <p:cNvSpPr/>
          <p:nvPr/>
        </p:nvSpPr>
        <p:spPr>
          <a:xfrm>
            <a:off x="5490698" y="480060"/>
            <a:ext cx="3295544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500" dirty="0"/>
              <a:t>1 Timothy 4:7-8 --</a:t>
            </a:r>
            <a:r>
              <a:rPr lang="en-NZ" sz="2500" b="1" baseline="30000" dirty="0"/>
              <a:t>7</a:t>
            </a:r>
            <a:r>
              <a:rPr lang="en-NZ" sz="2500" dirty="0"/>
              <a:t>But </a:t>
            </a:r>
            <a:r>
              <a:rPr lang="en-NZ" sz="2500" baseline="30000" dirty="0"/>
              <a:t>[a]</a:t>
            </a:r>
            <a:r>
              <a:rPr lang="en-NZ" sz="2500" dirty="0"/>
              <a:t>have nothing to do with worldly fables fit only for old women. On the other hand, discipline yourself for the purpose of godliness…</a:t>
            </a:r>
          </a:p>
          <a:p>
            <a:endParaRPr lang="en-NZ" sz="2500" dirty="0"/>
          </a:p>
          <a:p>
            <a:pPr marL="457200" indent="-457200">
              <a:buAutoNum type="arabicPeriod"/>
            </a:pPr>
            <a:r>
              <a:rPr lang="en-NZ" sz="2500" dirty="0"/>
              <a:t>Ordering your life.</a:t>
            </a:r>
          </a:p>
          <a:p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197945488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80673C-3F10-4308-895A-1D22F806BE4A}"/>
              </a:ext>
            </a:extLst>
          </p:cNvPr>
          <p:cNvSpPr txBox="1">
            <a:spLocks/>
          </p:cNvSpPr>
          <p:nvPr/>
        </p:nvSpPr>
        <p:spPr>
          <a:xfrm>
            <a:off x="4572000" y="2305878"/>
            <a:ext cx="4214241" cy="4552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700" dirty="0"/>
              <a:t>slanderous, </a:t>
            </a:r>
          </a:p>
          <a:p>
            <a:pPr marL="0" indent="0">
              <a:buNone/>
            </a:pPr>
            <a:r>
              <a:rPr lang="en-NZ" sz="1700" dirty="0"/>
              <a:t>without self-control, </a:t>
            </a:r>
          </a:p>
          <a:p>
            <a:pPr marL="0" indent="0">
              <a:buNone/>
            </a:pPr>
            <a:r>
              <a:rPr lang="en-NZ" sz="1700" dirty="0"/>
              <a:t>brutal, </a:t>
            </a:r>
          </a:p>
          <a:p>
            <a:pPr marL="0" indent="0">
              <a:buNone/>
            </a:pPr>
            <a:r>
              <a:rPr lang="en-NZ" sz="1700" dirty="0"/>
              <a:t>not loving good, </a:t>
            </a:r>
          </a:p>
          <a:p>
            <a:pPr marL="0" indent="0">
              <a:buNone/>
            </a:pPr>
            <a:r>
              <a:rPr lang="en-NZ" sz="1700" b="1" baseline="30000" dirty="0"/>
              <a:t>4</a:t>
            </a:r>
            <a:r>
              <a:rPr lang="en-NZ" sz="1700" dirty="0"/>
              <a:t>treacherous,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reckless,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swollen with conceit,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lovers of pleasure rather than lovers of God,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5</a:t>
            </a:r>
            <a:r>
              <a:rPr lang="en-NZ" sz="1700" dirty="0">
                <a:solidFill>
                  <a:schemeClr val="bg1"/>
                </a:solidFill>
              </a:rPr>
              <a:t>having the appearance of godliness,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but denying its power.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Avoid such people. (ESV)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164307512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80673C-3F10-4308-895A-1D22F806BE4A}"/>
              </a:ext>
            </a:extLst>
          </p:cNvPr>
          <p:cNvSpPr txBox="1">
            <a:spLocks/>
          </p:cNvSpPr>
          <p:nvPr/>
        </p:nvSpPr>
        <p:spPr>
          <a:xfrm>
            <a:off x="4572000" y="2305878"/>
            <a:ext cx="4214241" cy="4552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700" dirty="0"/>
              <a:t>slanderous, </a:t>
            </a:r>
          </a:p>
          <a:p>
            <a:pPr marL="0" indent="0">
              <a:buNone/>
            </a:pPr>
            <a:r>
              <a:rPr lang="en-NZ" sz="1700" dirty="0"/>
              <a:t>without self-control, </a:t>
            </a:r>
          </a:p>
          <a:p>
            <a:pPr marL="0" indent="0">
              <a:buNone/>
            </a:pPr>
            <a:r>
              <a:rPr lang="en-NZ" sz="1700" dirty="0"/>
              <a:t>brutal, </a:t>
            </a:r>
          </a:p>
          <a:p>
            <a:pPr marL="0" indent="0">
              <a:buNone/>
            </a:pPr>
            <a:r>
              <a:rPr lang="en-NZ" sz="1700" dirty="0"/>
              <a:t>not loving good, </a:t>
            </a:r>
          </a:p>
          <a:p>
            <a:pPr marL="0" indent="0">
              <a:buNone/>
            </a:pPr>
            <a:r>
              <a:rPr lang="en-NZ" sz="1700" b="1" baseline="30000" dirty="0"/>
              <a:t>4</a:t>
            </a:r>
            <a:r>
              <a:rPr lang="en-NZ" sz="1700" dirty="0"/>
              <a:t>treacherous, </a:t>
            </a:r>
          </a:p>
          <a:p>
            <a:pPr marL="0" indent="0">
              <a:buNone/>
            </a:pPr>
            <a:r>
              <a:rPr lang="en-NZ" sz="1700" dirty="0"/>
              <a:t>reckless,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swollen with conceit,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lovers of pleasure rather than lovers of God,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5</a:t>
            </a:r>
            <a:r>
              <a:rPr lang="en-NZ" sz="1700" dirty="0">
                <a:solidFill>
                  <a:schemeClr val="bg1"/>
                </a:solidFill>
              </a:rPr>
              <a:t>having the appearance of godliness,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but denying its power.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Avoid such people. (ESV)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39350227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80673C-3F10-4308-895A-1D22F806BE4A}"/>
              </a:ext>
            </a:extLst>
          </p:cNvPr>
          <p:cNvSpPr txBox="1">
            <a:spLocks/>
          </p:cNvSpPr>
          <p:nvPr/>
        </p:nvSpPr>
        <p:spPr>
          <a:xfrm>
            <a:off x="4572000" y="2305878"/>
            <a:ext cx="4214241" cy="4552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700" dirty="0"/>
              <a:t>slanderous, </a:t>
            </a:r>
          </a:p>
          <a:p>
            <a:pPr marL="0" indent="0">
              <a:buNone/>
            </a:pPr>
            <a:r>
              <a:rPr lang="en-NZ" sz="1700" dirty="0"/>
              <a:t>without self-control, </a:t>
            </a:r>
          </a:p>
          <a:p>
            <a:pPr marL="0" indent="0">
              <a:buNone/>
            </a:pPr>
            <a:r>
              <a:rPr lang="en-NZ" sz="1700" dirty="0"/>
              <a:t>brutal, </a:t>
            </a:r>
          </a:p>
          <a:p>
            <a:pPr marL="0" indent="0">
              <a:buNone/>
            </a:pPr>
            <a:r>
              <a:rPr lang="en-NZ" sz="1700" dirty="0"/>
              <a:t>not loving good, </a:t>
            </a:r>
          </a:p>
          <a:p>
            <a:pPr marL="0" indent="0">
              <a:buNone/>
            </a:pPr>
            <a:r>
              <a:rPr lang="en-NZ" sz="1700" b="1" baseline="30000" dirty="0"/>
              <a:t>4</a:t>
            </a:r>
            <a:r>
              <a:rPr lang="en-NZ" sz="1700" dirty="0"/>
              <a:t>treacherous, </a:t>
            </a:r>
          </a:p>
          <a:p>
            <a:pPr marL="0" indent="0">
              <a:buNone/>
            </a:pPr>
            <a:r>
              <a:rPr lang="en-NZ" sz="1700" dirty="0"/>
              <a:t>reckless,</a:t>
            </a:r>
          </a:p>
          <a:p>
            <a:pPr marL="0" indent="0">
              <a:buNone/>
            </a:pPr>
            <a:r>
              <a:rPr lang="en-NZ" sz="1700" dirty="0"/>
              <a:t>swollen with conceit,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lovers of pleasure rather than lovers of God,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5</a:t>
            </a:r>
            <a:r>
              <a:rPr lang="en-NZ" sz="1700" dirty="0">
                <a:solidFill>
                  <a:schemeClr val="bg1"/>
                </a:solidFill>
              </a:rPr>
              <a:t>having the appearance of godliness,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but denying its power.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Avoid such people. (ESV)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13973777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80673C-3F10-4308-895A-1D22F806BE4A}"/>
              </a:ext>
            </a:extLst>
          </p:cNvPr>
          <p:cNvSpPr txBox="1">
            <a:spLocks/>
          </p:cNvSpPr>
          <p:nvPr/>
        </p:nvSpPr>
        <p:spPr>
          <a:xfrm>
            <a:off x="4572000" y="2305878"/>
            <a:ext cx="4214241" cy="4552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700" dirty="0"/>
              <a:t>slanderous, </a:t>
            </a:r>
          </a:p>
          <a:p>
            <a:pPr marL="0" indent="0">
              <a:buNone/>
            </a:pPr>
            <a:r>
              <a:rPr lang="en-NZ" sz="1700" dirty="0"/>
              <a:t>without self-control, </a:t>
            </a:r>
          </a:p>
          <a:p>
            <a:pPr marL="0" indent="0">
              <a:buNone/>
            </a:pPr>
            <a:r>
              <a:rPr lang="en-NZ" sz="1700" dirty="0"/>
              <a:t>brutal, </a:t>
            </a:r>
          </a:p>
          <a:p>
            <a:pPr marL="0" indent="0">
              <a:buNone/>
            </a:pPr>
            <a:r>
              <a:rPr lang="en-NZ" sz="1700" dirty="0"/>
              <a:t>not loving good, </a:t>
            </a:r>
          </a:p>
          <a:p>
            <a:pPr marL="0" indent="0">
              <a:buNone/>
            </a:pPr>
            <a:r>
              <a:rPr lang="en-NZ" sz="1700" b="1" baseline="30000" dirty="0"/>
              <a:t>4</a:t>
            </a:r>
            <a:r>
              <a:rPr lang="en-NZ" sz="1700" dirty="0"/>
              <a:t>treacherous, </a:t>
            </a:r>
          </a:p>
          <a:p>
            <a:pPr marL="0" indent="0">
              <a:buNone/>
            </a:pPr>
            <a:r>
              <a:rPr lang="en-NZ" sz="1700" dirty="0"/>
              <a:t>reckless,</a:t>
            </a:r>
          </a:p>
          <a:p>
            <a:pPr marL="0" indent="0">
              <a:buNone/>
            </a:pPr>
            <a:r>
              <a:rPr lang="en-NZ" sz="1700" dirty="0"/>
              <a:t>swollen with conceit, </a:t>
            </a:r>
          </a:p>
          <a:p>
            <a:pPr marL="0" indent="0">
              <a:buNone/>
            </a:pPr>
            <a:r>
              <a:rPr lang="en-NZ" sz="1700" dirty="0"/>
              <a:t>lovers of pleasure rather than lovers of God, </a:t>
            </a:r>
          </a:p>
          <a:p>
            <a:pPr marL="0" indent="0">
              <a:buNone/>
            </a:pPr>
            <a:r>
              <a:rPr lang="en-NZ" sz="1700" b="1" baseline="30000" dirty="0">
                <a:solidFill>
                  <a:schemeClr val="bg1"/>
                </a:solidFill>
              </a:rPr>
              <a:t>5</a:t>
            </a:r>
            <a:r>
              <a:rPr lang="en-NZ" sz="1700" dirty="0">
                <a:solidFill>
                  <a:schemeClr val="bg1"/>
                </a:solidFill>
              </a:rPr>
              <a:t>having the appearance of godliness,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but denying its power.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Avoid such people. (ESV)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121558373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80673C-3F10-4308-895A-1D22F806BE4A}"/>
              </a:ext>
            </a:extLst>
          </p:cNvPr>
          <p:cNvSpPr txBox="1">
            <a:spLocks/>
          </p:cNvSpPr>
          <p:nvPr/>
        </p:nvSpPr>
        <p:spPr>
          <a:xfrm>
            <a:off x="4572000" y="2305878"/>
            <a:ext cx="4214241" cy="4552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700" dirty="0"/>
              <a:t>slanderous, </a:t>
            </a:r>
          </a:p>
          <a:p>
            <a:pPr marL="0" indent="0">
              <a:buNone/>
            </a:pPr>
            <a:r>
              <a:rPr lang="en-NZ" sz="1700" dirty="0"/>
              <a:t>without self-control, </a:t>
            </a:r>
          </a:p>
          <a:p>
            <a:pPr marL="0" indent="0">
              <a:buNone/>
            </a:pPr>
            <a:r>
              <a:rPr lang="en-NZ" sz="1700" dirty="0"/>
              <a:t>brutal, </a:t>
            </a:r>
          </a:p>
          <a:p>
            <a:pPr marL="0" indent="0">
              <a:buNone/>
            </a:pPr>
            <a:r>
              <a:rPr lang="en-NZ" sz="1700" dirty="0"/>
              <a:t>not loving good, </a:t>
            </a:r>
          </a:p>
          <a:p>
            <a:pPr marL="0" indent="0">
              <a:buNone/>
            </a:pPr>
            <a:r>
              <a:rPr lang="en-NZ" sz="1700" b="1" baseline="30000" dirty="0"/>
              <a:t>4</a:t>
            </a:r>
            <a:r>
              <a:rPr lang="en-NZ" sz="1700" dirty="0"/>
              <a:t>treacherous, </a:t>
            </a:r>
          </a:p>
          <a:p>
            <a:pPr marL="0" indent="0">
              <a:buNone/>
            </a:pPr>
            <a:r>
              <a:rPr lang="en-NZ" sz="1700" dirty="0"/>
              <a:t>reckless,</a:t>
            </a:r>
          </a:p>
          <a:p>
            <a:pPr marL="0" indent="0">
              <a:buNone/>
            </a:pPr>
            <a:r>
              <a:rPr lang="en-NZ" sz="1700" dirty="0"/>
              <a:t>swollen with conceit, </a:t>
            </a:r>
          </a:p>
          <a:p>
            <a:pPr marL="0" indent="0">
              <a:buNone/>
            </a:pPr>
            <a:r>
              <a:rPr lang="en-NZ" sz="1700" dirty="0"/>
              <a:t>lovers of pleasure rather than lovers of God, </a:t>
            </a:r>
          </a:p>
          <a:p>
            <a:pPr marL="0" indent="0">
              <a:buNone/>
            </a:pPr>
            <a:r>
              <a:rPr lang="en-NZ" sz="1700" b="1" baseline="30000" dirty="0"/>
              <a:t>5</a:t>
            </a:r>
            <a:r>
              <a:rPr lang="en-NZ" sz="1700" dirty="0"/>
              <a:t>having the appearance of godliness, 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but denying its power.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Avoid such people. (ESV)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25182164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80673C-3F10-4308-895A-1D22F806BE4A}"/>
              </a:ext>
            </a:extLst>
          </p:cNvPr>
          <p:cNvSpPr txBox="1">
            <a:spLocks/>
          </p:cNvSpPr>
          <p:nvPr/>
        </p:nvSpPr>
        <p:spPr>
          <a:xfrm>
            <a:off x="4572000" y="2305878"/>
            <a:ext cx="4214241" cy="4552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700" dirty="0"/>
              <a:t>slanderous, </a:t>
            </a:r>
          </a:p>
          <a:p>
            <a:pPr marL="0" indent="0">
              <a:buNone/>
            </a:pPr>
            <a:r>
              <a:rPr lang="en-NZ" sz="1700" dirty="0"/>
              <a:t>without self-control, </a:t>
            </a:r>
          </a:p>
          <a:p>
            <a:pPr marL="0" indent="0">
              <a:buNone/>
            </a:pPr>
            <a:r>
              <a:rPr lang="en-NZ" sz="1700" dirty="0"/>
              <a:t>brutal, </a:t>
            </a:r>
          </a:p>
          <a:p>
            <a:pPr marL="0" indent="0">
              <a:buNone/>
            </a:pPr>
            <a:r>
              <a:rPr lang="en-NZ" sz="1700" dirty="0"/>
              <a:t>not loving good, </a:t>
            </a:r>
          </a:p>
          <a:p>
            <a:pPr marL="0" indent="0">
              <a:buNone/>
            </a:pPr>
            <a:r>
              <a:rPr lang="en-NZ" sz="1700" b="1" baseline="30000" dirty="0"/>
              <a:t>4</a:t>
            </a:r>
            <a:r>
              <a:rPr lang="en-NZ" sz="1700" dirty="0"/>
              <a:t>treacherous, </a:t>
            </a:r>
          </a:p>
          <a:p>
            <a:pPr marL="0" indent="0">
              <a:buNone/>
            </a:pPr>
            <a:r>
              <a:rPr lang="en-NZ" sz="1700" dirty="0"/>
              <a:t>reckless,</a:t>
            </a:r>
          </a:p>
          <a:p>
            <a:pPr marL="0" indent="0">
              <a:buNone/>
            </a:pPr>
            <a:r>
              <a:rPr lang="en-NZ" sz="1700" dirty="0"/>
              <a:t>swollen with conceit, </a:t>
            </a:r>
          </a:p>
          <a:p>
            <a:pPr marL="0" indent="0">
              <a:buNone/>
            </a:pPr>
            <a:r>
              <a:rPr lang="en-NZ" sz="1700" dirty="0"/>
              <a:t>lovers of pleasure rather than lovers of God, </a:t>
            </a:r>
          </a:p>
          <a:p>
            <a:pPr marL="0" indent="0">
              <a:buNone/>
            </a:pPr>
            <a:r>
              <a:rPr lang="en-NZ" sz="1700" b="1" baseline="30000" dirty="0"/>
              <a:t>5</a:t>
            </a:r>
            <a:r>
              <a:rPr lang="en-NZ" sz="1700" dirty="0"/>
              <a:t>having the appearance of godliness, </a:t>
            </a:r>
          </a:p>
          <a:p>
            <a:pPr marL="0" indent="0">
              <a:buNone/>
            </a:pPr>
            <a:r>
              <a:rPr lang="en-NZ" sz="1700" dirty="0"/>
              <a:t>but denying its power. </a:t>
            </a:r>
          </a:p>
          <a:p>
            <a:pPr marL="0" indent="0">
              <a:buNone/>
            </a:pPr>
            <a:r>
              <a:rPr lang="en-NZ" sz="1700" dirty="0">
                <a:solidFill>
                  <a:schemeClr val="bg1"/>
                </a:solidFill>
              </a:rPr>
              <a:t>Avoid such people. (ESV)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382828238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1C301-73FE-4D28-9A74-C288774B2B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7759" y="2305878"/>
            <a:ext cx="4214241" cy="4072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NZ" dirty="0"/>
              <a:t>2 Timothy 3:1-5—</a:t>
            </a:r>
            <a:r>
              <a:rPr lang="en-NZ" baseline="30000" dirty="0"/>
              <a:t>1</a:t>
            </a:r>
            <a:r>
              <a:rPr lang="en-NZ" dirty="0"/>
              <a:t>But understand this, that in the last days there will come times of difficulty. </a:t>
            </a:r>
          </a:p>
          <a:p>
            <a:pPr marL="0" indent="0">
              <a:buNone/>
            </a:pPr>
            <a:r>
              <a:rPr lang="en-NZ" b="1" baseline="30000" dirty="0"/>
              <a:t>2</a:t>
            </a:r>
            <a:r>
              <a:rPr lang="en-NZ" dirty="0"/>
              <a:t>For people will be lovers of self, </a:t>
            </a:r>
          </a:p>
          <a:p>
            <a:pPr marL="0" indent="0">
              <a:buNone/>
            </a:pPr>
            <a:r>
              <a:rPr lang="en-NZ" dirty="0"/>
              <a:t>lovers of money, </a:t>
            </a:r>
          </a:p>
          <a:p>
            <a:pPr marL="0" indent="0">
              <a:buNone/>
            </a:pPr>
            <a:r>
              <a:rPr lang="en-NZ" dirty="0"/>
              <a:t>proud, </a:t>
            </a:r>
          </a:p>
          <a:p>
            <a:pPr marL="0" indent="0">
              <a:buNone/>
            </a:pPr>
            <a:r>
              <a:rPr lang="en-NZ" dirty="0"/>
              <a:t>arrogant, </a:t>
            </a:r>
          </a:p>
          <a:p>
            <a:pPr marL="0" indent="0">
              <a:buNone/>
            </a:pPr>
            <a:r>
              <a:rPr lang="en-NZ" dirty="0"/>
              <a:t>abusive, </a:t>
            </a:r>
          </a:p>
          <a:p>
            <a:pPr marL="0" indent="0">
              <a:buNone/>
            </a:pPr>
            <a:r>
              <a:rPr lang="en-NZ" dirty="0"/>
              <a:t>disobedient to their parents, </a:t>
            </a:r>
          </a:p>
          <a:p>
            <a:pPr marL="0" indent="0">
              <a:buNone/>
            </a:pPr>
            <a:r>
              <a:rPr lang="en-NZ" dirty="0"/>
              <a:t>ungrateful, </a:t>
            </a:r>
          </a:p>
          <a:p>
            <a:pPr marL="0" indent="0">
              <a:buNone/>
            </a:pPr>
            <a:r>
              <a:rPr lang="en-NZ" dirty="0"/>
              <a:t>unholy, </a:t>
            </a:r>
          </a:p>
          <a:p>
            <a:pPr marL="0" indent="0">
              <a:buNone/>
            </a:pPr>
            <a:r>
              <a:rPr lang="en-NZ" b="1" baseline="30000" dirty="0"/>
              <a:t>3</a:t>
            </a:r>
            <a:r>
              <a:rPr lang="en-NZ" dirty="0"/>
              <a:t>heartless, </a:t>
            </a:r>
          </a:p>
          <a:p>
            <a:pPr marL="0" indent="0">
              <a:buNone/>
            </a:pPr>
            <a:r>
              <a:rPr lang="en-NZ" dirty="0"/>
              <a:t>unappeasable, </a:t>
            </a:r>
          </a:p>
          <a:p>
            <a:pPr marL="0" indent="0">
              <a:buNone/>
            </a:pPr>
            <a:endParaRPr lang="en-NZ" dirty="0"/>
          </a:p>
        </p:txBody>
      </p:sp>
      <p:pic>
        <p:nvPicPr>
          <p:cNvPr id="11266" name="Picture 2" descr="Image result for ungodliness">
            <a:extLst>
              <a:ext uri="{FF2B5EF4-FFF2-40B4-BE49-F238E27FC236}">
                <a16:creationId xmlns:a16="http://schemas.microsoft.com/office/drawing/2014/main" id="{23926F6D-6781-4FF2-8CDC-EE5B1C5100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59" y="480060"/>
            <a:ext cx="6633094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enrichmentjournal.ag.org/images/201301_images/300/201301_068_Lets_art.jpg">
            <a:extLst>
              <a:ext uri="{FF2B5EF4-FFF2-40B4-BE49-F238E27FC236}">
                <a16:creationId xmlns:a16="http://schemas.microsoft.com/office/drawing/2014/main" id="{E65A7D7D-4045-4082-9FAA-F2FCD374E5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53" y="480060"/>
            <a:ext cx="1795388" cy="182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80673C-3F10-4308-895A-1D22F806BE4A}"/>
              </a:ext>
            </a:extLst>
          </p:cNvPr>
          <p:cNvSpPr txBox="1">
            <a:spLocks/>
          </p:cNvSpPr>
          <p:nvPr/>
        </p:nvSpPr>
        <p:spPr>
          <a:xfrm>
            <a:off x="4572000" y="2305878"/>
            <a:ext cx="4214241" cy="45521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NZ" sz="1700" dirty="0"/>
              <a:t>slanderous, </a:t>
            </a:r>
          </a:p>
          <a:p>
            <a:pPr marL="0" indent="0">
              <a:buNone/>
            </a:pPr>
            <a:r>
              <a:rPr lang="en-NZ" sz="1700" dirty="0"/>
              <a:t>without self-control, </a:t>
            </a:r>
          </a:p>
          <a:p>
            <a:pPr marL="0" indent="0">
              <a:buNone/>
            </a:pPr>
            <a:r>
              <a:rPr lang="en-NZ" sz="1700" dirty="0"/>
              <a:t>brutal, </a:t>
            </a:r>
          </a:p>
          <a:p>
            <a:pPr marL="0" indent="0">
              <a:buNone/>
            </a:pPr>
            <a:r>
              <a:rPr lang="en-NZ" sz="1700" dirty="0"/>
              <a:t>not loving good, </a:t>
            </a:r>
          </a:p>
          <a:p>
            <a:pPr marL="0" indent="0">
              <a:buNone/>
            </a:pPr>
            <a:r>
              <a:rPr lang="en-NZ" sz="1700" b="1" baseline="30000" dirty="0"/>
              <a:t>4</a:t>
            </a:r>
            <a:r>
              <a:rPr lang="en-NZ" sz="1700" dirty="0"/>
              <a:t>treacherous, </a:t>
            </a:r>
          </a:p>
          <a:p>
            <a:pPr marL="0" indent="0">
              <a:buNone/>
            </a:pPr>
            <a:r>
              <a:rPr lang="en-NZ" sz="1700" dirty="0"/>
              <a:t>reckless,</a:t>
            </a:r>
          </a:p>
          <a:p>
            <a:pPr marL="0" indent="0">
              <a:buNone/>
            </a:pPr>
            <a:r>
              <a:rPr lang="en-NZ" sz="1700" dirty="0"/>
              <a:t>swollen with conceit, </a:t>
            </a:r>
          </a:p>
          <a:p>
            <a:pPr marL="0" indent="0">
              <a:buNone/>
            </a:pPr>
            <a:r>
              <a:rPr lang="en-NZ" sz="1700" dirty="0"/>
              <a:t>lovers of pleasure rather than lovers of God, </a:t>
            </a:r>
          </a:p>
          <a:p>
            <a:pPr marL="0" indent="0">
              <a:buNone/>
            </a:pPr>
            <a:r>
              <a:rPr lang="en-NZ" sz="1700" b="1" baseline="30000" dirty="0"/>
              <a:t>5</a:t>
            </a:r>
            <a:r>
              <a:rPr lang="en-NZ" sz="1700" dirty="0"/>
              <a:t>having the appearance of godliness, </a:t>
            </a:r>
          </a:p>
          <a:p>
            <a:pPr marL="0" indent="0">
              <a:buNone/>
            </a:pPr>
            <a:r>
              <a:rPr lang="en-NZ" sz="1700" dirty="0"/>
              <a:t>but denying its power. </a:t>
            </a:r>
          </a:p>
          <a:p>
            <a:pPr marL="0" indent="0">
              <a:buNone/>
            </a:pPr>
            <a:r>
              <a:rPr lang="en-NZ" sz="1700" dirty="0"/>
              <a:t>Avoid such people. (ESV)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32134852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07386B8-089E-4CB1-9477-BAEEA7582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7"/>
            <a:ext cx="7886700" cy="1009652"/>
          </a:xfrm>
        </p:spPr>
        <p:txBody>
          <a:bodyPr>
            <a:normAutofit fontScale="90000"/>
          </a:bodyPr>
          <a:lstStyle/>
          <a:p>
            <a:r>
              <a:rPr lang="en-IE" altLang="en-US" dirty="0"/>
              <a:t>A Life without godliness is…? </a:t>
            </a:r>
            <a:br>
              <a:rPr lang="en-IE" altLang="en-US" dirty="0"/>
            </a:br>
            <a:r>
              <a:rPr lang="en-IE" altLang="en-US" dirty="0"/>
              <a:t>W</a:t>
            </a:r>
            <a:r>
              <a:rPr lang="en-IE" altLang="en-US" b="1" dirty="0"/>
              <a:t>orldly</a:t>
            </a:r>
            <a:r>
              <a:rPr lang="en-IE" altLang="en-US" dirty="0"/>
              <a:t> – like the world.</a:t>
            </a:r>
            <a:endParaRPr lang="en-NZ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F97EEC-69CC-44AB-8689-3A68F26F782C}"/>
              </a:ext>
            </a:extLst>
          </p:cNvPr>
          <p:cNvSpPr/>
          <p:nvPr/>
        </p:nvSpPr>
        <p:spPr>
          <a:xfrm>
            <a:off x="353643" y="1891666"/>
            <a:ext cx="8322414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IE" altLang="en-US" sz="2800" b="1" dirty="0">
                <a:highlight>
                  <a:srgbClr val="FFFF00"/>
                </a:highlight>
              </a:rPr>
              <a:t>False</a:t>
            </a:r>
            <a:r>
              <a:rPr lang="en-IE" altLang="en-US" sz="2800" b="1" dirty="0"/>
              <a:t> Godliness</a:t>
            </a:r>
            <a:r>
              <a:rPr lang="en-IE" altLang="en-US" sz="2800" dirty="0"/>
              <a:t> (2Tim 3:1-5)</a:t>
            </a:r>
          </a:p>
          <a:p>
            <a:pPr marL="914400" lvl="1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IE" altLang="en-US" sz="2800" dirty="0"/>
          </a:p>
          <a:p>
            <a:pPr marL="971550" lvl="1" indent="-514350">
              <a:lnSpc>
                <a:spcPct val="80000"/>
              </a:lnSpc>
              <a:buFont typeface="+mj-lt"/>
              <a:buAutoNum type="arabicPeriod"/>
            </a:pPr>
            <a:r>
              <a:rPr lang="en-IE" altLang="en-US" sz="2800" dirty="0"/>
              <a:t>Displayed by those who are </a:t>
            </a:r>
          </a:p>
          <a:p>
            <a:pPr lvl="1">
              <a:lnSpc>
                <a:spcPct val="80000"/>
              </a:lnSpc>
            </a:pPr>
            <a:r>
              <a:rPr lang="en-IE" altLang="en-US" sz="2800" dirty="0"/>
              <a:t>	</a:t>
            </a:r>
          </a:p>
          <a:p>
            <a:pPr lvl="1">
              <a:lnSpc>
                <a:spcPct val="80000"/>
              </a:lnSpc>
            </a:pPr>
            <a:r>
              <a:rPr lang="en-IE" altLang="en-US" sz="2800" dirty="0"/>
              <a:t>  	       "lovers of pleasure" </a:t>
            </a:r>
          </a:p>
          <a:p>
            <a:pPr lvl="1">
              <a:lnSpc>
                <a:spcPct val="80000"/>
              </a:lnSpc>
            </a:pPr>
            <a:r>
              <a:rPr lang="en-IE" altLang="en-US" sz="2800" dirty="0"/>
              <a:t>		        rather than </a:t>
            </a:r>
          </a:p>
          <a:p>
            <a:pPr lvl="1">
              <a:lnSpc>
                <a:spcPct val="80000"/>
              </a:lnSpc>
            </a:pPr>
            <a:r>
              <a:rPr lang="en-IE" altLang="en-US" sz="2800" dirty="0"/>
              <a:t>		     "lovers of God“ (v.4)</a:t>
            </a:r>
          </a:p>
          <a:p>
            <a:pPr marL="914400" lvl="1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IE" altLang="en-US" sz="2800" dirty="0"/>
          </a:p>
          <a:p>
            <a:pPr marL="971550" lvl="1" indent="-514350">
              <a:lnSpc>
                <a:spcPct val="80000"/>
              </a:lnSpc>
              <a:buFont typeface="+mj-lt"/>
              <a:buAutoNum type="arabicPeriod" startAt="2"/>
            </a:pPr>
            <a:r>
              <a:rPr lang="en-IE" altLang="en-US" sz="2800" dirty="0"/>
              <a:t>Such ‘godliness’ is just an act:</a:t>
            </a:r>
          </a:p>
          <a:p>
            <a:pPr marL="1371600" lvl="2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IE" altLang="en-US" sz="2800" dirty="0"/>
              <a:t>Only to be seen by others.</a:t>
            </a:r>
          </a:p>
          <a:p>
            <a:pPr marL="1371600" lvl="2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IE" altLang="en-US" sz="2800" dirty="0"/>
              <a:t>To impress them.</a:t>
            </a:r>
          </a:p>
          <a:p>
            <a:pPr marL="1371600" lvl="2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IE" altLang="en-US" sz="2800" dirty="0"/>
              <a:t>For the purpose of self-glorification.</a:t>
            </a:r>
          </a:p>
        </p:txBody>
      </p:sp>
      <p:pic>
        <p:nvPicPr>
          <p:cNvPr id="1026" name="Picture 2" descr="Image result for having the appearance of godliness">
            <a:extLst>
              <a:ext uri="{FF2B5EF4-FFF2-40B4-BE49-F238E27FC236}">
                <a16:creationId xmlns:a16="http://schemas.microsoft.com/office/drawing/2014/main" id="{3E319371-988D-40D9-ACBD-E07A1525584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435" y="1747727"/>
            <a:ext cx="2816915" cy="281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38689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F97EEC-69CC-44AB-8689-3A68F26F782C}"/>
              </a:ext>
            </a:extLst>
          </p:cNvPr>
          <p:cNvSpPr/>
          <p:nvPr/>
        </p:nvSpPr>
        <p:spPr>
          <a:xfrm>
            <a:off x="353643" y="1891666"/>
            <a:ext cx="5252027" cy="28586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IE" altLang="en-US" sz="2800" b="1" dirty="0">
                <a:highlight>
                  <a:srgbClr val="FF00FF"/>
                </a:highlight>
              </a:rPr>
              <a:t>True</a:t>
            </a:r>
            <a:r>
              <a:rPr lang="en-IE" altLang="en-US" sz="2800" b="1" dirty="0"/>
              <a:t> Godliness</a:t>
            </a:r>
          </a:p>
          <a:p>
            <a:pPr marL="971550" lvl="1" indent="-514350">
              <a:lnSpc>
                <a:spcPct val="80000"/>
              </a:lnSpc>
              <a:buFont typeface="+mj-lt"/>
              <a:buAutoNum type="arabicPeriod"/>
            </a:pPr>
            <a:r>
              <a:rPr lang="en-IE" altLang="en-US" sz="2800" dirty="0"/>
              <a:t>True godliness is characterized by:</a:t>
            </a:r>
          </a:p>
          <a:p>
            <a:pPr lvl="1">
              <a:lnSpc>
                <a:spcPct val="80000"/>
              </a:lnSpc>
            </a:pPr>
            <a:endParaRPr lang="en-IE" altLang="en-US" sz="2800" dirty="0"/>
          </a:p>
          <a:p>
            <a:pPr marL="914400" lvl="1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IE" altLang="en-US" sz="2800" dirty="0"/>
              <a:t>Seeking to be approved by God, not man.</a:t>
            </a:r>
          </a:p>
          <a:p>
            <a:pPr marL="914400" lvl="1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IE" altLang="en-US" sz="2800" dirty="0"/>
              <a:t>Devoted to the will of God.</a:t>
            </a:r>
          </a:p>
          <a:p>
            <a:pPr marL="914400" lvl="1" indent="-4572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IE" altLang="en-US" sz="2800" dirty="0"/>
              <a:t>Desiring to please Him.</a:t>
            </a:r>
          </a:p>
        </p:txBody>
      </p:sp>
      <p:pic>
        <p:nvPicPr>
          <p:cNvPr id="1026" name="Picture 2" descr="Image result for having the appearance of godliness">
            <a:extLst>
              <a:ext uri="{FF2B5EF4-FFF2-40B4-BE49-F238E27FC236}">
                <a16:creationId xmlns:a16="http://schemas.microsoft.com/office/drawing/2014/main" id="{3E319371-988D-40D9-ACBD-E07A1525584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8435" y="1747727"/>
            <a:ext cx="2816915" cy="2816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E0217AC-2268-42FE-B948-5380D10CECAF}"/>
              </a:ext>
            </a:extLst>
          </p:cNvPr>
          <p:cNvSpPr/>
          <p:nvPr/>
        </p:nvSpPr>
        <p:spPr>
          <a:xfrm>
            <a:off x="628650" y="5513642"/>
            <a:ext cx="8051524" cy="4456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80000"/>
              </a:lnSpc>
            </a:pPr>
            <a:r>
              <a:rPr lang="en-IE" altLang="en-US" sz="2800" dirty="0">
                <a:solidFill>
                  <a:srgbClr val="FF0000"/>
                </a:solidFill>
              </a:rPr>
              <a:t>Anything else is simply hypocrisy!</a:t>
            </a:r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FEBAF038-D91B-42B7-9A1C-C5C0EB9B0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1037"/>
            <a:ext cx="7886700" cy="1009652"/>
          </a:xfrm>
        </p:spPr>
        <p:txBody>
          <a:bodyPr>
            <a:normAutofit fontScale="90000"/>
          </a:bodyPr>
          <a:lstStyle/>
          <a:p>
            <a:r>
              <a:rPr lang="en-IE" altLang="en-US" dirty="0"/>
              <a:t>A Life without godliness is…? </a:t>
            </a:r>
            <a:br>
              <a:rPr lang="en-IE" altLang="en-US" dirty="0"/>
            </a:br>
            <a:r>
              <a:rPr lang="en-IE" altLang="en-US" dirty="0"/>
              <a:t>W</a:t>
            </a:r>
            <a:r>
              <a:rPr lang="en-IE" altLang="en-US" b="1" dirty="0"/>
              <a:t>orldly</a:t>
            </a:r>
            <a:r>
              <a:rPr lang="en-IE" altLang="en-US" dirty="0"/>
              <a:t> – like the world.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720991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835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Image result for 1 Timothy 3:16">
            <a:extLst>
              <a:ext uri="{FF2B5EF4-FFF2-40B4-BE49-F238E27FC236}">
                <a16:creationId xmlns:a16="http://schemas.microsoft.com/office/drawing/2014/main" id="{7BD2E070-0DE9-4532-AF8E-8D164414FB0A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6" r="13119" b="17602"/>
          <a:stretch/>
        </p:blipFill>
        <p:spPr bwMode="auto">
          <a:xfrm>
            <a:off x="357759" y="1163493"/>
            <a:ext cx="8428482" cy="4272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125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65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Displaying ">
            <a:extLst>
              <a:ext uri="{FF2B5EF4-FFF2-40B4-BE49-F238E27FC236}">
                <a16:creationId xmlns:a16="http://schemas.microsoft.com/office/drawing/2014/main" id="{C2017828-E10F-43BC-91A5-F1EAC3068DE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4" r="32862"/>
          <a:stretch/>
        </p:blipFill>
        <p:spPr bwMode="auto">
          <a:xfrm>
            <a:off x="357759" y="480060"/>
            <a:ext cx="5132938" cy="589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8FB112-40E9-4F2D-B551-32F32BC01F2E}"/>
              </a:ext>
            </a:extLst>
          </p:cNvPr>
          <p:cNvSpPr/>
          <p:nvPr/>
        </p:nvSpPr>
        <p:spPr>
          <a:xfrm>
            <a:off x="5490698" y="480060"/>
            <a:ext cx="3295544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500" dirty="0"/>
              <a:t>1 Timothy 4:7-8 --</a:t>
            </a:r>
            <a:r>
              <a:rPr lang="en-NZ" sz="2500" b="1" baseline="30000" dirty="0"/>
              <a:t>7</a:t>
            </a:r>
            <a:r>
              <a:rPr lang="en-NZ" sz="2500" dirty="0"/>
              <a:t>But </a:t>
            </a:r>
            <a:r>
              <a:rPr lang="en-NZ" sz="2500" baseline="30000" dirty="0"/>
              <a:t>[a]</a:t>
            </a:r>
            <a:r>
              <a:rPr lang="en-NZ" sz="2500" dirty="0"/>
              <a:t>have nothing to do with worldly fables fit only for old women. On the other hand, discipline yourself for the purpose of godliness…</a:t>
            </a:r>
          </a:p>
          <a:p>
            <a:endParaRPr lang="en-NZ" sz="2500" dirty="0"/>
          </a:p>
          <a:p>
            <a:pPr marL="457200" indent="-457200">
              <a:buAutoNum type="arabicPeriod"/>
            </a:pPr>
            <a:r>
              <a:rPr lang="en-NZ" sz="2500" dirty="0"/>
              <a:t>Ordering your life.</a:t>
            </a:r>
          </a:p>
          <a:p>
            <a:pPr marL="457200" indent="-457200">
              <a:buAutoNum type="arabicPeriod"/>
            </a:pPr>
            <a:r>
              <a:rPr lang="en-NZ" sz="2500" dirty="0"/>
              <a:t>Spiritual ends.</a:t>
            </a:r>
          </a:p>
          <a:p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272686710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70332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enrichmentjournal.ag.org/images/201301_images/300/201301_013_EJ5_art.jpg">
            <a:extLst>
              <a:ext uri="{FF2B5EF4-FFF2-40B4-BE49-F238E27FC236}">
                <a16:creationId xmlns:a16="http://schemas.microsoft.com/office/drawing/2014/main" id="{578BBC02-8F82-4DB3-9F43-2249D98E1F6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9"/>
          <a:stretch/>
        </p:blipFill>
        <p:spPr bwMode="auto">
          <a:xfrm>
            <a:off x="4409136" y="10"/>
            <a:ext cx="4734863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C14D673-304D-4595-8282-5474DB482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1490" y="365125"/>
            <a:ext cx="3840085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b="1" dirty="0"/>
              <a:t>Godliness Shows…</a:t>
            </a:r>
            <a:r>
              <a:rPr lang="en-US" altLang="en-US" dirty="0"/>
              <a:t>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7E9D23-667A-443D-ADA7-FAAEE8F6EB2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316481"/>
            <a:ext cx="5698435" cy="4296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20859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70332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enrichmentjournal.ag.org/images/201301_images/300/201301_013_EJ5_art.jpg">
            <a:extLst>
              <a:ext uri="{FF2B5EF4-FFF2-40B4-BE49-F238E27FC236}">
                <a16:creationId xmlns:a16="http://schemas.microsoft.com/office/drawing/2014/main" id="{578BBC02-8F82-4DB3-9F43-2249D98E1F6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9"/>
          <a:stretch/>
        </p:blipFill>
        <p:spPr bwMode="auto">
          <a:xfrm>
            <a:off x="4409136" y="10"/>
            <a:ext cx="4734863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C14D673-304D-4595-8282-5474DB482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1490" y="365125"/>
            <a:ext cx="3840085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b="1" dirty="0"/>
              <a:t>Godliness Shows…</a:t>
            </a:r>
            <a:r>
              <a:rPr lang="en-US" altLang="en-US" dirty="0"/>
              <a:t>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7E9D23-667A-443D-ADA7-FAAEE8F6EB2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316481"/>
            <a:ext cx="5698435" cy="4296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/>
            <a:r>
              <a:rPr lang="en-US" altLang="en-US" sz="2400" b="1" dirty="0"/>
              <a:t>The way we talk</a:t>
            </a:r>
            <a:r>
              <a:rPr lang="en-US" altLang="en-US" sz="2400" dirty="0"/>
              <a:t> – godly or worldly</a:t>
            </a:r>
          </a:p>
        </p:txBody>
      </p:sp>
    </p:spTree>
    <p:extLst>
      <p:ext uri="{BB962C8B-B14F-4D97-AF65-F5344CB8AC3E}">
        <p14:creationId xmlns:p14="http://schemas.microsoft.com/office/powerpoint/2010/main" val="297999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70332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enrichmentjournal.ag.org/images/201301_images/300/201301_013_EJ5_art.jpg">
            <a:extLst>
              <a:ext uri="{FF2B5EF4-FFF2-40B4-BE49-F238E27FC236}">
                <a16:creationId xmlns:a16="http://schemas.microsoft.com/office/drawing/2014/main" id="{578BBC02-8F82-4DB3-9F43-2249D98E1F6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9"/>
          <a:stretch/>
        </p:blipFill>
        <p:spPr bwMode="auto">
          <a:xfrm>
            <a:off x="4409136" y="10"/>
            <a:ext cx="4734863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C14D673-304D-4595-8282-5474DB482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1490" y="365125"/>
            <a:ext cx="3840085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b="1" dirty="0"/>
              <a:t>Godliness Shows…</a:t>
            </a:r>
            <a:r>
              <a:rPr lang="en-US" altLang="en-US" dirty="0"/>
              <a:t>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7E9D23-667A-443D-ADA7-FAAEE8F6EB2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316481"/>
            <a:ext cx="5698435" cy="4296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/>
            <a:r>
              <a:rPr lang="en-US" altLang="en-US" sz="2400" b="1" dirty="0"/>
              <a:t>The way we talk</a:t>
            </a:r>
            <a:r>
              <a:rPr lang="en-US" altLang="en-US" sz="2400" dirty="0"/>
              <a:t> – godly or worldly</a:t>
            </a:r>
          </a:p>
          <a:p>
            <a:pPr marL="609600"/>
            <a:r>
              <a:rPr lang="en-US" altLang="en-US" sz="2400" b="1" dirty="0"/>
              <a:t>The way we give</a:t>
            </a:r>
            <a:r>
              <a:rPr lang="en-US" altLang="en-US" sz="2400" dirty="0"/>
              <a:t> – liberally or selfishly</a:t>
            </a:r>
          </a:p>
        </p:txBody>
      </p:sp>
    </p:spTree>
    <p:extLst>
      <p:ext uri="{BB962C8B-B14F-4D97-AF65-F5344CB8AC3E}">
        <p14:creationId xmlns:p14="http://schemas.microsoft.com/office/powerpoint/2010/main" val="330789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70332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enrichmentjournal.ag.org/images/201301_images/300/201301_013_EJ5_art.jpg">
            <a:extLst>
              <a:ext uri="{FF2B5EF4-FFF2-40B4-BE49-F238E27FC236}">
                <a16:creationId xmlns:a16="http://schemas.microsoft.com/office/drawing/2014/main" id="{578BBC02-8F82-4DB3-9F43-2249D98E1F6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9"/>
          <a:stretch/>
        </p:blipFill>
        <p:spPr bwMode="auto">
          <a:xfrm>
            <a:off x="4409136" y="10"/>
            <a:ext cx="4734863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C14D673-304D-4595-8282-5474DB482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1490" y="365125"/>
            <a:ext cx="3840085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b="1" dirty="0"/>
              <a:t>Godliness Shows…</a:t>
            </a:r>
            <a:r>
              <a:rPr lang="en-US" altLang="en-US" dirty="0"/>
              <a:t>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7E9D23-667A-443D-ADA7-FAAEE8F6EB2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316481"/>
            <a:ext cx="5698435" cy="4296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/>
            <a:r>
              <a:rPr lang="en-US" altLang="en-US" sz="2400" b="1" dirty="0"/>
              <a:t>The way we talk</a:t>
            </a:r>
            <a:r>
              <a:rPr lang="en-US" altLang="en-US" sz="2400" dirty="0"/>
              <a:t> – godly or worldly</a:t>
            </a:r>
          </a:p>
          <a:p>
            <a:pPr marL="609600"/>
            <a:r>
              <a:rPr lang="en-US" altLang="en-US" sz="2400" b="1" dirty="0"/>
              <a:t>The way we give</a:t>
            </a:r>
            <a:r>
              <a:rPr lang="en-US" altLang="en-US" sz="2400" dirty="0"/>
              <a:t> – liberally or selfishly</a:t>
            </a:r>
          </a:p>
          <a:p>
            <a:pPr marL="609600"/>
            <a:r>
              <a:rPr lang="en-US" altLang="en-US" sz="2400" b="1" dirty="0"/>
              <a:t>The way we dress</a:t>
            </a:r>
            <a:r>
              <a:rPr lang="en-US" altLang="en-US" sz="2400" dirty="0"/>
              <a:t> – modestly or worldly</a:t>
            </a:r>
          </a:p>
        </p:txBody>
      </p:sp>
    </p:spTree>
    <p:extLst>
      <p:ext uri="{BB962C8B-B14F-4D97-AF65-F5344CB8AC3E}">
        <p14:creationId xmlns:p14="http://schemas.microsoft.com/office/powerpoint/2010/main" val="3379419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70332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enrichmentjournal.ag.org/images/201301_images/300/201301_013_EJ5_art.jpg">
            <a:extLst>
              <a:ext uri="{FF2B5EF4-FFF2-40B4-BE49-F238E27FC236}">
                <a16:creationId xmlns:a16="http://schemas.microsoft.com/office/drawing/2014/main" id="{578BBC02-8F82-4DB3-9F43-2249D98E1F6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9"/>
          <a:stretch/>
        </p:blipFill>
        <p:spPr bwMode="auto">
          <a:xfrm>
            <a:off x="4409136" y="10"/>
            <a:ext cx="4734863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C14D673-304D-4595-8282-5474DB482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1490" y="365125"/>
            <a:ext cx="3840085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b="1" dirty="0"/>
              <a:t>Godliness Shows…</a:t>
            </a:r>
            <a:r>
              <a:rPr lang="en-US" altLang="en-US" dirty="0"/>
              <a:t>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7E9D23-667A-443D-ADA7-FAAEE8F6EB2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316481"/>
            <a:ext cx="5698435" cy="4296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/>
            <a:r>
              <a:rPr lang="en-US" altLang="en-US" sz="2400" b="1" dirty="0"/>
              <a:t>The way we talk</a:t>
            </a:r>
            <a:r>
              <a:rPr lang="en-US" altLang="en-US" sz="2400" dirty="0"/>
              <a:t> – godly or worldly</a:t>
            </a:r>
          </a:p>
          <a:p>
            <a:pPr marL="609600"/>
            <a:r>
              <a:rPr lang="en-US" altLang="en-US" sz="2400" b="1" dirty="0"/>
              <a:t>The way we give</a:t>
            </a:r>
            <a:r>
              <a:rPr lang="en-US" altLang="en-US" sz="2400" dirty="0"/>
              <a:t> – liberally or selfishly</a:t>
            </a:r>
          </a:p>
          <a:p>
            <a:pPr marL="609600"/>
            <a:r>
              <a:rPr lang="en-US" altLang="en-US" sz="2400" b="1" dirty="0"/>
              <a:t>The way we dress</a:t>
            </a:r>
            <a:r>
              <a:rPr lang="en-US" altLang="en-US" sz="2400" dirty="0"/>
              <a:t> – modestly or worldly</a:t>
            </a:r>
          </a:p>
          <a:p>
            <a:pPr marL="609600"/>
            <a:r>
              <a:rPr lang="en-US" altLang="en-US" sz="2400" b="1" dirty="0"/>
              <a:t>The way we love</a:t>
            </a:r>
            <a:r>
              <a:rPr lang="en-US" altLang="en-US" sz="2400" dirty="0"/>
              <a:t> – selflessly or greedily</a:t>
            </a:r>
          </a:p>
        </p:txBody>
      </p:sp>
    </p:spTree>
    <p:extLst>
      <p:ext uri="{BB962C8B-B14F-4D97-AF65-F5344CB8AC3E}">
        <p14:creationId xmlns:p14="http://schemas.microsoft.com/office/powerpoint/2010/main" val="266012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70332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enrichmentjournal.ag.org/images/201301_images/300/201301_013_EJ5_art.jpg">
            <a:extLst>
              <a:ext uri="{FF2B5EF4-FFF2-40B4-BE49-F238E27FC236}">
                <a16:creationId xmlns:a16="http://schemas.microsoft.com/office/drawing/2014/main" id="{578BBC02-8F82-4DB3-9F43-2249D98E1F6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9"/>
          <a:stretch/>
        </p:blipFill>
        <p:spPr bwMode="auto">
          <a:xfrm>
            <a:off x="4409136" y="10"/>
            <a:ext cx="4734863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C14D673-304D-4595-8282-5474DB482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1490" y="365125"/>
            <a:ext cx="3840085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b="1" dirty="0"/>
              <a:t>Godliness Shows…</a:t>
            </a:r>
            <a:r>
              <a:rPr lang="en-US" altLang="en-US" dirty="0"/>
              <a:t>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7E9D23-667A-443D-ADA7-FAAEE8F6EB2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316481"/>
            <a:ext cx="5698435" cy="4296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/>
            <a:r>
              <a:rPr lang="en-US" altLang="en-US" sz="2400" b="1" dirty="0"/>
              <a:t>The way we talk</a:t>
            </a:r>
            <a:r>
              <a:rPr lang="en-US" altLang="en-US" sz="2400" dirty="0"/>
              <a:t> – godly or worldly</a:t>
            </a:r>
          </a:p>
          <a:p>
            <a:pPr marL="609600"/>
            <a:r>
              <a:rPr lang="en-US" altLang="en-US" sz="2400" b="1" dirty="0"/>
              <a:t>The way we give</a:t>
            </a:r>
            <a:r>
              <a:rPr lang="en-US" altLang="en-US" sz="2400" dirty="0"/>
              <a:t> – liberally or selfishly</a:t>
            </a:r>
          </a:p>
          <a:p>
            <a:pPr marL="609600"/>
            <a:r>
              <a:rPr lang="en-US" altLang="en-US" sz="2400" b="1" dirty="0"/>
              <a:t>The way we dress</a:t>
            </a:r>
            <a:r>
              <a:rPr lang="en-US" altLang="en-US" sz="2400" dirty="0"/>
              <a:t> – modestly or worldly</a:t>
            </a:r>
          </a:p>
          <a:p>
            <a:pPr marL="609600"/>
            <a:r>
              <a:rPr lang="en-US" altLang="en-US" sz="2400" b="1" dirty="0"/>
              <a:t>The way we love</a:t>
            </a:r>
            <a:r>
              <a:rPr lang="en-US" altLang="en-US" sz="2400" dirty="0"/>
              <a:t> – selflessly or greedily</a:t>
            </a:r>
          </a:p>
          <a:p>
            <a:pPr marL="609600"/>
            <a:r>
              <a:rPr lang="en-US" altLang="en-US" sz="2400" b="1" dirty="0"/>
              <a:t>The way we think and feel</a:t>
            </a:r>
            <a:r>
              <a:rPr lang="en-US" altLang="en-US" sz="2400" dirty="0"/>
              <a:t> – about others, or only about ourselves</a:t>
            </a:r>
          </a:p>
        </p:txBody>
      </p:sp>
    </p:spTree>
    <p:extLst>
      <p:ext uri="{BB962C8B-B14F-4D97-AF65-F5344CB8AC3E}">
        <p14:creationId xmlns:p14="http://schemas.microsoft.com/office/powerpoint/2010/main" val="45322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4A809D5-3600-46D4-A466-67F2349A54FB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91490" y="2316480"/>
            <a:ext cx="370332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enrichmentjournal.ag.org/images/201301_images/300/201301_013_EJ5_art.jpg">
            <a:extLst>
              <a:ext uri="{FF2B5EF4-FFF2-40B4-BE49-F238E27FC236}">
                <a16:creationId xmlns:a16="http://schemas.microsoft.com/office/drawing/2014/main" id="{578BBC02-8F82-4DB3-9F43-2249D98E1F6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59"/>
          <a:stretch/>
        </p:blipFill>
        <p:spPr bwMode="auto">
          <a:xfrm>
            <a:off x="4409136" y="10"/>
            <a:ext cx="4734863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C14D673-304D-4595-8282-5474DB4825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1490" y="365125"/>
            <a:ext cx="3840085" cy="169279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en-US" b="1" dirty="0"/>
              <a:t>Godliness Shows…</a:t>
            </a:r>
            <a:r>
              <a:rPr lang="en-US" altLang="en-US" dirty="0"/>
              <a:t> 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E7E9D23-667A-443D-ADA7-FAAEE8F6EB20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316481"/>
            <a:ext cx="5698435" cy="4296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/>
            <a:r>
              <a:rPr lang="en-US" altLang="en-US" sz="2400" b="1" dirty="0"/>
              <a:t>The way we talk</a:t>
            </a:r>
            <a:r>
              <a:rPr lang="en-US" altLang="en-US" sz="2400" dirty="0"/>
              <a:t> – godly or worldly</a:t>
            </a:r>
          </a:p>
          <a:p>
            <a:pPr marL="609600"/>
            <a:r>
              <a:rPr lang="en-US" altLang="en-US" sz="2400" b="1" dirty="0"/>
              <a:t>The way we give</a:t>
            </a:r>
            <a:r>
              <a:rPr lang="en-US" altLang="en-US" sz="2400" dirty="0"/>
              <a:t> – liberally or selfishly</a:t>
            </a:r>
          </a:p>
          <a:p>
            <a:pPr marL="609600"/>
            <a:r>
              <a:rPr lang="en-US" altLang="en-US" sz="2400" b="1" dirty="0"/>
              <a:t>The way we dress</a:t>
            </a:r>
            <a:r>
              <a:rPr lang="en-US" altLang="en-US" sz="2400" dirty="0"/>
              <a:t> – modestly or worldly</a:t>
            </a:r>
          </a:p>
          <a:p>
            <a:pPr marL="609600"/>
            <a:r>
              <a:rPr lang="en-US" altLang="en-US" sz="2400" b="1" dirty="0"/>
              <a:t>The way we love</a:t>
            </a:r>
            <a:r>
              <a:rPr lang="en-US" altLang="en-US" sz="2400" dirty="0"/>
              <a:t> – selflessly or greedily</a:t>
            </a:r>
          </a:p>
          <a:p>
            <a:pPr marL="609600"/>
            <a:r>
              <a:rPr lang="en-US" altLang="en-US" sz="2400" b="1" dirty="0"/>
              <a:t>The way we think and feel</a:t>
            </a:r>
            <a:r>
              <a:rPr lang="en-US" altLang="en-US" sz="2400" dirty="0"/>
              <a:t> – about others, or only about ourselves</a:t>
            </a:r>
          </a:p>
          <a:p>
            <a:pPr marL="609600"/>
            <a:r>
              <a:rPr lang="en-US" altLang="en-US" sz="2400" b="1" dirty="0"/>
              <a:t>The way we die</a:t>
            </a:r>
            <a:r>
              <a:rPr lang="en-US" altLang="en-US" sz="2400" dirty="0"/>
              <a:t> – expectantly and restfully – only falling asleep, or fearfully, and lost!</a:t>
            </a:r>
          </a:p>
        </p:txBody>
      </p:sp>
    </p:spTree>
    <p:extLst>
      <p:ext uri="{BB962C8B-B14F-4D97-AF65-F5344CB8AC3E}">
        <p14:creationId xmlns:p14="http://schemas.microsoft.com/office/powerpoint/2010/main" val="93136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65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Displaying ">
            <a:extLst>
              <a:ext uri="{FF2B5EF4-FFF2-40B4-BE49-F238E27FC236}">
                <a16:creationId xmlns:a16="http://schemas.microsoft.com/office/drawing/2014/main" id="{C2017828-E10F-43BC-91A5-F1EAC3068DE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4" r="32862"/>
          <a:stretch/>
        </p:blipFill>
        <p:spPr bwMode="auto">
          <a:xfrm>
            <a:off x="357759" y="480060"/>
            <a:ext cx="5132938" cy="589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8FB112-40E9-4F2D-B551-32F32BC01F2E}"/>
              </a:ext>
            </a:extLst>
          </p:cNvPr>
          <p:cNvSpPr/>
          <p:nvPr/>
        </p:nvSpPr>
        <p:spPr>
          <a:xfrm>
            <a:off x="5490698" y="480060"/>
            <a:ext cx="329554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500" dirty="0"/>
              <a:t>1 Timothy 4:7-8 --</a:t>
            </a:r>
            <a:r>
              <a:rPr lang="en-NZ" sz="2500" b="1" baseline="30000" dirty="0"/>
              <a:t>7</a:t>
            </a:r>
            <a:r>
              <a:rPr lang="en-NZ" sz="2500" dirty="0"/>
              <a:t>But </a:t>
            </a:r>
            <a:r>
              <a:rPr lang="en-NZ" sz="2500" baseline="30000" dirty="0"/>
              <a:t>[a]</a:t>
            </a:r>
            <a:r>
              <a:rPr lang="en-NZ" sz="2500" dirty="0"/>
              <a:t>have nothing to do with worldly fables fit only for old women. On the other hand, discipline yourself for the purpose of godliness…</a:t>
            </a:r>
          </a:p>
          <a:p>
            <a:endParaRPr lang="en-NZ" sz="2500" dirty="0"/>
          </a:p>
          <a:p>
            <a:pPr marL="457200" indent="-457200">
              <a:buAutoNum type="arabicPeriod"/>
            </a:pPr>
            <a:r>
              <a:rPr lang="en-NZ" sz="2500" dirty="0"/>
              <a:t>Ordering your life.</a:t>
            </a:r>
          </a:p>
          <a:p>
            <a:pPr marL="457200" indent="-457200">
              <a:buAutoNum type="arabicPeriod"/>
            </a:pPr>
            <a:r>
              <a:rPr lang="en-NZ" sz="2500" dirty="0"/>
              <a:t>Spiritual ends.</a:t>
            </a:r>
          </a:p>
          <a:p>
            <a:pPr marL="457200" indent="-457200">
              <a:buAutoNum type="arabicPeriod"/>
            </a:pPr>
            <a:r>
              <a:rPr lang="en-NZ" sz="2500" dirty="0"/>
              <a:t>Hold up the mirror.</a:t>
            </a:r>
          </a:p>
          <a:p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1467981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65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Displaying ">
            <a:extLst>
              <a:ext uri="{FF2B5EF4-FFF2-40B4-BE49-F238E27FC236}">
                <a16:creationId xmlns:a16="http://schemas.microsoft.com/office/drawing/2014/main" id="{C2017828-E10F-43BC-91A5-F1EAC3068DE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4" r="32862"/>
          <a:stretch/>
        </p:blipFill>
        <p:spPr bwMode="auto">
          <a:xfrm>
            <a:off x="357759" y="480060"/>
            <a:ext cx="5132938" cy="589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8FB112-40E9-4F2D-B551-32F32BC01F2E}"/>
              </a:ext>
            </a:extLst>
          </p:cNvPr>
          <p:cNvSpPr/>
          <p:nvPr/>
        </p:nvSpPr>
        <p:spPr>
          <a:xfrm>
            <a:off x="5490698" y="480060"/>
            <a:ext cx="3295544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500" dirty="0"/>
              <a:t>1 Timothy 4:7-8 --</a:t>
            </a:r>
            <a:r>
              <a:rPr lang="en-NZ" sz="2500" b="1" baseline="30000" dirty="0"/>
              <a:t>7</a:t>
            </a:r>
            <a:r>
              <a:rPr lang="en-NZ" sz="2500" dirty="0"/>
              <a:t>But </a:t>
            </a:r>
            <a:r>
              <a:rPr lang="en-NZ" sz="2500" baseline="30000" dirty="0"/>
              <a:t>[a]</a:t>
            </a:r>
            <a:r>
              <a:rPr lang="en-NZ" sz="2500" dirty="0"/>
              <a:t>have nothing to do with worldly fables fit only for old women. On the other hand, discipline yourself for the purpose of godliness…</a:t>
            </a:r>
          </a:p>
          <a:p>
            <a:endParaRPr lang="en-NZ" sz="2500" dirty="0"/>
          </a:p>
          <a:p>
            <a:pPr marL="457200" indent="-457200">
              <a:buAutoNum type="arabicPeriod"/>
            </a:pPr>
            <a:r>
              <a:rPr lang="en-NZ" sz="2500" dirty="0"/>
              <a:t>Ordering your life.</a:t>
            </a:r>
          </a:p>
          <a:p>
            <a:pPr marL="457200" indent="-457200">
              <a:buAutoNum type="arabicPeriod"/>
            </a:pPr>
            <a:r>
              <a:rPr lang="en-NZ" sz="2500" dirty="0"/>
              <a:t>Spiritual ends.</a:t>
            </a:r>
          </a:p>
          <a:p>
            <a:pPr marL="457200" indent="-457200">
              <a:buAutoNum type="arabicPeriod"/>
            </a:pPr>
            <a:r>
              <a:rPr lang="en-NZ" sz="2500" dirty="0"/>
              <a:t>Hold up the mirror.</a:t>
            </a:r>
          </a:p>
          <a:p>
            <a:pPr marL="457200" indent="-457200">
              <a:buAutoNum type="arabicPeriod"/>
            </a:pPr>
            <a:r>
              <a:rPr lang="en-NZ" sz="2500" dirty="0"/>
              <a:t>Godliness is the purpose</a:t>
            </a:r>
          </a:p>
          <a:p>
            <a:endParaRPr lang="en-NZ" sz="1600" dirty="0"/>
          </a:p>
        </p:txBody>
      </p:sp>
    </p:spTree>
    <p:extLst>
      <p:ext uri="{BB962C8B-B14F-4D97-AF65-F5344CB8AC3E}">
        <p14:creationId xmlns:p14="http://schemas.microsoft.com/office/powerpoint/2010/main" val="2662799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65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Displaying ">
            <a:extLst>
              <a:ext uri="{FF2B5EF4-FFF2-40B4-BE49-F238E27FC236}">
                <a16:creationId xmlns:a16="http://schemas.microsoft.com/office/drawing/2014/main" id="{C2017828-E10F-43BC-91A5-F1EAC3068DE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4" r="32862"/>
          <a:stretch/>
        </p:blipFill>
        <p:spPr bwMode="auto">
          <a:xfrm>
            <a:off x="357759" y="480060"/>
            <a:ext cx="5132938" cy="589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8FB112-40E9-4F2D-B551-32F32BC01F2E}"/>
              </a:ext>
            </a:extLst>
          </p:cNvPr>
          <p:cNvSpPr/>
          <p:nvPr/>
        </p:nvSpPr>
        <p:spPr>
          <a:xfrm>
            <a:off x="5490698" y="480060"/>
            <a:ext cx="3295544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500" dirty="0"/>
              <a:t>1 Timothy 4:7-8 --</a:t>
            </a:r>
            <a:r>
              <a:rPr lang="en-NZ" sz="2500" b="1" baseline="30000" dirty="0"/>
              <a:t>8</a:t>
            </a:r>
            <a:r>
              <a:rPr lang="en-NZ" sz="2500" dirty="0"/>
              <a:t>for bodily discipline is only of little profit, but godliness is profitable for all things, since it holds promise for the present life and </a:t>
            </a:r>
            <a:r>
              <a:rPr lang="en-NZ" sz="2500" i="1" dirty="0"/>
              <a:t>also </a:t>
            </a:r>
            <a:r>
              <a:rPr lang="en-NZ" sz="2500" dirty="0"/>
              <a:t>for the </a:t>
            </a:r>
            <a:r>
              <a:rPr lang="en-NZ" sz="2500" i="1" dirty="0"/>
              <a:t>life</a:t>
            </a:r>
            <a:r>
              <a:rPr lang="en-NZ" sz="2500" dirty="0"/>
              <a:t> to come. </a:t>
            </a:r>
            <a:r>
              <a:rPr lang="en-NZ" sz="1600" dirty="0"/>
              <a:t>(NASB95)  [a]Or </a:t>
            </a:r>
            <a:r>
              <a:rPr lang="en-NZ" sz="1600" i="1" dirty="0"/>
              <a:t>reject</a:t>
            </a:r>
          </a:p>
          <a:p>
            <a:endParaRPr lang="en-NZ" sz="800" i="1" dirty="0"/>
          </a:p>
          <a:p>
            <a:endParaRPr lang="en-NZ" sz="2500" dirty="0"/>
          </a:p>
        </p:txBody>
      </p:sp>
    </p:spTree>
    <p:extLst>
      <p:ext uri="{BB962C8B-B14F-4D97-AF65-F5344CB8AC3E}">
        <p14:creationId xmlns:p14="http://schemas.microsoft.com/office/powerpoint/2010/main" val="1296212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465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7759" y="480060"/>
            <a:ext cx="8428482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Displaying ">
            <a:extLst>
              <a:ext uri="{FF2B5EF4-FFF2-40B4-BE49-F238E27FC236}">
                <a16:creationId xmlns:a16="http://schemas.microsoft.com/office/drawing/2014/main" id="{C2017828-E10F-43BC-91A5-F1EAC3068DE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4" r="32862"/>
          <a:stretch/>
        </p:blipFill>
        <p:spPr bwMode="auto">
          <a:xfrm>
            <a:off x="357759" y="480060"/>
            <a:ext cx="5132938" cy="5897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8FB112-40E9-4F2D-B551-32F32BC01F2E}"/>
              </a:ext>
            </a:extLst>
          </p:cNvPr>
          <p:cNvSpPr/>
          <p:nvPr/>
        </p:nvSpPr>
        <p:spPr>
          <a:xfrm>
            <a:off x="5490698" y="480060"/>
            <a:ext cx="3295544" cy="46935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500" dirty="0"/>
              <a:t>1 Timothy 4:7-8 --</a:t>
            </a:r>
            <a:r>
              <a:rPr lang="en-NZ" sz="2500" b="1" baseline="30000" dirty="0"/>
              <a:t>8</a:t>
            </a:r>
            <a:r>
              <a:rPr lang="en-NZ" sz="2500" dirty="0"/>
              <a:t>for bodily discipline is only of little profit, but godliness is profitable for all things, since it holds promise for the present life and </a:t>
            </a:r>
            <a:r>
              <a:rPr lang="en-NZ" sz="2500" i="1" dirty="0"/>
              <a:t>also </a:t>
            </a:r>
            <a:r>
              <a:rPr lang="en-NZ" sz="2500" dirty="0"/>
              <a:t>for the </a:t>
            </a:r>
            <a:r>
              <a:rPr lang="en-NZ" sz="2500" i="1" dirty="0"/>
              <a:t>life</a:t>
            </a:r>
            <a:r>
              <a:rPr lang="en-NZ" sz="2500" dirty="0"/>
              <a:t> to come. </a:t>
            </a:r>
            <a:r>
              <a:rPr lang="en-NZ" sz="1600" dirty="0"/>
              <a:t>(NASB95)  [a]Or </a:t>
            </a:r>
            <a:r>
              <a:rPr lang="en-NZ" sz="1600" i="1" dirty="0"/>
              <a:t>reject</a:t>
            </a:r>
          </a:p>
          <a:p>
            <a:endParaRPr lang="en-NZ" sz="800" i="1" dirty="0"/>
          </a:p>
          <a:p>
            <a:pPr marL="457200" indent="-457200">
              <a:buAutoNum type="arabicPeriod"/>
            </a:pPr>
            <a:r>
              <a:rPr lang="en-NZ" sz="2500" dirty="0"/>
              <a:t>Physical health is important.</a:t>
            </a:r>
          </a:p>
          <a:p>
            <a:endParaRPr lang="en-NZ" sz="2500" dirty="0"/>
          </a:p>
        </p:txBody>
      </p:sp>
    </p:spTree>
    <p:extLst>
      <p:ext uri="{BB962C8B-B14F-4D97-AF65-F5344CB8AC3E}">
        <p14:creationId xmlns:p14="http://schemas.microsoft.com/office/powerpoint/2010/main" val="31511769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429</TotalTime>
  <Words>2674</Words>
  <Application>Microsoft Office PowerPoint</Application>
  <PresentationFormat>On-screen Show (4:3)</PresentationFormat>
  <Paragraphs>515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1" baseType="lpstr">
      <vt:lpstr>Arial</vt:lpstr>
      <vt:lpstr>Calibri</vt:lpstr>
      <vt:lpstr>Calibri Light</vt:lpstr>
      <vt:lpstr>Tahoma</vt:lpstr>
      <vt:lpstr>Office Theme</vt:lpstr>
      <vt:lpstr>PowerPoint Presentation</vt:lpstr>
      <vt:lpstr>For the Purpose of Godliness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True Success It is facing every aspect of life With the power of Jesus Christ in you.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 Life without godliness is…?  Worldly – like the world.</vt:lpstr>
      <vt:lpstr>A Life without godliness is…?  Worldly – like the world.</vt:lpstr>
      <vt:lpstr>PowerPoint Presentation</vt:lpstr>
      <vt:lpstr>Godliness Shows… </vt:lpstr>
      <vt:lpstr>Godliness Shows… </vt:lpstr>
      <vt:lpstr>Godliness Shows… </vt:lpstr>
      <vt:lpstr>Godliness Shows… </vt:lpstr>
      <vt:lpstr>Godliness Shows… </vt:lpstr>
      <vt:lpstr>Godliness Shows… </vt:lpstr>
      <vt:lpstr>Godliness Shows…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 the purpose of godliness</dc:title>
  <dc:creator>John Staiger</dc:creator>
  <cp:lastModifiedBy>Morningside Church of Christ</cp:lastModifiedBy>
  <cp:revision>39</cp:revision>
  <dcterms:created xsi:type="dcterms:W3CDTF">2018-02-15T21:37:55Z</dcterms:created>
  <dcterms:modified xsi:type="dcterms:W3CDTF">2021-06-20T06:49:39Z</dcterms:modified>
</cp:coreProperties>
</file>