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81" r:id="rId3"/>
    <p:sldId id="378" r:id="rId4"/>
    <p:sldId id="385" r:id="rId5"/>
    <p:sldId id="379" r:id="rId6"/>
    <p:sldId id="382" r:id="rId7"/>
    <p:sldId id="383" r:id="rId8"/>
    <p:sldId id="387" r:id="rId9"/>
    <p:sldId id="394" r:id="rId10"/>
    <p:sldId id="395" r:id="rId11"/>
    <p:sldId id="396" r:id="rId12"/>
    <p:sldId id="397" r:id="rId13"/>
    <p:sldId id="398" r:id="rId14"/>
    <p:sldId id="399" r:id="rId15"/>
    <p:sldId id="400" r:id="rId16"/>
    <p:sldId id="386" r:id="rId17"/>
    <p:sldId id="380" r:id="rId18"/>
    <p:sldId id="283" r:id="rId19"/>
    <p:sldId id="392" r:id="rId20"/>
    <p:sldId id="3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33437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1238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9857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53079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63DD58-AF44-414E-8EE6-274F67F68675}" type="datetimeFigureOut">
              <a:rPr lang="en-NZ" smtClean="0"/>
              <a:t>22/08/2021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12382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63DD58-AF44-414E-8EE6-274F67F68675}" type="datetimeFigureOut">
              <a:rPr lang="en-NZ" smtClean="0"/>
              <a:t>22/08/2021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7347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63DD58-AF44-414E-8EE6-274F67F68675}" type="datetimeFigureOut">
              <a:rPr lang="en-NZ" smtClean="0"/>
              <a:t>22/08/2021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3504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63DD58-AF44-414E-8EE6-274F67F68675}" type="datetimeFigureOut">
              <a:rPr lang="en-NZ" smtClean="0"/>
              <a:t>22/08/2021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04514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DD58-AF44-414E-8EE6-274F67F68675}" type="datetimeFigureOut">
              <a:rPr lang="en-NZ" smtClean="0"/>
              <a:t>22/08/2021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73423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22/08/2021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7226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22/08/2021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691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3DD58-AF44-414E-8EE6-274F67F68675}" type="datetimeFigureOut">
              <a:rPr lang="en-NZ" smtClean="0"/>
              <a:t>22/08/2021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46865-A5C3-47EA-BA70-7D9D5B683038}" type="slidenum">
              <a:rPr lang="en-NZ" smtClean="0"/>
              <a:t>‹#›</a:t>
            </a:fld>
            <a:endParaRPr lang="en-NZ"/>
          </a:p>
        </p:txBody>
      </p:sp>
    </p:spTree>
    <p:extLst>
      <p:ext uri="{BB962C8B-B14F-4D97-AF65-F5344CB8AC3E}">
        <p14:creationId xmlns:p14="http://schemas.microsoft.com/office/powerpoint/2010/main" val="1672897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y be an image of text that says &quot;JUDGMENT DAY&quot;">
            <a:extLst>
              <a:ext uri="{FF2B5EF4-FFF2-40B4-BE49-F238E27FC236}">
                <a16:creationId xmlns:a16="http://schemas.microsoft.com/office/drawing/2014/main" id="{80DFF228-DBE2-41B1-9C8C-64BA85472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59D601F5-3FAE-4328-A79E-08297B5F8E84}"/>
              </a:ext>
            </a:extLst>
          </p:cNvPr>
          <p:cNvSpPr txBox="1">
            <a:spLocks noChangeArrowheads="1"/>
          </p:cNvSpPr>
          <p:nvPr/>
        </p:nvSpPr>
        <p:spPr>
          <a:xfrm>
            <a:off x="827881" y="4851414"/>
            <a:ext cx="7488238" cy="1325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schemeClr val="bg1"/>
                </a:solidFill>
              </a:rPr>
              <a:t>Part 1.</a:t>
            </a:r>
          </a:p>
          <a:p>
            <a:r>
              <a:rPr lang="en-US" sz="3200" dirty="0">
                <a:solidFill>
                  <a:schemeClr val="bg1"/>
                </a:solidFill>
              </a:rPr>
              <a:t>There’s a Great Day Coming</a:t>
            </a:r>
            <a:endParaRPr lang="en-IE" altLang="en-US" sz="3200" dirty="0">
              <a:solidFill>
                <a:schemeClr val="bg1"/>
              </a:solidFill>
            </a:endParaRPr>
          </a:p>
        </p:txBody>
      </p:sp>
    </p:spTree>
    <p:extLst>
      <p:ext uri="{BB962C8B-B14F-4D97-AF65-F5344CB8AC3E}">
        <p14:creationId xmlns:p14="http://schemas.microsoft.com/office/powerpoint/2010/main" val="209762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3266E6D-D0FE-4020-BBFF-4BB26B2A9E4F}"/>
              </a:ext>
            </a:extLst>
          </p:cNvPr>
          <p:cNvSpPr>
            <a:spLocks noGrp="1"/>
          </p:cNvSpPr>
          <p:nvPr>
            <p:ph sz="half" idx="2"/>
          </p:nvPr>
        </p:nvSpPr>
        <p:spPr>
          <a:xfrm>
            <a:off x="4629150" y="1825624"/>
            <a:ext cx="3886200" cy="4552315"/>
          </a:xfrm>
        </p:spPr>
        <p:txBody>
          <a:bodyPr>
            <a:normAutofit lnSpcReduction="10000"/>
          </a:bodyPr>
          <a:lstStyle/>
          <a:p>
            <a:r>
              <a:rPr lang="en-NZ" dirty="0"/>
              <a:t>Everyone regrets bad outcomes.</a:t>
            </a:r>
          </a:p>
          <a:p>
            <a:r>
              <a:rPr lang="en-NZ" dirty="0">
                <a:solidFill>
                  <a:schemeClr val="bg1"/>
                </a:solidFill>
              </a:rPr>
              <a:t>Sin ultimately ends in regret.</a:t>
            </a:r>
          </a:p>
          <a:p>
            <a:r>
              <a:rPr lang="en-NZ" dirty="0">
                <a:solidFill>
                  <a:schemeClr val="bg1"/>
                </a:solidFill>
              </a:rPr>
              <a:t>But, regret isn’t always repentance.</a:t>
            </a:r>
          </a:p>
          <a:p>
            <a:r>
              <a:rPr lang="en-NZ" dirty="0">
                <a:solidFill>
                  <a:schemeClr val="bg1"/>
                </a:solidFill>
              </a:rPr>
              <a:t>The angry blame God.</a:t>
            </a:r>
          </a:p>
          <a:p>
            <a:r>
              <a:rPr lang="en-NZ" dirty="0">
                <a:solidFill>
                  <a:schemeClr val="bg1"/>
                </a:solidFill>
              </a:rPr>
              <a:t>The humble see their sin.</a:t>
            </a:r>
          </a:p>
          <a:p>
            <a:r>
              <a:rPr lang="en-NZ" dirty="0">
                <a:solidFill>
                  <a:schemeClr val="bg1"/>
                </a:solidFill>
              </a:rPr>
              <a:t>No regrets…Heaven bound.</a:t>
            </a:r>
          </a:p>
        </p:txBody>
      </p:sp>
      <p:pic>
        <p:nvPicPr>
          <p:cNvPr id="11266" name="Picture 2" descr="No photo description available.">
            <a:extLst>
              <a:ext uri="{FF2B5EF4-FFF2-40B4-BE49-F238E27FC236}">
                <a16:creationId xmlns:a16="http://schemas.microsoft.com/office/drawing/2014/main" id="{5F473895-C473-4B6E-AAA4-6B9738668D1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4330" b="5455"/>
          <a:stretch/>
        </p:blipFill>
        <p:spPr bwMode="auto">
          <a:xfrm>
            <a:off x="357759" y="1720530"/>
            <a:ext cx="4076600" cy="46574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2 Corinthians 7:10 | Faith scripture, Scripture, Bible">
            <a:extLst>
              <a:ext uri="{FF2B5EF4-FFF2-40B4-BE49-F238E27FC236}">
                <a16:creationId xmlns:a16="http://schemas.microsoft.com/office/drawing/2014/main" id="{82800C96-A98E-4F24-B88D-838F6A5FD7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2" t="21617" r="354" b="13908"/>
          <a:stretch/>
        </p:blipFill>
        <p:spPr bwMode="auto">
          <a:xfrm>
            <a:off x="4434356" y="478885"/>
            <a:ext cx="4352535" cy="12416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2 Corinthians 7:10 | Faith scripture, Scripture, Bible">
            <a:extLst>
              <a:ext uri="{FF2B5EF4-FFF2-40B4-BE49-F238E27FC236}">
                <a16:creationId xmlns:a16="http://schemas.microsoft.com/office/drawing/2014/main" id="{C823FD75-BA88-474C-B11E-13EF0734B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 t="373" r="353" b="79840"/>
          <a:stretch/>
        </p:blipFill>
        <p:spPr bwMode="auto">
          <a:xfrm>
            <a:off x="357760" y="478884"/>
            <a:ext cx="4076600" cy="12416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1A3961C7-9F17-45A7-8275-091681CE3BE7}"/>
              </a:ext>
            </a:extLst>
          </p:cNvPr>
          <p:cNvSpPr txBox="1">
            <a:spLocks/>
          </p:cNvSpPr>
          <p:nvPr/>
        </p:nvSpPr>
        <p:spPr>
          <a:xfrm>
            <a:off x="357759" y="680715"/>
            <a:ext cx="4076599" cy="8552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dirty="0">
                <a:solidFill>
                  <a:schemeClr val="bg1"/>
                </a:solidFill>
              </a:rPr>
              <a:t>The sorrow that leads to Heaven</a:t>
            </a:r>
          </a:p>
        </p:txBody>
      </p:sp>
    </p:spTree>
    <p:extLst>
      <p:ext uri="{BB962C8B-B14F-4D97-AF65-F5344CB8AC3E}">
        <p14:creationId xmlns:p14="http://schemas.microsoft.com/office/powerpoint/2010/main" val="36599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3266E6D-D0FE-4020-BBFF-4BB26B2A9E4F}"/>
              </a:ext>
            </a:extLst>
          </p:cNvPr>
          <p:cNvSpPr>
            <a:spLocks noGrp="1"/>
          </p:cNvSpPr>
          <p:nvPr>
            <p:ph sz="half" idx="2"/>
          </p:nvPr>
        </p:nvSpPr>
        <p:spPr>
          <a:xfrm>
            <a:off x="4629150" y="1825624"/>
            <a:ext cx="3886200" cy="4552315"/>
          </a:xfrm>
        </p:spPr>
        <p:txBody>
          <a:bodyPr>
            <a:normAutofit lnSpcReduction="10000"/>
          </a:bodyPr>
          <a:lstStyle/>
          <a:p>
            <a:r>
              <a:rPr lang="en-NZ" dirty="0"/>
              <a:t>Everyone regrets bad outcomes.</a:t>
            </a:r>
          </a:p>
          <a:p>
            <a:r>
              <a:rPr lang="en-NZ" dirty="0"/>
              <a:t>Sin ultimately ends in regret.</a:t>
            </a:r>
          </a:p>
          <a:p>
            <a:r>
              <a:rPr lang="en-NZ" dirty="0">
                <a:solidFill>
                  <a:schemeClr val="bg1"/>
                </a:solidFill>
              </a:rPr>
              <a:t>But, regret isn’t always repentance.</a:t>
            </a:r>
          </a:p>
          <a:p>
            <a:r>
              <a:rPr lang="en-NZ" dirty="0">
                <a:solidFill>
                  <a:schemeClr val="bg1"/>
                </a:solidFill>
              </a:rPr>
              <a:t>The angry blame God.</a:t>
            </a:r>
          </a:p>
          <a:p>
            <a:r>
              <a:rPr lang="en-NZ" dirty="0">
                <a:solidFill>
                  <a:schemeClr val="bg1"/>
                </a:solidFill>
              </a:rPr>
              <a:t>The humble see their sin.</a:t>
            </a:r>
          </a:p>
          <a:p>
            <a:r>
              <a:rPr lang="en-NZ" dirty="0">
                <a:solidFill>
                  <a:schemeClr val="bg1"/>
                </a:solidFill>
              </a:rPr>
              <a:t>No regrets…Heaven bound.</a:t>
            </a:r>
          </a:p>
        </p:txBody>
      </p:sp>
      <p:pic>
        <p:nvPicPr>
          <p:cNvPr id="11266" name="Picture 2" descr="No photo description available.">
            <a:extLst>
              <a:ext uri="{FF2B5EF4-FFF2-40B4-BE49-F238E27FC236}">
                <a16:creationId xmlns:a16="http://schemas.microsoft.com/office/drawing/2014/main" id="{5F473895-C473-4B6E-AAA4-6B9738668D1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4330" b="5455"/>
          <a:stretch/>
        </p:blipFill>
        <p:spPr bwMode="auto">
          <a:xfrm>
            <a:off x="357759" y="1720530"/>
            <a:ext cx="4076600" cy="46574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2 Corinthians 7:10 | Faith scripture, Scripture, Bible">
            <a:extLst>
              <a:ext uri="{FF2B5EF4-FFF2-40B4-BE49-F238E27FC236}">
                <a16:creationId xmlns:a16="http://schemas.microsoft.com/office/drawing/2014/main" id="{82800C96-A98E-4F24-B88D-838F6A5FD7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2" t="21617" r="354" b="13908"/>
          <a:stretch/>
        </p:blipFill>
        <p:spPr bwMode="auto">
          <a:xfrm>
            <a:off x="4434356" y="478885"/>
            <a:ext cx="4352535" cy="12416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2 Corinthians 7:10 | Faith scripture, Scripture, Bible">
            <a:extLst>
              <a:ext uri="{FF2B5EF4-FFF2-40B4-BE49-F238E27FC236}">
                <a16:creationId xmlns:a16="http://schemas.microsoft.com/office/drawing/2014/main" id="{C823FD75-BA88-474C-B11E-13EF0734B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 t="373" r="353" b="79840"/>
          <a:stretch/>
        </p:blipFill>
        <p:spPr bwMode="auto">
          <a:xfrm>
            <a:off x="357760" y="478884"/>
            <a:ext cx="4076600" cy="12416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1A3961C7-9F17-45A7-8275-091681CE3BE7}"/>
              </a:ext>
            </a:extLst>
          </p:cNvPr>
          <p:cNvSpPr txBox="1">
            <a:spLocks/>
          </p:cNvSpPr>
          <p:nvPr/>
        </p:nvSpPr>
        <p:spPr>
          <a:xfrm>
            <a:off x="357759" y="680715"/>
            <a:ext cx="4076599" cy="8552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dirty="0">
                <a:solidFill>
                  <a:schemeClr val="bg1"/>
                </a:solidFill>
              </a:rPr>
              <a:t>The sorrow that leads to Heaven</a:t>
            </a:r>
          </a:p>
        </p:txBody>
      </p:sp>
    </p:spTree>
    <p:extLst>
      <p:ext uri="{BB962C8B-B14F-4D97-AF65-F5344CB8AC3E}">
        <p14:creationId xmlns:p14="http://schemas.microsoft.com/office/powerpoint/2010/main" val="353156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3266E6D-D0FE-4020-BBFF-4BB26B2A9E4F}"/>
              </a:ext>
            </a:extLst>
          </p:cNvPr>
          <p:cNvSpPr>
            <a:spLocks noGrp="1"/>
          </p:cNvSpPr>
          <p:nvPr>
            <p:ph sz="half" idx="2"/>
          </p:nvPr>
        </p:nvSpPr>
        <p:spPr>
          <a:xfrm>
            <a:off x="4629150" y="1825624"/>
            <a:ext cx="3886200" cy="4552315"/>
          </a:xfrm>
        </p:spPr>
        <p:txBody>
          <a:bodyPr>
            <a:normAutofit lnSpcReduction="10000"/>
          </a:bodyPr>
          <a:lstStyle/>
          <a:p>
            <a:r>
              <a:rPr lang="en-NZ" dirty="0"/>
              <a:t>Everyone regrets bad outcomes.</a:t>
            </a:r>
          </a:p>
          <a:p>
            <a:r>
              <a:rPr lang="en-NZ" dirty="0"/>
              <a:t>Sin ultimately ends in regret.</a:t>
            </a:r>
          </a:p>
          <a:p>
            <a:r>
              <a:rPr lang="en-NZ" dirty="0"/>
              <a:t>But, regret isn’t always repentance.</a:t>
            </a:r>
          </a:p>
          <a:p>
            <a:r>
              <a:rPr lang="en-NZ" dirty="0">
                <a:solidFill>
                  <a:schemeClr val="bg1"/>
                </a:solidFill>
              </a:rPr>
              <a:t>The angry blame God.</a:t>
            </a:r>
          </a:p>
          <a:p>
            <a:r>
              <a:rPr lang="en-NZ" dirty="0">
                <a:solidFill>
                  <a:schemeClr val="bg1"/>
                </a:solidFill>
              </a:rPr>
              <a:t>The humble see their sin.</a:t>
            </a:r>
          </a:p>
          <a:p>
            <a:r>
              <a:rPr lang="en-NZ" dirty="0">
                <a:solidFill>
                  <a:schemeClr val="bg1"/>
                </a:solidFill>
              </a:rPr>
              <a:t>No regrets…Heaven bound.</a:t>
            </a:r>
          </a:p>
        </p:txBody>
      </p:sp>
      <p:pic>
        <p:nvPicPr>
          <p:cNvPr id="11266" name="Picture 2" descr="No photo description available.">
            <a:extLst>
              <a:ext uri="{FF2B5EF4-FFF2-40B4-BE49-F238E27FC236}">
                <a16:creationId xmlns:a16="http://schemas.microsoft.com/office/drawing/2014/main" id="{5F473895-C473-4B6E-AAA4-6B9738668D1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4330" b="5455"/>
          <a:stretch/>
        </p:blipFill>
        <p:spPr bwMode="auto">
          <a:xfrm>
            <a:off x="357759" y="1720530"/>
            <a:ext cx="4076600" cy="46574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2 Corinthians 7:10 | Faith scripture, Scripture, Bible">
            <a:extLst>
              <a:ext uri="{FF2B5EF4-FFF2-40B4-BE49-F238E27FC236}">
                <a16:creationId xmlns:a16="http://schemas.microsoft.com/office/drawing/2014/main" id="{82800C96-A98E-4F24-B88D-838F6A5FD7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2" t="21617" r="354" b="13908"/>
          <a:stretch/>
        </p:blipFill>
        <p:spPr bwMode="auto">
          <a:xfrm>
            <a:off x="4434356" y="478885"/>
            <a:ext cx="4352535" cy="12416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2 Corinthians 7:10 | Faith scripture, Scripture, Bible">
            <a:extLst>
              <a:ext uri="{FF2B5EF4-FFF2-40B4-BE49-F238E27FC236}">
                <a16:creationId xmlns:a16="http://schemas.microsoft.com/office/drawing/2014/main" id="{C823FD75-BA88-474C-B11E-13EF0734B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 t="373" r="353" b="79840"/>
          <a:stretch/>
        </p:blipFill>
        <p:spPr bwMode="auto">
          <a:xfrm>
            <a:off x="357760" y="478884"/>
            <a:ext cx="4076600" cy="12416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1A3961C7-9F17-45A7-8275-091681CE3BE7}"/>
              </a:ext>
            </a:extLst>
          </p:cNvPr>
          <p:cNvSpPr txBox="1">
            <a:spLocks/>
          </p:cNvSpPr>
          <p:nvPr/>
        </p:nvSpPr>
        <p:spPr>
          <a:xfrm>
            <a:off x="357759" y="680715"/>
            <a:ext cx="4076599" cy="8552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dirty="0">
                <a:solidFill>
                  <a:schemeClr val="bg1"/>
                </a:solidFill>
              </a:rPr>
              <a:t>The sorrow that leads to Heaven</a:t>
            </a:r>
          </a:p>
        </p:txBody>
      </p:sp>
    </p:spTree>
    <p:extLst>
      <p:ext uri="{BB962C8B-B14F-4D97-AF65-F5344CB8AC3E}">
        <p14:creationId xmlns:p14="http://schemas.microsoft.com/office/powerpoint/2010/main" val="248412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3266E6D-D0FE-4020-BBFF-4BB26B2A9E4F}"/>
              </a:ext>
            </a:extLst>
          </p:cNvPr>
          <p:cNvSpPr>
            <a:spLocks noGrp="1"/>
          </p:cNvSpPr>
          <p:nvPr>
            <p:ph sz="half" idx="2"/>
          </p:nvPr>
        </p:nvSpPr>
        <p:spPr>
          <a:xfrm>
            <a:off x="4629150" y="1825624"/>
            <a:ext cx="3886200" cy="4552315"/>
          </a:xfrm>
        </p:spPr>
        <p:txBody>
          <a:bodyPr>
            <a:normAutofit lnSpcReduction="10000"/>
          </a:bodyPr>
          <a:lstStyle/>
          <a:p>
            <a:r>
              <a:rPr lang="en-NZ" dirty="0"/>
              <a:t>Everyone regrets bad outcomes.</a:t>
            </a:r>
          </a:p>
          <a:p>
            <a:r>
              <a:rPr lang="en-NZ" dirty="0"/>
              <a:t>Sin ultimately ends in regret.</a:t>
            </a:r>
          </a:p>
          <a:p>
            <a:r>
              <a:rPr lang="en-NZ" dirty="0"/>
              <a:t>But, regret isn’t always repentance.</a:t>
            </a:r>
          </a:p>
          <a:p>
            <a:r>
              <a:rPr lang="en-NZ" dirty="0"/>
              <a:t>The angry blame God.</a:t>
            </a:r>
          </a:p>
          <a:p>
            <a:r>
              <a:rPr lang="en-NZ" dirty="0">
                <a:solidFill>
                  <a:schemeClr val="bg1"/>
                </a:solidFill>
              </a:rPr>
              <a:t>The humble see their sin.</a:t>
            </a:r>
          </a:p>
          <a:p>
            <a:r>
              <a:rPr lang="en-NZ" dirty="0">
                <a:solidFill>
                  <a:schemeClr val="bg1"/>
                </a:solidFill>
              </a:rPr>
              <a:t>No regrets…Heaven bound.</a:t>
            </a:r>
          </a:p>
        </p:txBody>
      </p:sp>
      <p:pic>
        <p:nvPicPr>
          <p:cNvPr id="11266" name="Picture 2" descr="No photo description available.">
            <a:extLst>
              <a:ext uri="{FF2B5EF4-FFF2-40B4-BE49-F238E27FC236}">
                <a16:creationId xmlns:a16="http://schemas.microsoft.com/office/drawing/2014/main" id="{5F473895-C473-4B6E-AAA4-6B9738668D1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4330" b="5455"/>
          <a:stretch/>
        </p:blipFill>
        <p:spPr bwMode="auto">
          <a:xfrm>
            <a:off x="357759" y="1720530"/>
            <a:ext cx="4076600" cy="46574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2 Corinthians 7:10 | Faith scripture, Scripture, Bible">
            <a:extLst>
              <a:ext uri="{FF2B5EF4-FFF2-40B4-BE49-F238E27FC236}">
                <a16:creationId xmlns:a16="http://schemas.microsoft.com/office/drawing/2014/main" id="{82800C96-A98E-4F24-B88D-838F6A5FD7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2" t="21617" r="354" b="13908"/>
          <a:stretch/>
        </p:blipFill>
        <p:spPr bwMode="auto">
          <a:xfrm>
            <a:off x="4434356" y="478885"/>
            <a:ext cx="4352535" cy="12416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2 Corinthians 7:10 | Faith scripture, Scripture, Bible">
            <a:extLst>
              <a:ext uri="{FF2B5EF4-FFF2-40B4-BE49-F238E27FC236}">
                <a16:creationId xmlns:a16="http://schemas.microsoft.com/office/drawing/2014/main" id="{C823FD75-BA88-474C-B11E-13EF0734B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 t="373" r="353" b="79840"/>
          <a:stretch/>
        </p:blipFill>
        <p:spPr bwMode="auto">
          <a:xfrm>
            <a:off x="357760" y="478884"/>
            <a:ext cx="4076600" cy="12416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1A3961C7-9F17-45A7-8275-091681CE3BE7}"/>
              </a:ext>
            </a:extLst>
          </p:cNvPr>
          <p:cNvSpPr txBox="1">
            <a:spLocks/>
          </p:cNvSpPr>
          <p:nvPr/>
        </p:nvSpPr>
        <p:spPr>
          <a:xfrm>
            <a:off x="357759" y="680715"/>
            <a:ext cx="4076599" cy="8552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dirty="0">
                <a:solidFill>
                  <a:schemeClr val="bg1"/>
                </a:solidFill>
              </a:rPr>
              <a:t>The sorrow that leads to Heaven</a:t>
            </a:r>
          </a:p>
        </p:txBody>
      </p:sp>
    </p:spTree>
    <p:extLst>
      <p:ext uri="{BB962C8B-B14F-4D97-AF65-F5344CB8AC3E}">
        <p14:creationId xmlns:p14="http://schemas.microsoft.com/office/powerpoint/2010/main" val="212516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3266E6D-D0FE-4020-BBFF-4BB26B2A9E4F}"/>
              </a:ext>
            </a:extLst>
          </p:cNvPr>
          <p:cNvSpPr>
            <a:spLocks noGrp="1"/>
          </p:cNvSpPr>
          <p:nvPr>
            <p:ph sz="half" idx="2"/>
          </p:nvPr>
        </p:nvSpPr>
        <p:spPr>
          <a:xfrm>
            <a:off x="4629150" y="1825624"/>
            <a:ext cx="3886200" cy="4552315"/>
          </a:xfrm>
        </p:spPr>
        <p:txBody>
          <a:bodyPr>
            <a:normAutofit lnSpcReduction="10000"/>
          </a:bodyPr>
          <a:lstStyle/>
          <a:p>
            <a:r>
              <a:rPr lang="en-NZ" dirty="0"/>
              <a:t>Everyone regrets bad outcomes.</a:t>
            </a:r>
          </a:p>
          <a:p>
            <a:r>
              <a:rPr lang="en-NZ" dirty="0"/>
              <a:t>Sin ultimately ends in regret.</a:t>
            </a:r>
          </a:p>
          <a:p>
            <a:r>
              <a:rPr lang="en-NZ" dirty="0"/>
              <a:t>But, regret isn’t always repentance.</a:t>
            </a:r>
          </a:p>
          <a:p>
            <a:r>
              <a:rPr lang="en-NZ" dirty="0"/>
              <a:t>The angry blame God.</a:t>
            </a:r>
          </a:p>
          <a:p>
            <a:r>
              <a:rPr lang="en-NZ" dirty="0"/>
              <a:t>The humble see their sin.</a:t>
            </a:r>
          </a:p>
          <a:p>
            <a:r>
              <a:rPr lang="en-NZ" dirty="0">
                <a:solidFill>
                  <a:schemeClr val="bg1"/>
                </a:solidFill>
              </a:rPr>
              <a:t>No regrets…Heaven bound.</a:t>
            </a:r>
          </a:p>
        </p:txBody>
      </p:sp>
      <p:pic>
        <p:nvPicPr>
          <p:cNvPr id="11266" name="Picture 2" descr="No photo description available.">
            <a:extLst>
              <a:ext uri="{FF2B5EF4-FFF2-40B4-BE49-F238E27FC236}">
                <a16:creationId xmlns:a16="http://schemas.microsoft.com/office/drawing/2014/main" id="{5F473895-C473-4B6E-AAA4-6B9738668D1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4330" b="5455"/>
          <a:stretch/>
        </p:blipFill>
        <p:spPr bwMode="auto">
          <a:xfrm>
            <a:off x="357759" y="1720530"/>
            <a:ext cx="4076600" cy="46574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2 Corinthians 7:10 | Faith scripture, Scripture, Bible">
            <a:extLst>
              <a:ext uri="{FF2B5EF4-FFF2-40B4-BE49-F238E27FC236}">
                <a16:creationId xmlns:a16="http://schemas.microsoft.com/office/drawing/2014/main" id="{82800C96-A98E-4F24-B88D-838F6A5FD7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2" t="21617" r="354" b="13908"/>
          <a:stretch/>
        </p:blipFill>
        <p:spPr bwMode="auto">
          <a:xfrm>
            <a:off x="4434356" y="478885"/>
            <a:ext cx="4352535" cy="12416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2 Corinthians 7:10 | Faith scripture, Scripture, Bible">
            <a:extLst>
              <a:ext uri="{FF2B5EF4-FFF2-40B4-BE49-F238E27FC236}">
                <a16:creationId xmlns:a16="http://schemas.microsoft.com/office/drawing/2014/main" id="{C823FD75-BA88-474C-B11E-13EF0734B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 t="373" r="353" b="79840"/>
          <a:stretch/>
        </p:blipFill>
        <p:spPr bwMode="auto">
          <a:xfrm>
            <a:off x="357760" y="478884"/>
            <a:ext cx="4076600" cy="12416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1A3961C7-9F17-45A7-8275-091681CE3BE7}"/>
              </a:ext>
            </a:extLst>
          </p:cNvPr>
          <p:cNvSpPr txBox="1">
            <a:spLocks/>
          </p:cNvSpPr>
          <p:nvPr/>
        </p:nvSpPr>
        <p:spPr>
          <a:xfrm>
            <a:off x="357759" y="680715"/>
            <a:ext cx="4076599" cy="8552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dirty="0">
                <a:solidFill>
                  <a:schemeClr val="bg1"/>
                </a:solidFill>
              </a:rPr>
              <a:t>The sorrow that leads to Heaven</a:t>
            </a:r>
          </a:p>
        </p:txBody>
      </p:sp>
    </p:spTree>
    <p:extLst>
      <p:ext uri="{BB962C8B-B14F-4D97-AF65-F5344CB8AC3E}">
        <p14:creationId xmlns:p14="http://schemas.microsoft.com/office/powerpoint/2010/main" val="411910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3266E6D-D0FE-4020-BBFF-4BB26B2A9E4F}"/>
              </a:ext>
            </a:extLst>
          </p:cNvPr>
          <p:cNvSpPr>
            <a:spLocks noGrp="1"/>
          </p:cNvSpPr>
          <p:nvPr>
            <p:ph sz="half" idx="2"/>
          </p:nvPr>
        </p:nvSpPr>
        <p:spPr>
          <a:xfrm>
            <a:off x="4629150" y="1825624"/>
            <a:ext cx="3886200" cy="4552315"/>
          </a:xfrm>
        </p:spPr>
        <p:txBody>
          <a:bodyPr>
            <a:normAutofit lnSpcReduction="10000"/>
          </a:bodyPr>
          <a:lstStyle/>
          <a:p>
            <a:r>
              <a:rPr lang="en-NZ" dirty="0"/>
              <a:t>Everyone regrets bad outcomes.</a:t>
            </a:r>
          </a:p>
          <a:p>
            <a:r>
              <a:rPr lang="en-NZ" dirty="0"/>
              <a:t>Sin ultimately ends in regret.</a:t>
            </a:r>
          </a:p>
          <a:p>
            <a:r>
              <a:rPr lang="en-NZ" dirty="0"/>
              <a:t>But, regret isn’t always repentance.</a:t>
            </a:r>
          </a:p>
          <a:p>
            <a:r>
              <a:rPr lang="en-NZ" dirty="0"/>
              <a:t>The angry blame God.</a:t>
            </a:r>
          </a:p>
          <a:p>
            <a:r>
              <a:rPr lang="en-NZ" dirty="0"/>
              <a:t>The humble see their sin.</a:t>
            </a:r>
          </a:p>
          <a:p>
            <a:r>
              <a:rPr lang="en-NZ" dirty="0"/>
              <a:t>No regrets…Heaven bound.</a:t>
            </a:r>
          </a:p>
        </p:txBody>
      </p:sp>
      <p:pic>
        <p:nvPicPr>
          <p:cNvPr id="11266" name="Picture 2" descr="No photo description available.">
            <a:extLst>
              <a:ext uri="{FF2B5EF4-FFF2-40B4-BE49-F238E27FC236}">
                <a16:creationId xmlns:a16="http://schemas.microsoft.com/office/drawing/2014/main" id="{5F473895-C473-4B6E-AAA4-6B9738668D1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4330" b="5455"/>
          <a:stretch/>
        </p:blipFill>
        <p:spPr bwMode="auto">
          <a:xfrm>
            <a:off x="357759" y="1720530"/>
            <a:ext cx="4076600" cy="46574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2 Corinthians 7:10 | Faith scripture, Scripture, Bible">
            <a:extLst>
              <a:ext uri="{FF2B5EF4-FFF2-40B4-BE49-F238E27FC236}">
                <a16:creationId xmlns:a16="http://schemas.microsoft.com/office/drawing/2014/main" id="{82800C96-A98E-4F24-B88D-838F6A5FD7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2" t="21617" r="354" b="13908"/>
          <a:stretch/>
        </p:blipFill>
        <p:spPr bwMode="auto">
          <a:xfrm>
            <a:off x="4434356" y="478885"/>
            <a:ext cx="4352535" cy="12416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2 Corinthians 7:10 | Faith scripture, Scripture, Bible">
            <a:extLst>
              <a:ext uri="{FF2B5EF4-FFF2-40B4-BE49-F238E27FC236}">
                <a16:creationId xmlns:a16="http://schemas.microsoft.com/office/drawing/2014/main" id="{C823FD75-BA88-474C-B11E-13EF0734B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 t="373" r="353" b="79840"/>
          <a:stretch/>
        </p:blipFill>
        <p:spPr bwMode="auto">
          <a:xfrm>
            <a:off x="357760" y="478884"/>
            <a:ext cx="4076600" cy="12416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1A3961C7-9F17-45A7-8275-091681CE3BE7}"/>
              </a:ext>
            </a:extLst>
          </p:cNvPr>
          <p:cNvSpPr txBox="1">
            <a:spLocks/>
          </p:cNvSpPr>
          <p:nvPr/>
        </p:nvSpPr>
        <p:spPr>
          <a:xfrm>
            <a:off x="357759" y="680715"/>
            <a:ext cx="4076599" cy="8552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dirty="0">
                <a:solidFill>
                  <a:schemeClr val="bg1"/>
                </a:solidFill>
              </a:rPr>
              <a:t>The sorrow that leads to Heaven</a:t>
            </a:r>
          </a:p>
        </p:txBody>
      </p:sp>
    </p:spTree>
    <p:extLst>
      <p:ext uri="{BB962C8B-B14F-4D97-AF65-F5344CB8AC3E}">
        <p14:creationId xmlns:p14="http://schemas.microsoft.com/office/powerpoint/2010/main" val="14050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May be an image of text that says &quot;Jesus-said WILL BUILD MY CHURCH AND THE GATES OF HELL SHALL NOT PREVAIL AGAINST IT Matthew 16:18 Kno&quot;">
            <a:extLst>
              <a:ext uri="{FF2B5EF4-FFF2-40B4-BE49-F238E27FC236}">
                <a16:creationId xmlns:a16="http://schemas.microsoft.com/office/drawing/2014/main" id="{F6788412-6E5B-40EC-A574-D54F50D8A01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7758" y="480060"/>
            <a:ext cx="8428482" cy="590388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92DEED9-8BC7-4142-88F6-08D7BC6ED170}"/>
              </a:ext>
            </a:extLst>
          </p:cNvPr>
          <p:cNvSpPr txBox="1">
            <a:spLocks/>
          </p:cNvSpPr>
          <p:nvPr/>
        </p:nvSpPr>
        <p:spPr>
          <a:xfrm>
            <a:off x="4379027" y="809966"/>
            <a:ext cx="3645979" cy="864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latin typeface="Brush Script MT" panose="03060802040406070304" pitchFamily="66" charset="0"/>
              </a:rPr>
              <a:t>No Safer Place</a:t>
            </a:r>
          </a:p>
        </p:txBody>
      </p:sp>
      <p:sp>
        <p:nvSpPr>
          <p:cNvPr id="12" name="Content Placeholder 1">
            <a:extLst>
              <a:ext uri="{FF2B5EF4-FFF2-40B4-BE49-F238E27FC236}">
                <a16:creationId xmlns:a16="http://schemas.microsoft.com/office/drawing/2014/main" id="{C487706F-A1FC-49BE-9DAA-02361AEA6379}"/>
              </a:ext>
            </a:extLst>
          </p:cNvPr>
          <p:cNvSpPr txBox="1">
            <a:spLocks/>
          </p:cNvSpPr>
          <p:nvPr/>
        </p:nvSpPr>
        <p:spPr>
          <a:xfrm>
            <a:off x="357756" y="5513237"/>
            <a:ext cx="8428481" cy="86470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l"/>
            <a:r>
              <a:rPr lang="en-NZ" dirty="0">
                <a:solidFill>
                  <a:schemeClr val="bg1"/>
                </a:solidFill>
                <a:latin typeface="system-ui"/>
              </a:rPr>
              <a:t>1 Peter 2:5—</a:t>
            </a:r>
            <a:r>
              <a:rPr lang="en-NZ" b="0" i="0" dirty="0">
                <a:solidFill>
                  <a:schemeClr val="bg1"/>
                </a:solidFill>
                <a:effectLst/>
                <a:latin typeface="system-ui"/>
              </a:rPr>
              <a:t>you yourselves </a:t>
            </a:r>
            <a:r>
              <a:rPr lang="en-NZ" i="0" dirty="0">
                <a:solidFill>
                  <a:schemeClr val="bg1"/>
                </a:solidFill>
                <a:effectLst/>
                <a:latin typeface="system-ui"/>
              </a:rPr>
              <a:t>like living stones are being built up as a spiritual house, to be a holy priesthood, to offer spiritual sacrifices acceptable to God through Jesus Christ. </a:t>
            </a:r>
            <a:r>
              <a:rPr lang="en-NZ" sz="1700" i="0" dirty="0">
                <a:solidFill>
                  <a:schemeClr val="bg1"/>
                </a:solidFill>
                <a:effectLst/>
                <a:latin typeface="system-ui"/>
              </a:rPr>
              <a:t>(ESV)</a:t>
            </a:r>
          </a:p>
          <a:p>
            <a:pPr marL="0" indent="0">
              <a:buNone/>
            </a:pPr>
            <a:endParaRPr lang="en-NZ" dirty="0"/>
          </a:p>
        </p:txBody>
      </p:sp>
    </p:spTree>
    <p:extLst>
      <p:ext uri="{BB962C8B-B14F-4D97-AF65-F5344CB8AC3E}">
        <p14:creationId xmlns:p14="http://schemas.microsoft.com/office/powerpoint/2010/main" val="342813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3266E6D-D0FE-4020-BBFF-4BB26B2A9E4F}"/>
              </a:ext>
            </a:extLst>
          </p:cNvPr>
          <p:cNvSpPr>
            <a:spLocks noGrp="1"/>
          </p:cNvSpPr>
          <p:nvPr>
            <p:ph sz="half" idx="2"/>
          </p:nvPr>
        </p:nvSpPr>
        <p:spPr/>
        <p:txBody>
          <a:bodyPr>
            <a:normAutofit lnSpcReduction="10000"/>
          </a:bodyPr>
          <a:lstStyle/>
          <a:p>
            <a:pPr algn="l"/>
            <a:r>
              <a:rPr lang="en-NZ" b="0" i="0" dirty="0">
                <a:solidFill>
                  <a:srgbClr val="000000"/>
                </a:solidFill>
                <a:effectLst/>
                <a:latin typeface="system-ui"/>
              </a:rPr>
              <a:t>2 Peter 3:10—</a:t>
            </a:r>
          </a:p>
          <a:p>
            <a:pPr algn="l"/>
            <a:r>
              <a:rPr lang="en-NZ" b="1" i="0" baseline="30000" dirty="0">
                <a:solidFill>
                  <a:srgbClr val="000000"/>
                </a:solidFill>
                <a:effectLst/>
                <a:latin typeface="system-ui"/>
              </a:rPr>
              <a:t>10</a:t>
            </a:r>
            <a:r>
              <a:rPr lang="en-NZ" b="0" i="0" dirty="0">
                <a:solidFill>
                  <a:srgbClr val="000000"/>
                </a:solidFill>
                <a:effectLst/>
                <a:latin typeface="system-ui"/>
              </a:rPr>
              <a:t>But the day of the Lord will come like a thief, and then the heavens will pass away with a roar, and the heavenly bodies will be burned up and dissolved, and the earth and the works that are done on it will be exposed.</a:t>
            </a:r>
            <a:r>
              <a:rPr lang="en-NZ" baseline="30000" dirty="0">
                <a:solidFill>
                  <a:srgbClr val="000000"/>
                </a:solidFill>
                <a:latin typeface="system-ui"/>
              </a:rPr>
              <a:t> (ESV)</a:t>
            </a:r>
            <a:endParaRPr lang="en-NZ" b="0" i="0" dirty="0">
              <a:solidFill>
                <a:srgbClr val="000000"/>
              </a:solidFill>
              <a:effectLst/>
              <a:latin typeface="system-ui"/>
            </a:endParaRPr>
          </a:p>
        </p:txBody>
      </p:sp>
      <p:sp>
        <p:nvSpPr>
          <p:cNvPr id="9" name="Title 1">
            <a:extLst>
              <a:ext uri="{FF2B5EF4-FFF2-40B4-BE49-F238E27FC236}">
                <a16:creationId xmlns:a16="http://schemas.microsoft.com/office/drawing/2014/main" id="{5C2572D2-14A7-43E0-BEB0-D788F819D9EA}"/>
              </a:ext>
            </a:extLst>
          </p:cNvPr>
          <p:cNvSpPr>
            <a:spLocks noGrp="1"/>
          </p:cNvSpPr>
          <p:nvPr>
            <p:ph type="title"/>
          </p:nvPr>
        </p:nvSpPr>
        <p:spPr>
          <a:xfrm>
            <a:off x="628650" y="681037"/>
            <a:ext cx="7886700" cy="1009652"/>
          </a:xfrm>
        </p:spPr>
        <p:txBody>
          <a:bodyPr/>
          <a:lstStyle/>
          <a:p>
            <a:r>
              <a:rPr lang="en-NZ" dirty="0"/>
              <a:t>No warning of arrival…</a:t>
            </a:r>
          </a:p>
        </p:txBody>
      </p:sp>
      <p:pic>
        <p:nvPicPr>
          <p:cNvPr id="3074" name="Picture 2">
            <a:extLst>
              <a:ext uri="{FF2B5EF4-FFF2-40B4-BE49-F238E27FC236}">
                <a16:creationId xmlns:a16="http://schemas.microsoft.com/office/drawing/2014/main" id="{356C3403-A5F1-4501-9FA3-B78641E317B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3549" y="2307205"/>
            <a:ext cx="4055281" cy="325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96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3266E6D-D0FE-4020-BBFF-4BB26B2A9E4F}"/>
              </a:ext>
            </a:extLst>
          </p:cNvPr>
          <p:cNvSpPr>
            <a:spLocks noGrp="1"/>
          </p:cNvSpPr>
          <p:nvPr>
            <p:ph sz="half" idx="2"/>
          </p:nvPr>
        </p:nvSpPr>
        <p:spPr>
          <a:xfrm>
            <a:off x="357759" y="3863008"/>
            <a:ext cx="8428482" cy="1819192"/>
          </a:xfrm>
        </p:spPr>
        <p:txBody>
          <a:bodyPr>
            <a:normAutofit/>
          </a:bodyPr>
          <a:lstStyle/>
          <a:p>
            <a:pPr algn="l"/>
            <a:r>
              <a:rPr lang="en-NZ" b="0" i="0" dirty="0">
                <a:solidFill>
                  <a:srgbClr val="000000"/>
                </a:solidFill>
                <a:effectLst/>
                <a:latin typeface="system-ui"/>
              </a:rPr>
              <a:t>1 John 5:20—</a:t>
            </a:r>
            <a:r>
              <a:rPr lang="en-NZ" b="1" i="0" baseline="30000" dirty="0">
                <a:solidFill>
                  <a:srgbClr val="000000"/>
                </a:solidFill>
                <a:effectLst/>
                <a:latin typeface="system-ui"/>
              </a:rPr>
              <a:t>20 </a:t>
            </a:r>
            <a:r>
              <a:rPr lang="en-NZ" b="0" i="0" dirty="0">
                <a:solidFill>
                  <a:srgbClr val="000000"/>
                </a:solidFill>
                <a:effectLst/>
                <a:latin typeface="system-ui"/>
              </a:rPr>
              <a:t>And we know that the Son of God has come and has given us understanding, so that we may know him who is true; and we are in him who is true, in his Son Jesus Christ. He is the true God and eternal life. </a:t>
            </a:r>
            <a:r>
              <a:rPr lang="en-NZ" sz="1300" b="0" i="0" dirty="0">
                <a:solidFill>
                  <a:srgbClr val="000000"/>
                </a:solidFill>
                <a:effectLst/>
                <a:latin typeface="system-ui"/>
              </a:rPr>
              <a:t>(ESV)</a:t>
            </a:r>
          </a:p>
          <a:p>
            <a:endParaRPr lang="en-NZ" dirty="0"/>
          </a:p>
        </p:txBody>
      </p:sp>
      <p:sp>
        <p:nvSpPr>
          <p:cNvPr id="9" name="Title 1">
            <a:extLst>
              <a:ext uri="{FF2B5EF4-FFF2-40B4-BE49-F238E27FC236}">
                <a16:creationId xmlns:a16="http://schemas.microsoft.com/office/drawing/2014/main" id="{5C2572D2-14A7-43E0-BEB0-D788F819D9EA}"/>
              </a:ext>
            </a:extLst>
          </p:cNvPr>
          <p:cNvSpPr>
            <a:spLocks noGrp="1"/>
          </p:cNvSpPr>
          <p:nvPr>
            <p:ph type="title"/>
          </p:nvPr>
        </p:nvSpPr>
        <p:spPr>
          <a:xfrm>
            <a:off x="628650" y="365126"/>
            <a:ext cx="7886700" cy="1325563"/>
          </a:xfrm>
        </p:spPr>
        <p:txBody>
          <a:bodyPr/>
          <a:lstStyle/>
          <a:p>
            <a:endParaRPr lang="en-NZ" dirty="0"/>
          </a:p>
        </p:txBody>
      </p:sp>
      <p:pic>
        <p:nvPicPr>
          <p:cNvPr id="1026" name="Picture 2" descr="May be an image of sky and text that says &quot;THE ASSURANCE OF SALVATION&quot;">
            <a:extLst>
              <a:ext uri="{FF2B5EF4-FFF2-40B4-BE49-F238E27FC236}">
                <a16:creationId xmlns:a16="http://schemas.microsoft.com/office/drawing/2014/main" id="{D6608E20-14AC-487B-98E2-0E9F85788CF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6618" b="4646"/>
          <a:stretch/>
        </p:blipFill>
        <p:spPr bwMode="auto">
          <a:xfrm>
            <a:off x="357759" y="622851"/>
            <a:ext cx="5024280" cy="2544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y be an image of text that says &quot;The TRUTH About. What must I do to be SAVED? The Most Important Question That Can Be Asked.&quot;">
            <a:extLst>
              <a:ext uri="{FF2B5EF4-FFF2-40B4-BE49-F238E27FC236}">
                <a16:creationId xmlns:a16="http://schemas.microsoft.com/office/drawing/2014/main" id="{D5CFA5DC-FBCD-48F8-A7B9-A344211F03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765" b="-210"/>
          <a:stretch/>
        </p:blipFill>
        <p:spPr bwMode="auto">
          <a:xfrm>
            <a:off x="5382039" y="622851"/>
            <a:ext cx="3133309" cy="254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395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No photo description available.">
            <a:extLst>
              <a:ext uri="{FF2B5EF4-FFF2-40B4-BE49-F238E27FC236}">
                <a16:creationId xmlns:a16="http://schemas.microsoft.com/office/drawing/2014/main" id="{FFB20BCF-395E-4206-8B9C-3AD1638580A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8650" y="2078117"/>
            <a:ext cx="7886699" cy="30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70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3266E6D-D0FE-4020-BBFF-4BB26B2A9E4F}"/>
              </a:ext>
            </a:extLst>
          </p:cNvPr>
          <p:cNvSpPr>
            <a:spLocks noGrp="1"/>
          </p:cNvSpPr>
          <p:nvPr>
            <p:ph sz="half" idx="2"/>
          </p:nvPr>
        </p:nvSpPr>
        <p:spPr>
          <a:xfrm>
            <a:off x="4629151" y="1253331"/>
            <a:ext cx="3886200" cy="4351338"/>
          </a:xfrm>
        </p:spPr>
        <p:txBody>
          <a:bodyPr>
            <a:normAutofit fontScale="92500" lnSpcReduction="10000"/>
          </a:bodyPr>
          <a:lstStyle/>
          <a:p>
            <a:pPr algn="l"/>
            <a:r>
              <a:rPr lang="en-NZ" b="0" i="0" dirty="0">
                <a:solidFill>
                  <a:srgbClr val="000000"/>
                </a:solidFill>
                <a:effectLst/>
                <a:latin typeface="system-ui"/>
              </a:rPr>
              <a:t>Hebrews 9:27-28—</a:t>
            </a:r>
          </a:p>
          <a:p>
            <a:pPr algn="l"/>
            <a:r>
              <a:rPr lang="en-NZ" b="1" i="0" baseline="30000" dirty="0">
                <a:solidFill>
                  <a:srgbClr val="000000"/>
                </a:solidFill>
                <a:effectLst/>
                <a:latin typeface="system-ui"/>
              </a:rPr>
              <a:t>27</a:t>
            </a:r>
            <a:r>
              <a:rPr lang="en-NZ" b="0" i="0" dirty="0">
                <a:solidFill>
                  <a:srgbClr val="000000"/>
                </a:solidFill>
                <a:effectLst/>
                <a:latin typeface="system-ui"/>
              </a:rPr>
              <a:t>And just as it is appointed for man to die once, and after that comes judgment, </a:t>
            </a:r>
          </a:p>
          <a:p>
            <a:pPr algn="l"/>
            <a:r>
              <a:rPr lang="en-NZ" b="1" i="0" baseline="30000" dirty="0">
                <a:solidFill>
                  <a:srgbClr val="000000"/>
                </a:solidFill>
                <a:effectLst/>
                <a:latin typeface="system-ui"/>
              </a:rPr>
              <a:t>28</a:t>
            </a:r>
            <a:r>
              <a:rPr lang="en-NZ" b="0" i="0" dirty="0">
                <a:solidFill>
                  <a:srgbClr val="000000"/>
                </a:solidFill>
                <a:effectLst/>
                <a:latin typeface="system-ui"/>
              </a:rPr>
              <a:t>so Christ, having been offered once to bear the sins of many, will appear a second time, not to deal with sin but to save those who are eagerly waiting for him. </a:t>
            </a:r>
            <a:r>
              <a:rPr lang="en-NZ" sz="1400" b="0" i="0" dirty="0">
                <a:solidFill>
                  <a:srgbClr val="000000"/>
                </a:solidFill>
                <a:effectLst/>
                <a:latin typeface="system-ui"/>
              </a:rPr>
              <a:t>(ESV)</a:t>
            </a:r>
          </a:p>
        </p:txBody>
      </p:sp>
      <p:pic>
        <p:nvPicPr>
          <p:cNvPr id="13314" name="Picture 2" descr="MAN IS APPOINTED ONCE TO DIE AND THEN THE JUDGMENT (DAILY ...">
            <a:extLst>
              <a:ext uri="{FF2B5EF4-FFF2-40B4-BE49-F238E27FC236}">
                <a16:creationId xmlns:a16="http://schemas.microsoft.com/office/drawing/2014/main" id="{6E8E3A2F-A74B-4422-B019-6E125D33545A}"/>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7824" r="6269"/>
          <a:stretch/>
        </p:blipFill>
        <p:spPr bwMode="auto">
          <a:xfrm>
            <a:off x="536639" y="1720633"/>
            <a:ext cx="3913632" cy="341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75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May be an image of one or more people, people standing, body of water and tree">
            <a:extLst>
              <a:ext uri="{FF2B5EF4-FFF2-40B4-BE49-F238E27FC236}">
                <a16:creationId xmlns:a16="http://schemas.microsoft.com/office/drawing/2014/main" id="{8781356D-33CC-41F9-8199-C608B3D3571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7758" y="466808"/>
            <a:ext cx="8428482" cy="591113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BBEABC65-38A1-4CD3-A8B0-F52FED140D3E}"/>
              </a:ext>
            </a:extLst>
          </p:cNvPr>
          <p:cNvSpPr txBox="1">
            <a:spLocks/>
          </p:cNvSpPr>
          <p:nvPr/>
        </p:nvSpPr>
        <p:spPr>
          <a:xfrm>
            <a:off x="436052" y="637400"/>
            <a:ext cx="8124852" cy="14034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Matthew 28:19-20—</a:t>
            </a:r>
            <a:r>
              <a:rPr lang="en-NZ" b="1" i="0" baseline="30000" dirty="0">
                <a:solidFill>
                  <a:schemeClr val="bg1"/>
                </a:solidFill>
                <a:effectLst/>
                <a:latin typeface="system-ui"/>
              </a:rPr>
              <a:t>19</a:t>
            </a:r>
            <a:r>
              <a:rPr lang="en-NZ" b="0" i="0" dirty="0">
                <a:solidFill>
                  <a:schemeClr val="bg1"/>
                </a:solidFill>
                <a:effectLst/>
                <a:latin typeface="system-ui"/>
              </a:rPr>
              <a:t>Go therefore and make disciples of all the nations, baptizing them in the name of the Father and the Son and the Holy Spirit, </a:t>
            </a:r>
            <a:r>
              <a:rPr lang="en-NZ" b="1" i="0" baseline="30000" dirty="0">
                <a:solidFill>
                  <a:schemeClr val="bg1"/>
                </a:solidFill>
                <a:effectLst/>
                <a:latin typeface="system-ui"/>
              </a:rPr>
              <a:t>20</a:t>
            </a:r>
            <a:r>
              <a:rPr lang="en-NZ" b="0" i="0" dirty="0">
                <a:solidFill>
                  <a:schemeClr val="bg1"/>
                </a:solidFill>
                <a:effectLst/>
                <a:latin typeface="system-ui"/>
              </a:rPr>
              <a:t>teaching them to observe all that I commanded you; and lo, I am with you always, even to the end of the age.” (NASB95)</a:t>
            </a:r>
            <a:endParaRPr lang="en-NZ" dirty="0">
              <a:solidFill>
                <a:schemeClr val="bg1"/>
              </a:solidFill>
            </a:endParaRPr>
          </a:p>
        </p:txBody>
      </p:sp>
    </p:spTree>
    <p:extLst>
      <p:ext uri="{BB962C8B-B14F-4D97-AF65-F5344CB8AC3E}">
        <p14:creationId xmlns:p14="http://schemas.microsoft.com/office/powerpoint/2010/main" val="1977633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C2572D2-14A7-43E0-BEB0-D788F819D9EA}"/>
              </a:ext>
            </a:extLst>
          </p:cNvPr>
          <p:cNvSpPr>
            <a:spLocks noGrp="1"/>
          </p:cNvSpPr>
          <p:nvPr>
            <p:ph type="title"/>
          </p:nvPr>
        </p:nvSpPr>
        <p:spPr>
          <a:xfrm>
            <a:off x="357758" y="500062"/>
            <a:ext cx="8428482" cy="1368495"/>
          </a:xfrm>
        </p:spPr>
        <p:txBody>
          <a:bodyPr/>
          <a:lstStyle/>
          <a:p>
            <a:pPr algn="ctr"/>
            <a:r>
              <a:rPr lang="en-NZ" dirty="0"/>
              <a:t>No Third Option Available</a:t>
            </a:r>
          </a:p>
        </p:txBody>
      </p:sp>
      <p:pic>
        <p:nvPicPr>
          <p:cNvPr id="2052" name="Picture 4" descr="May be an image of road and text that says &quot;Hell ↑ Heaven&quot;">
            <a:extLst>
              <a:ext uri="{FF2B5EF4-FFF2-40B4-BE49-F238E27FC236}">
                <a16:creationId xmlns:a16="http://schemas.microsoft.com/office/drawing/2014/main" id="{AB72A8A5-1409-4FCD-90DB-593FC260918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16" r="6"/>
          <a:stretch/>
        </p:blipFill>
        <p:spPr bwMode="auto">
          <a:xfrm>
            <a:off x="1875182" y="2042199"/>
            <a:ext cx="5393635" cy="404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69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No photo description available.">
            <a:extLst>
              <a:ext uri="{FF2B5EF4-FFF2-40B4-BE49-F238E27FC236}">
                <a16:creationId xmlns:a16="http://schemas.microsoft.com/office/drawing/2014/main" id="{60938203-6084-41B0-908B-B82E39C3AA2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7064" y="821635"/>
            <a:ext cx="7929872" cy="490330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C98B28C9-BD93-4E65-8419-AD490475B8F0}"/>
              </a:ext>
            </a:extLst>
          </p:cNvPr>
          <p:cNvSpPr txBox="1">
            <a:spLocks/>
          </p:cNvSpPr>
          <p:nvPr/>
        </p:nvSpPr>
        <p:spPr>
          <a:xfrm>
            <a:off x="1216715" y="3816626"/>
            <a:ext cx="6800849" cy="1563758"/>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latin typeface="Segoe UI Historic" panose="020B0502040204020203" pitchFamily="34" charset="0"/>
              </a:rPr>
              <a:t>Ecclesiastes 7:20—</a:t>
            </a:r>
          </a:p>
          <a:p>
            <a:r>
              <a:rPr lang="en-NZ" dirty="0">
                <a:solidFill>
                  <a:schemeClr val="bg1"/>
                </a:solidFill>
                <a:latin typeface="Segoe UI Historic" panose="020B0502040204020203" pitchFamily="34" charset="0"/>
              </a:rPr>
              <a:t>“</a:t>
            </a:r>
            <a:r>
              <a:rPr lang="en-NZ" b="1" i="0" baseline="30000" dirty="0">
                <a:solidFill>
                  <a:schemeClr val="bg1"/>
                </a:solidFill>
                <a:effectLst/>
                <a:latin typeface="system-ui"/>
              </a:rPr>
              <a:t>20 </a:t>
            </a:r>
            <a:r>
              <a:rPr lang="en-NZ" b="0" i="0" dirty="0">
                <a:solidFill>
                  <a:schemeClr val="bg1"/>
                </a:solidFill>
                <a:effectLst/>
                <a:latin typeface="system-ui"/>
              </a:rPr>
              <a:t>Indeed, there is not a righteous man on earth who </a:t>
            </a:r>
            <a:r>
              <a:rPr lang="en-NZ" b="0" i="1" dirty="0">
                <a:solidFill>
                  <a:schemeClr val="bg1"/>
                </a:solidFill>
                <a:effectLst/>
                <a:latin typeface="system-ui"/>
              </a:rPr>
              <a:t>continually</a:t>
            </a:r>
            <a:r>
              <a:rPr lang="en-NZ" b="0" i="0" dirty="0">
                <a:solidFill>
                  <a:schemeClr val="bg1"/>
                </a:solidFill>
                <a:effectLst/>
                <a:latin typeface="system-ui"/>
              </a:rPr>
              <a:t> does good and who never sins. (NASB95)</a:t>
            </a:r>
            <a:endParaRPr lang="en-NZ" dirty="0">
              <a:solidFill>
                <a:schemeClr val="bg1"/>
              </a:solidFill>
            </a:endParaRPr>
          </a:p>
        </p:txBody>
      </p:sp>
    </p:spTree>
    <p:extLst>
      <p:ext uri="{BB962C8B-B14F-4D97-AF65-F5344CB8AC3E}">
        <p14:creationId xmlns:p14="http://schemas.microsoft.com/office/powerpoint/2010/main" val="336117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Nothing is Hidden | Oak Cliff Bible Fellowship">
            <a:extLst>
              <a:ext uri="{FF2B5EF4-FFF2-40B4-BE49-F238E27FC236}">
                <a16:creationId xmlns:a16="http://schemas.microsoft.com/office/drawing/2014/main" id="{C66A1383-6726-40DF-950A-EFDF00541EC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69721" y="480059"/>
            <a:ext cx="5897267" cy="589726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4A88BFA5-82DF-4FB3-B6D9-FDA9145117C9}"/>
              </a:ext>
            </a:extLst>
          </p:cNvPr>
          <p:cNvSpPr txBox="1">
            <a:spLocks/>
          </p:cNvSpPr>
          <p:nvPr/>
        </p:nvSpPr>
        <p:spPr>
          <a:xfrm>
            <a:off x="1737689" y="2646767"/>
            <a:ext cx="3886200" cy="34757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Hebrews 4:13—</a:t>
            </a:r>
          </a:p>
          <a:p>
            <a:r>
              <a:rPr lang="en-NZ" dirty="0">
                <a:solidFill>
                  <a:schemeClr val="bg1"/>
                </a:solidFill>
                <a:latin typeface="system-ui"/>
              </a:rPr>
              <a:t>Nothing in all the world can be hidden from God. He can clearly see all things. Everything is open before him. And to him we must explain the way we have lived. </a:t>
            </a:r>
            <a:r>
              <a:rPr lang="en-NZ" sz="1400" dirty="0">
                <a:solidFill>
                  <a:schemeClr val="bg1"/>
                </a:solidFill>
                <a:latin typeface="system-ui"/>
              </a:rPr>
              <a:t>(ERV)</a:t>
            </a:r>
            <a:endParaRPr lang="en-NZ" sz="1400" dirty="0">
              <a:solidFill>
                <a:schemeClr val="bg1"/>
              </a:solidFill>
            </a:endParaRPr>
          </a:p>
        </p:txBody>
      </p:sp>
      <p:sp>
        <p:nvSpPr>
          <p:cNvPr id="4" name="Content Placeholder 3">
            <a:extLst>
              <a:ext uri="{FF2B5EF4-FFF2-40B4-BE49-F238E27FC236}">
                <a16:creationId xmlns:a16="http://schemas.microsoft.com/office/drawing/2014/main" id="{837AFF64-3E6D-45F0-AC3F-A7666F75F949}"/>
              </a:ext>
            </a:extLst>
          </p:cNvPr>
          <p:cNvSpPr>
            <a:spLocks noGrp="1"/>
          </p:cNvSpPr>
          <p:nvPr>
            <p:ph sz="half" idx="2"/>
          </p:nvPr>
        </p:nvSpPr>
        <p:spPr>
          <a:xfrm>
            <a:off x="7566990" y="459225"/>
            <a:ext cx="1219249" cy="5897266"/>
          </a:xfrm>
        </p:spPr>
        <p:style>
          <a:lnRef idx="2">
            <a:schemeClr val="dk1">
              <a:shade val="50000"/>
            </a:schemeClr>
          </a:lnRef>
          <a:fillRef idx="1">
            <a:schemeClr val="dk1"/>
          </a:fillRef>
          <a:effectRef idx="0">
            <a:schemeClr val="dk1"/>
          </a:effectRef>
          <a:fontRef idx="minor">
            <a:schemeClr val="lt1"/>
          </a:fontRef>
        </p:style>
        <p:txBody>
          <a:bodyPr/>
          <a:lstStyle/>
          <a:p>
            <a:r>
              <a:rPr lang="en-NZ" dirty="0">
                <a:solidFill>
                  <a:schemeClr val="tx1"/>
                </a:solidFill>
              </a:rPr>
              <a:t>.</a:t>
            </a:r>
          </a:p>
        </p:txBody>
      </p:sp>
      <p:sp>
        <p:nvSpPr>
          <p:cNvPr id="12" name="Content Placeholder 3">
            <a:extLst>
              <a:ext uri="{FF2B5EF4-FFF2-40B4-BE49-F238E27FC236}">
                <a16:creationId xmlns:a16="http://schemas.microsoft.com/office/drawing/2014/main" id="{EF6DE44E-06A9-4C8C-945E-52B3F4A1E391}"/>
              </a:ext>
            </a:extLst>
          </p:cNvPr>
          <p:cNvSpPr txBox="1">
            <a:spLocks/>
          </p:cNvSpPr>
          <p:nvPr/>
        </p:nvSpPr>
        <p:spPr>
          <a:xfrm>
            <a:off x="357757" y="459225"/>
            <a:ext cx="1311962" cy="589726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solidFill>
                  <a:schemeClr val="tx1"/>
                </a:solidFill>
              </a:rPr>
              <a:t>.</a:t>
            </a:r>
            <a:endParaRPr lang="en-NZ" dirty="0">
              <a:solidFill>
                <a:schemeClr val="tx1"/>
              </a:solidFill>
            </a:endParaRPr>
          </a:p>
        </p:txBody>
      </p:sp>
    </p:spTree>
    <p:extLst>
      <p:ext uri="{BB962C8B-B14F-4D97-AF65-F5344CB8AC3E}">
        <p14:creationId xmlns:p14="http://schemas.microsoft.com/office/powerpoint/2010/main" val="93794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3266E6D-D0FE-4020-BBFF-4BB26B2A9E4F}"/>
              </a:ext>
            </a:extLst>
          </p:cNvPr>
          <p:cNvSpPr>
            <a:spLocks noGrp="1"/>
          </p:cNvSpPr>
          <p:nvPr>
            <p:ph sz="half" idx="2"/>
          </p:nvPr>
        </p:nvSpPr>
        <p:spPr>
          <a:xfrm>
            <a:off x="4629150" y="911086"/>
            <a:ext cx="4157091" cy="5035827"/>
          </a:xfrm>
        </p:spPr>
        <p:txBody>
          <a:bodyPr>
            <a:normAutofit/>
          </a:bodyPr>
          <a:lstStyle/>
          <a:p>
            <a:pPr algn="l"/>
            <a:r>
              <a:rPr lang="en-NZ" b="0" i="0" dirty="0">
                <a:solidFill>
                  <a:srgbClr val="000000"/>
                </a:solidFill>
                <a:effectLst/>
                <a:latin typeface="system-ui"/>
              </a:rPr>
              <a:t>John 12:47-48—</a:t>
            </a:r>
          </a:p>
          <a:p>
            <a:pPr algn="l"/>
            <a:r>
              <a:rPr lang="en-NZ" b="1" i="0" baseline="30000" dirty="0">
                <a:solidFill>
                  <a:srgbClr val="000000"/>
                </a:solidFill>
                <a:effectLst/>
                <a:latin typeface="system-ui"/>
              </a:rPr>
              <a:t>47</a:t>
            </a:r>
            <a:r>
              <a:rPr lang="en-NZ" b="0" i="0" dirty="0">
                <a:solidFill>
                  <a:srgbClr val="000000"/>
                </a:solidFill>
                <a:effectLst/>
                <a:latin typeface="system-ui"/>
              </a:rPr>
              <a:t>If anyone hears My sayings and does not keep them, I do not judge him; for I did not come to judge the world, but to save the world. </a:t>
            </a:r>
            <a:r>
              <a:rPr lang="en-NZ" b="1" i="0" baseline="30000" dirty="0">
                <a:solidFill>
                  <a:srgbClr val="000000"/>
                </a:solidFill>
                <a:effectLst/>
                <a:latin typeface="system-ui"/>
              </a:rPr>
              <a:t>48</a:t>
            </a:r>
            <a:r>
              <a:rPr lang="en-NZ" b="0" i="0" dirty="0">
                <a:solidFill>
                  <a:srgbClr val="000000"/>
                </a:solidFill>
                <a:effectLst/>
                <a:latin typeface="system-ui"/>
              </a:rPr>
              <a:t>He who rejects Me and does not receive My sayings, has one who judges him; the word I spoke is what will judge him at the last day. </a:t>
            </a:r>
            <a:r>
              <a:rPr lang="en-NZ" sz="1400" b="0" i="0" dirty="0">
                <a:solidFill>
                  <a:srgbClr val="000000"/>
                </a:solidFill>
                <a:effectLst/>
                <a:latin typeface="system-ui"/>
              </a:rPr>
              <a:t>(NASB95)</a:t>
            </a:r>
          </a:p>
        </p:txBody>
      </p:sp>
      <p:sp>
        <p:nvSpPr>
          <p:cNvPr id="9" name="Title 1">
            <a:extLst>
              <a:ext uri="{FF2B5EF4-FFF2-40B4-BE49-F238E27FC236}">
                <a16:creationId xmlns:a16="http://schemas.microsoft.com/office/drawing/2014/main" id="{5C2572D2-14A7-43E0-BEB0-D788F819D9EA}"/>
              </a:ext>
            </a:extLst>
          </p:cNvPr>
          <p:cNvSpPr>
            <a:spLocks noGrp="1"/>
          </p:cNvSpPr>
          <p:nvPr>
            <p:ph type="title"/>
          </p:nvPr>
        </p:nvSpPr>
        <p:spPr>
          <a:xfrm>
            <a:off x="600075" y="609600"/>
            <a:ext cx="3943350" cy="2298700"/>
          </a:xfrm>
        </p:spPr>
        <p:txBody>
          <a:bodyPr>
            <a:normAutofit fontScale="90000"/>
          </a:bodyPr>
          <a:lstStyle/>
          <a:p>
            <a:pPr algn="ctr"/>
            <a:r>
              <a:rPr lang="en-NZ" dirty="0"/>
              <a:t>Jesus:</a:t>
            </a:r>
            <a:br>
              <a:rPr lang="en-NZ" dirty="0"/>
            </a:br>
            <a:r>
              <a:rPr lang="en-NZ" dirty="0"/>
              <a:t>Prophet</a:t>
            </a:r>
            <a:br>
              <a:rPr lang="en-NZ" dirty="0"/>
            </a:br>
            <a:r>
              <a:rPr lang="en-NZ" dirty="0"/>
              <a:t>Saviour</a:t>
            </a:r>
            <a:br>
              <a:rPr lang="en-NZ" dirty="0"/>
            </a:br>
            <a:r>
              <a:rPr lang="en-NZ" dirty="0"/>
              <a:t>Judge</a:t>
            </a:r>
          </a:p>
        </p:txBody>
      </p:sp>
      <p:pic>
        <p:nvPicPr>
          <p:cNvPr id="8" name="Picture 2" descr="The investigative judgement and our assurance | Adventist ...">
            <a:extLst>
              <a:ext uri="{FF2B5EF4-FFF2-40B4-BE49-F238E27FC236}">
                <a16:creationId xmlns:a16="http://schemas.microsoft.com/office/drawing/2014/main" id="{AB3A4931-2408-4DB8-9E0E-D4ED23E52B3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0957"/>
          <a:stretch/>
        </p:blipFill>
        <p:spPr bwMode="auto">
          <a:xfrm>
            <a:off x="821635" y="3388360"/>
            <a:ext cx="3709907" cy="264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49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3266E6D-D0FE-4020-BBFF-4BB26B2A9E4F}"/>
              </a:ext>
            </a:extLst>
          </p:cNvPr>
          <p:cNvSpPr>
            <a:spLocks noGrp="1"/>
          </p:cNvSpPr>
          <p:nvPr>
            <p:ph sz="half" idx="2"/>
          </p:nvPr>
        </p:nvSpPr>
        <p:spPr/>
        <p:txBody>
          <a:bodyPr>
            <a:normAutofit fontScale="92500" lnSpcReduction="10000"/>
          </a:bodyPr>
          <a:lstStyle/>
          <a:p>
            <a:pPr algn="l"/>
            <a:r>
              <a:rPr lang="en-NZ" b="0" i="0" dirty="0">
                <a:solidFill>
                  <a:srgbClr val="000000"/>
                </a:solidFill>
                <a:effectLst/>
                <a:latin typeface="system-ui"/>
              </a:rPr>
              <a:t>Ecclesiastes 11:9—</a:t>
            </a:r>
          </a:p>
          <a:p>
            <a:pPr algn="l"/>
            <a:r>
              <a:rPr lang="en-NZ" b="1" i="0" baseline="30000" dirty="0">
                <a:solidFill>
                  <a:srgbClr val="000000"/>
                </a:solidFill>
                <a:effectLst/>
                <a:latin typeface="system-ui"/>
              </a:rPr>
              <a:t>9</a:t>
            </a:r>
            <a:r>
              <a:rPr lang="en-NZ" b="0" i="0" dirty="0">
                <a:solidFill>
                  <a:srgbClr val="000000"/>
                </a:solidFill>
                <a:effectLst/>
                <a:latin typeface="system-ui"/>
              </a:rPr>
              <a:t>Rejoice, young man, during your childhood, and let your heart be pleasant during the days of young manhood. And follow the impulses of your heart and the desires of your eyes. Yet know that God will bring you to judgment for all these things. </a:t>
            </a:r>
            <a:r>
              <a:rPr lang="en-NZ" sz="1400" b="0" i="0" dirty="0">
                <a:solidFill>
                  <a:srgbClr val="000000"/>
                </a:solidFill>
                <a:effectLst/>
                <a:latin typeface="system-ui"/>
              </a:rPr>
              <a:t>(NASB95)</a:t>
            </a:r>
          </a:p>
        </p:txBody>
      </p:sp>
      <p:sp>
        <p:nvSpPr>
          <p:cNvPr id="9" name="Title 1">
            <a:extLst>
              <a:ext uri="{FF2B5EF4-FFF2-40B4-BE49-F238E27FC236}">
                <a16:creationId xmlns:a16="http://schemas.microsoft.com/office/drawing/2014/main" id="{5C2572D2-14A7-43E0-BEB0-D788F819D9EA}"/>
              </a:ext>
            </a:extLst>
          </p:cNvPr>
          <p:cNvSpPr>
            <a:spLocks noGrp="1"/>
          </p:cNvSpPr>
          <p:nvPr>
            <p:ph type="title"/>
          </p:nvPr>
        </p:nvSpPr>
        <p:spPr>
          <a:xfrm>
            <a:off x="628650" y="461219"/>
            <a:ext cx="7886700" cy="1325563"/>
          </a:xfrm>
        </p:spPr>
        <p:txBody>
          <a:bodyPr/>
          <a:lstStyle/>
          <a:p>
            <a:r>
              <a:rPr lang="en-NZ" dirty="0"/>
              <a:t>How not to worry and be happy…</a:t>
            </a:r>
          </a:p>
        </p:txBody>
      </p:sp>
      <p:pic>
        <p:nvPicPr>
          <p:cNvPr id="5122" name="Picture 2" descr="May be an image of body of water and text">
            <a:extLst>
              <a:ext uri="{FF2B5EF4-FFF2-40B4-BE49-F238E27FC236}">
                <a16:creationId xmlns:a16="http://schemas.microsoft.com/office/drawing/2014/main" id="{DF57D188-AA14-4617-9B61-E661277CA31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277676"/>
            <a:ext cx="4076301" cy="351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6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No photo description available.">
            <a:extLst>
              <a:ext uri="{FF2B5EF4-FFF2-40B4-BE49-F238E27FC236}">
                <a16:creationId xmlns:a16="http://schemas.microsoft.com/office/drawing/2014/main" id="{5F473895-C473-4B6E-AAA4-6B9738668D1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4330" b="5455"/>
          <a:stretch/>
        </p:blipFill>
        <p:spPr bwMode="auto">
          <a:xfrm>
            <a:off x="357759" y="1720530"/>
            <a:ext cx="4076600" cy="46574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2 Corinthians 7:10 | Faith scripture, Scripture, Bible">
            <a:extLst>
              <a:ext uri="{FF2B5EF4-FFF2-40B4-BE49-F238E27FC236}">
                <a16:creationId xmlns:a16="http://schemas.microsoft.com/office/drawing/2014/main" id="{C823FD75-BA88-474C-B11E-13EF0734B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 t="373" r="353" b="79840"/>
          <a:stretch/>
        </p:blipFill>
        <p:spPr bwMode="auto">
          <a:xfrm>
            <a:off x="357760" y="478884"/>
            <a:ext cx="4076600" cy="12416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1A3961C7-9F17-45A7-8275-091681CE3BE7}"/>
              </a:ext>
            </a:extLst>
          </p:cNvPr>
          <p:cNvSpPr txBox="1">
            <a:spLocks/>
          </p:cNvSpPr>
          <p:nvPr/>
        </p:nvSpPr>
        <p:spPr>
          <a:xfrm>
            <a:off x="357759" y="680715"/>
            <a:ext cx="4076599" cy="8552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dirty="0">
                <a:solidFill>
                  <a:schemeClr val="bg1"/>
                </a:solidFill>
              </a:rPr>
              <a:t>The sorrow that leads to Heaven</a:t>
            </a:r>
          </a:p>
        </p:txBody>
      </p:sp>
    </p:spTree>
    <p:extLst>
      <p:ext uri="{BB962C8B-B14F-4D97-AF65-F5344CB8AC3E}">
        <p14:creationId xmlns:p14="http://schemas.microsoft.com/office/powerpoint/2010/main" val="387494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No photo description available.">
            <a:extLst>
              <a:ext uri="{FF2B5EF4-FFF2-40B4-BE49-F238E27FC236}">
                <a16:creationId xmlns:a16="http://schemas.microsoft.com/office/drawing/2014/main" id="{5F473895-C473-4B6E-AAA4-6B9738668D1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4330" b="5455"/>
          <a:stretch/>
        </p:blipFill>
        <p:spPr bwMode="auto">
          <a:xfrm>
            <a:off x="357759" y="1720530"/>
            <a:ext cx="4076600" cy="46574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2 Corinthians 7:10 | Faith scripture, Scripture, Bible">
            <a:extLst>
              <a:ext uri="{FF2B5EF4-FFF2-40B4-BE49-F238E27FC236}">
                <a16:creationId xmlns:a16="http://schemas.microsoft.com/office/drawing/2014/main" id="{82800C96-A98E-4F24-B88D-838F6A5FD7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2" t="21617" r="354" b="13908"/>
          <a:stretch/>
        </p:blipFill>
        <p:spPr bwMode="auto">
          <a:xfrm>
            <a:off x="4434356" y="478885"/>
            <a:ext cx="4352535" cy="12416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2 Corinthians 7:10 | Faith scripture, Scripture, Bible">
            <a:extLst>
              <a:ext uri="{FF2B5EF4-FFF2-40B4-BE49-F238E27FC236}">
                <a16:creationId xmlns:a16="http://schemas.microsoft.com/office/drawing/2014/main" id="{C823FD75-BA88-474C-B11E-13EF0734B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 t="373" r="353" b="79840"/>
          <a:stretch/>
        </p:blipFill>
        <p:spPr bwMode="auto">
          <a:xfrm>
            <a:off x="357760" y="478884"/>
            <a:ext cx="4076600" cy="12416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1A3961C7-9F17-45A7-8275-091681CE3BE7}"/>
              </a:ext>
            </a:extLst>
          </p:cNvPr>
          <p:cNvSpPr txBox="1">
            <a:spLocks/>
          </p:cNvSpPr>
          <p:nvPr/>
        </p:nvSpPr>
        <p:spPr>
          <a:xfrm>
            <a:off x="357759" y="680715"/>
            <a:ext cx="4076599" cy="8552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dirty="0">
                <a:solidFill>
                  <a:schemeClr val="bg1"/>
                </a:solidFill>
              </a:rPr>
              <a:t>The sorrow that leads to Heaven</a:t>
            </a:r>
          </a:p>
        </p:txBody>
      </p:sp>
    </p:spTree>
    <p:extLst>
      <p:ext uri="{BB962C8B-B14F-4D97-AF65-F5344CB8AC3E}">
        <p14:creationId xmlns:p14="http://schemas.microsoft.com/office/powerpoint/2010/main" val="39896593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1226</TotalTime>
  <Words>758</Words>
  <Application>Microsoft Office PowerPoint</Application>
  <PresentationFormat>On-screen Show (4:3)</PresentationFormat>
  <Paragraphs>69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Brush Script MT</vt:lpstr>
      <vt:lpstr>Calibri</vt:lpstr>
      <vt:lpstr>Calibri Light</vt:lpstr>
      <vt:lpstr>Segoe UI Historic</vt:lpstr>
      <vt:lpstr>system-ui</vt:lpstr>
      <vt:lpstr>Office Theme</vt:lpstr>
      <vt:lpstr>PowerPoint Presentation</vt:lpstr>
      <vt:lpstr>PowerPoint Presentation</vt:lpstr>
      <vt:lpstr>No Third Option Available</vt:lpstr>
      <vt:lpstr>PowerPoint Presentation</vt:lpstr>
      <vt:lpstr>PowerPoint Presentation</vt:lpstr>
      <vt:lpstr>Jesus: Prophet Saviour Judge</vt:lpstr>
      <vt:lpstr>How not to worry and be happy…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warning of arrival…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purpose of godliness</dc:title>
  <dc:creator>John Staiger</dc:creator>
  <cp:lastModifiedBy>HODGMAN, Geoff (BOSTSC)</cp:lastModifiedBy>
  <cp:revision>63</cp:revision>
  <dcterms:created xsi:type="dcterms:W3CDTF">2018-02-15T21:37:55Z</dcterms:created>
  <dcterms:modified xsi:type="dcterms:W3CDTF">2021-08-22T09:45:49Z</dcterms:modified>
</cp:coreProperties>
</file>