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77" r:id="rId2"/>
    <p:sldId id="258" r:id="rId3"/>
    <p:sldId id="405" r:id="rId4"/>
    <p:sldId id="414" r:id="rId5"/>
    <p:sldId id="413" r:id="rId6"/>
    <p:sldId id="420" r:id="rId7"/>
    <p:sldId id="409" r:id="rId8"/>
    <p:sldId id="415" r:id="rId9"/>
    <p:sldId id="404" r:id="rId10"/>
    <p:sldId id="421" r:id="rId11"/>
    <p:sldId id="394" r:id="rId12"/>
    <p:sldId id="416" r:id="rId13"/>
    <p:sldId id="417" r:id="rId14"/>
    <p:sldId id="418" r:id="rId15"/>
    <p:sldId id="419" r:id="rId16"/>
    <p:sldId id="392" r:id="rId17"/>
    <p:sldId id="393"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7" d="100"/>
          <a:sy n="87" d="100"/>
        </p:scale>
        <p:origin x="42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F63DD58-AF44-414E-8EE6-274F67F68675}" type="datetimeFigureOut">
              <a:rPr lang="en-NZ" smtClean="0"/>
              <a:t>4/07/2021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E6A46865-A5C3-47EA-BA70-7D9D5B683038}" type="slidenum">
              <a:rPr lang="en-NZ" smtClean="0"/>
              <a:t>‹#›</a:t>
            </a:fld>
            <a:endParaRPr lang="en-NZ"/>
          </a:p>
        </p:txBody>
      </p:sp>
    </p:spTree>
    <p:extLst>
      <p:ext uri="{BB962C8B-B14F-4D97-AF65-F5344CB8AC3E}">
        <p14:creationId xmlns:p14="http://schemas.microsoft.com/office/powerpoint/2010/main" val="2334372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63DD58-AF44-414E-8EE6-274F67F68675}" type="datetimeFigureOut">
              <a:rPr lang="en-NZ" smtClean="0"/>
              <a:t>4/07/2021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E6A46865-A5C3-47EA-BA70-7D9D5B683038}" type="slidenum">
              <a:rPr lang="en-NZ" smtClean="0"/>
              <a:t>‹#›</a:t>
            </a:fld>
            <a:endParaRPr lang="en-NZ"/>
          </a:p>
        </p:txBody>
      </p:sp>
    </p:spTree>
    <p:extLst>
      <p:ext uri="{BB962C8B-B14F-4D97-AF65-F5344CB8AC3E}">
        <p14:creationId xmlns:p14="http://schemas.microsoft.com/office/powerpoint/2010/main" val="2412387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63DD58-AF44-414E-8EE6-274F67F68675}" type="datetimeFigureOut">
              <a:rPr lang="en-NZ" smtClean="0"/>
              <a:t>4/07/2021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E6A46865-A5C3-47EA-BA70-7D9D5B683038}" type="slidenum">
              <a:rPr lang="en-NZ" smtClean="0"/>
              <a:t>‹#›</a:t>
            </a:fld>
            <a:endParaRPr lang="en-NZ"/>
          </a:p>
        </p:txBody>
      </p:sp>
    </p:spTree>
    <p:extLst>
      <p:ext uri="{BB962C8B-B14F-4D97-AF65-F5344CB8AC3E}">
        <p14:creationId xmlns:p14="http://schemas.microsoft.com/office/powerpoint/2010/main" val="298570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63DD58-AF44-414E-8EE6-274F67F68675}" type="datetimeFigureOut">
              <a:rPr lang="en-NZ" smtClean="0"/>
              <a:t>4/07/2021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E6A46865-A5C3-47EA-BA70-7D9D5B683038}" type="slidenum">
              <a:rPr lang="en-NZ" smtClean="0"/>
              <a:t>‹#›</a:t>
            </a:fld>
            <a:endParaRPr lang="en-NZ"/>
          </a:p>
        </p:txBody>
      </p:sp>
    </p:spTree>
    <p:extLst>
      <p:ext uri="{BB962C8B-B14F-4D97-AF65-F5344CB8AC3E}">
        <p14:creationId xmlns:p14="http://schemas.microsoft.com/office/powerpoint/2010/main" val="1530794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F63DD58-AF44-414E-8EE6-274F67F68675}" type="datetimeFigureOut">
              <a:rPr lang="en-NZ" smtClean="0"/>
              <a:t>4/07/2021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E6A46865-A5C3-47EA-BA70-7D9D5B683038}" type="slidenum">
              <a:rPr lang="en-NZ" smtClean="0"/>
              <a:t>‹#›</a:t>
            </a:fld>
            <a:endParaRPr lang="en-NZ"/>
          </a:p>
        </p:txBody>
      </p:sp>
    </p:spTree>
    <p:extLst>
      <p:ext uri="{BB962C8B-B14F-4D97-AF65-F5344CB8AC3E}">
        <p14:creationId xmlns:p14="http://schemas.microsoft.com/office/powerpoint/2010/main" val="2123824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F63DD58-AF44-414E-8EE6-274F67F68675}" type="datetimeFigureOut">
              <a:rPr lang="en-NZ" smtClean="0"/>
              <a:t>4/07/2021</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E6A46865-A5C3-47EA-BA70-7D9D5B683038}" type="slidenum">
              <a:rPr lang="en-NZ" smtClean="0"/>
              <a:t>‹#›</a:t>
            </a:fld>
            <a:endParaRPr lang="en-NZ"/>
          </a:p>
        </p:txBody>
      </p:sp>
    </p:spTree>
    <p:extLst>
      <p:ext uri="{BB962C8B-B14F-4D97-AF65-F5344CB8AC3E}">
        <p14:creationId xmlns:p14="http://schemas.microsoft.com/office/powerpoint/2010/main" val="1873473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F63DD58-AF44-414E-8EE6-274F67F68675}" type="datetimeFigureOut">
              <a:rPr lang="en-NZ" smtClean="0"/>
              <a:t>4/07/2021</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E6A46865-A5C3-47EA-BA70-7D9D5B683038}" type="slidenum">
              <a:rPr lang="en-NZ" smtClean="0"/>
              <a:t>‹#›</a:t>
            </a:fld>
            <a:endParaRPr lang="en-NZ"/>
          </a:p>
        </p:txBody>
      </p:sp>
    </p:spTree>
    <p:extLst>
      <p:ext uri="{BB962C8B-B14F-4D97-AF65-F5344CB8AC3E}">
        <p14:creationId xmlns:p14="http://schemas.microsoft.com/office/powerpoint/2010/main" val="2435042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F63DD58-AF44-414E-8EE6-274F67F68675}" type="datetimeFigureOut">
              <a:rPr lang="en-NZ" smtClean="0"/>
              <a:t>4/07/2021</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E6A46865-A5C3-47EA-BA70-7D9D5B683038}" type="slidenum">
              <a:rPr lang="en-NZ" smtClean="0"/>
              <a:t>‹#›</a:t>
            </a:fld>
            <a:endParaRPr lang="en-NZ"/>
          </a:p>
        </p:txBody>
      </p:sp>
    </p:spTree>
    <p:extLst>
      <p:ext uri="{BB962C8B-B14F-4D97-AF65-F5344CB8AC3E}">
        <p14:creationId xmlns:p14="http://schemas.microsoft.com/office/powerpoint/2010/main" val="1045146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63DD58-AF44-414E-8EE6-274F67F68675}" type="datetimeFigureOut">
              <a:rPr lang="en-NZ" smtClean="0"/>
              <a:t>4/07/2021</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E6A46865-A5C3-47EA-BA70-7D9D5B683038}" type="slidenum">
              <a:rPr lang="en-NZ" smtClean="0"/>
              <a:t>‹#›</a:t>
            </a:fld>
            <a:endParaRPr lang="en-NZ"/>
          </a:p>
        </p:txBody>
      </p:sp>
    </p:spTree>
    <p:extLst>
      <p:ext uri="{BB962C8B-B14F-4D97-AF65-F5344CB8AC3E}">
        <p14:creationId xmlns:p14="http://schemas.microsoft.com/office/powerpoint/2010/main" val="1734233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F63DD58-AF44-414E-8EE6-274F67F68675}" type="datetimeFigureOut">
              <a:rPr lang="en-NZ" smtClean="0"/>
              <a:t>4/07/2021</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E6A46865-A5C3-47EA-BA70-7D9D5B683038}" type="slidenum">
              <a:rPr lang="en-NZ" smtClean="0"/>
              <a:t>‹#›</a:t>
            </a:fld>
            <a:endParaRPr lang="en-NZ"/>
          </a:p>
        </p:txBody>
      </p:sp>
    </p:spTree>
    <p:extLst>
      <p:ext uri="{BB962C8B-B14F-4D97-AF65-F5344CB8AC3E}">
        <p14:creationId xmlns:p14="http://schemas.microsoft.com/office/powerpoint/2010/main" val="72268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F63DD58-AF44-414E-8EE6-274F67F68675}" type="datetimeFigureOut">
              <a:rPr lang="en-NZ" smtClean="0"/>
              <a:t>4/07/2021</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E6A46865-A5C3-47EA-BA70-7D9D5B683038}" type="slidenum">
              <a:rPr lang="en-NZ" smtClean="0"/>
              <a:t>‹#›</a:t>
            </a:fld>
            <a:endParaRPr lang="en-NZ"/>
          </a:p>
        </p:txBody>
      </p:sp>
    </p:spTree>
    <p:extLst>
      <p:ext uri="{BB962C8B-B14F-4D97-AF65-F5344CB8AC3E}">
        <p14:creationId xmlns:p14="http://schemas.microsoft.com/office/powerpoint/2010/main" val="1869109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63DD58-AF44-414E-8EE6-274F67F68675}" type="datetimeFigureOut">
              <a:rPr lang="en-NZ" smtClean="0"/>
              <a:t>4/07/2021</a:t>
            </a:fld>
            <a:endParaRPr lang="en-NZ"/>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A46865-A5C3-47EA-BA70-7D9D5B683038}" type="slidenum">
              <a:rPr lang="en-NZ" smtClean="0"/>
              <a:t>‹#›</a:t>
            </a:fld>
            <a:endParaRPr lang="en-NZ"/>
          </a:p>
        </p:txBody>
      </p:sp>
    </p:spTree>
    <p:extLst>
      <p:ext uri="{BB962C8B-B14F-4D97-AF65-F5344CB8AC3E}">
        <p14:creationId xmlns:p14="http://schemas.microsoft.com/office/powerpoint/2010/main" val="16728973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13513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65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B44330D-EA18-4254-AA95-EB49948539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656084BE-EBE7-45CA-A8BD-5D8018A9F70F}"/>
              </a:ext>
            </a:extLst>
          </p:cNvPr>
          <p:cNvSpPr>
            <a:spLocks noGrp="1"/>
          </p:cNvSpPr>
          <p:nvPr>
            <p:ph sz="half" idx="2"/>
          </p:nvPr>
        </p:nvSpPr>
        <p:spPr>
          <a:xfrm>
            <a:off x="357754" y="4267200"/>
            <a:ext cx="8428485" cy="2090737"/>
          </a:xfrm>
        </p:spPr>
        <p:txBody>
          <a:bodyPr>
            <a:normAutofit/>
          </a:bodyPr>
          <a:lstStyle/>
          <a:p>
            <a:pPr algn="l"/>
            <a:r>
              <a:rPr lang="en-NZ" b="0" i="0" dirty="0">
                <a:solidFill>
                  <a:srgbClr val="000000"/>
                </a:solidFill>
                <a:effectLst/>
                <a:latin typeface="system-ui"/>
              </a:rPr>
              <a:t>Philippians 1:6—</a:t>
            </a:r>
            <a:r>
              <a:rPr lang="en-NZ" b="1" i="0" baseline="30000" dirty="0">
                <a:solidFill>
                  <a:srgbClr val="000000"/>
                </a:solidFill>
                <a:effectLst/>
                <a:latin typeface="system-ui"/>
              </a:rPr>
              <a:t>6</a:t>
            </a:r>
            <a:r>
              <a:rPr lang="en-NZ" b="0" i="1" dirty="0">
                <a:solidFill>
                  <a:srgbClr val="000000"/>
                </a:solidFill>
                <a:effectLst/>
                <a:latin typeface="system-ui"/>
              </a:rPr>
              <a:t>For I am</a:t>
            </a:r>
            <a:r>
              <a:rPr lang="en-NZ" b="0" i="0" dirty="0">
                <a:solidFill>
                  <a:srgbClr val="000000"/>
                </a:solidFill>
                <a:effectLst/>
                <a:latin typeface="system-ui"/>
              </a:rPr>
              <a:t> confident of this very thing, that He who began a good work in you will perfect it until the day of Christ Jesus. </a:t>
            </a:r>
            <a:r>
              <a:rPr lang="en-NZ" sz="1200" b="0" i="0" dirty="0">
                <a:solidFill>
                  <a:srgbClr val="000000"/>
                </a:solidFill>
                <a:effectLst/>
                <a:latin typeface="system-ui"/>
              </a:rPr>
              <a:t>(NASB95)</a:t>
            </a:r>
          </a:p>
          <a:p>
            <a:endParaRPr lang="en-NZ" dirty="0"/>
          </a:p>
        </p:txBody>
      </p:sp>
      <p:sp>
        <p:nvSpPr>
          <p:cNvPr id="14" name="Title 1">
            <a:extLst>
              <a:ext uri="{FF2B5EF4-FFF2-40B4-BE49-F238E27FC236}">
                <a16:creationId xmlns:a16="http://schemas.microsoft.com/office/drawing/2014/main" id="{34FD6FD4-C69B-42C4-99A0-85CEA5BB9B77}"/>
              </a:ext>
            </a:extLst>
          </p:cNvPr>
          <p:cNvSpPr>
            <a:spLocks noGrp="1"/>
          </p:cNvSpPr>
          <p:nvPr>
            <p:ph type="title"/>
          </p:nvPr>
        </p:nvSpPr>
        <p:spPr>
          <a:xfrm>
            <a:off x="357758" y="500062"/>
            <a:ext cx="8428482" cy="984181"/>
          </a:xfrm>
        </p:spPr>
        <p:txBody>
          <a:bodyPr/>
          <a:lstStyle/>
          <a:p>
            <a:pPr algn="ctr"/>
            <a:endParaRPr lang="en-NZ" dirty="0"/>
          </a:p>
        </p:txBody>
      </p:sp>
      <p:pic>
        <p:nvPicPr>
          <p:cNvPr id="13314" name="Picture 2">
            <a:extLst>
              <a:ext uri="{FF2B5EF4-FFF2-40B4-BE49-F238E27FC236}">
                <a16:creationId xmlns:a16="http://schemas.microsoft.com/office/drawing/2014/main" id="{86FB008C-E4D0-4496-9324-5A0735EFAFD7}"/>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44502" y="480060"/>
            <a:ext cx="6361098" cy="3578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4659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42713" y="-1142284"/>
            <a:ext cx="68580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733" y="0"/>
            <a:ext cx="6803134"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125298" y="-161647"/>
            <a:ext cx="4894564"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a:extLst>
              <a:ext uri="{FF2B5EF4-FFF2-40B4-BE49-F238E27FC236}">
                <a16:creationId xmlns:a16="http://schemas.microsoft.com/office/drawing/2014/main" id="{26DE8B28-A887-4B80-8FDE-57832D1B56B9}"/>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b="14834"/>
          <a:stretch/>
        </p:blipFill>
        <p:spPr bwMode="auto">
          <a:xfrm>
            <a:off x="342613" y="533297"/>
            <a:ext cx="8458200" cy="405195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2435DF0B-1EEA-4832-80F1-7D6C80075326}"/>
              </a:ext>
            </a:extLst>
          </p:cNvPr>
          <p:cNvSpPr txBox="1"/>
          <p:nvPr/>
        </p:nvSpPr>
        <p:spPr>
          <a:xfrm>
            <a:off x="340879" y="4585253"/>
            <a:ext cx="8458200" cy="1815882"/>
          </a:xfrm>
          <a:prstGeom prst="rect">
            <a:avLst/>
          </a:prstGeom>
          <a:noFill/>
        </p:spPr>
        <p:txBody>
          <a:bodyPr wrap="square">
            <a:spAutoFit/>
          </a:bodyPr>
          <a:lstStyle/>
          <a:p>
            <a:pPr algn="l"/>
            <a:r>
              <a:rPr lang="en-NZ" sz="2800" b="0" i="0" dirty="0">
                <a:solidFill>
                  <a:schemeClr val="bg1"/>
                </a:solidFill>
                <a:effectLst/>
                <a:latin typeface="system-ui"/>
              </a:rPr>
              <a:t>Hebrews 11:6—</a:t>
            </a:r>
          </a:p>
          <a:p>
            <a:pPr algn="l"/>
            <a:r>
              <a:rPr lang="en-NZ" sz="2800" b="1" i="0" baseline="30000" dirty="0">
                <a:solidFill>
                  <a:schemeClr val="bg1"/>
                </a:solidFill>
                <a:effectLst/>
                <a:latin typeface="system-ui"/>
              </a:rPr>
              <a:t>6 </a:t>
            </a:r>
            <a:r>
              <a:rPr lang="en-NZ" sz="2800" b="0" i="0" dirty="0">
                <a:solidFill>
                  <a:schemeClr val="bg1"/>
                </a:solidFill>
                <a:effectLst/>
                <a:latin typeface="system-ui"/>
              </a:rPr>
              <a:t>And without faith it is impossible to please </a:t>
            </a:r>
            <a:r>
              <a:rPr lang="en-NZ" sz="2800" b="0" i="1" dirty="0">
                <a:solidFill>
                  <a:schemeClr val="bg1"/>
                </a:solidFill>
                <a:effectLst/>
                <a:latin typeface="system-ui"/>
              </a:rPr>
              <a:t>Him</a:t>
            </a:r>
            <a:r>
              <a:rPr lang="en-NZ" sz="2800" b="0" i="0" dirty="0">
                <a:solidFill>
                  <a:schemeClr val="bg1"/>
                </a:solidFill>
                <a:effectLst/>
                <a:latin typeface="system-ui"/>
              </a:rPr>
              <a:t>, for he who comes to God must believe that He is and </a:t>
            </a:r>
            <a:r>
              <a:rPr lang="en-NZ" sz="2800" b="0" i="1" dirty="0">
                <a:solidFill>
                  <a:schemeClr val="bg1"/>
                </a:solidFill>
                <a:effectLst/>
                <a:latin typeface="system-ui"/>
              </a:rPr>
              <a:t>that</a:t>
            </a:r>
            <a:r>
              <a:rPr lang="en-NZ" sz="2800" b="0" i="0" dirty="0">
                <a:solidFill>
                  <a:schemeClr val="bg1"/>
                </a:solidFill>
                <a:effectLst/>
                <a:latin typeface="system-ui"/>
              </a:rPr>
              <a:t> He is a rewarder of those who seek Him.</a:t>
            </a:r>
            <a:r>
              <a:rPr lang="en-NZ" b="0" i="0" dirty="0">
                <a:solidFill>
                  <a:schemeClr val="bg1"/>
                </a:solidFill>
                <a:effectLst/>
                <a:latin typeface="system-ui"/>
              </a:rPr>
              <a:t> (NASB95)</a:t>
            </a:r>
          </a:p>
        </p:txBody>
      </p:sp>
    </p:spTree>
    <p:extLst>
      <p:ext uri="{BB962C8B-B14F-4D97-AF65-F5344CB8AC3E}">
        <p14:creationId xmlns:p14="http://schemas.microsoft.com/office/powerpoint/2010/main" val="6152615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42713" y="-1142284"/>
            <a:ext cx="68580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733" y="0"/>
            <a:ext cx="6803134"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125298" y="-161647"/>
            <a:ext cx="4894564"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a:extLst>
              <a:ext uri="{FF2B5EF4-FFF2-40B4-BE49-F238E27FC236}">
                <a16:creationId xmlns:a16="http://schemas.microsoft.com/office/drawing/2014/main" id="{26DE8B28-A887-4B80-8FDE-57832D1B56B9}"/>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b="14834"/>
          <a:stretch/>
        </p:blipFill>
        <p:spPr bwMode="auto">
          <a:xfrm>
            <a:off x="342613" y="533297"/>
            <a:ext cx="8458200" cy="405195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2435DF0B-1EEA-4832-80F1-7D6C80075326}"/>
              </a:ext>
            </a:extLst>
          </p:cNvPr>
          <p:cNvSpPr txBox="1"/>
          <p:nvPr/>
        </p:nvSpPr>
        <p:spPr>
          <a:xfrm>
            <a:off x="340879" y="4585253"/>
            <a:ext cx="8458200" cy="1754326"/>
          </a:xfrm>
          <a:prstGeom prst="rect">
            <a:avLst/>
          </a:prstGeom>
          <a:noFill/>
        </p:spPr>
        <p:txBody>
          <a:bodyPr wrap="square">
            <a:spAutoFit/>
          </a:bodyPr>
          <a:lstStyle/>
          <a:p>
            <a:pPr algn="l"/>
            <a:r>
              <a:rPr lang="en-NZ" sz="2700" b="0" i="0" dirty="0">
                <a:solidFill>
                  <a:schemeClr val="bg1"/>
                </a:solidFill>
                <a:effectLst/>
                <a:latin typeface="system-ui"/>
              </a:rPr>
              <a:t>Hebrews 11:39-40—</a:t>
            </a:r>
            <a:r>
              <a:rPr lang="en-NZ" sz="2700" b="1" i="0" baseline="30000" dirty="0">
                <a:solidFill>
                  <a:schemeClr val="bg1"/>
                </a:solidFill>
                <a:effectLst/>
                <a:latin typeface="system-ui"/>
              </a:rPr>
              <a:t>39</a:t>
            </a:r>
            <a:r>
              <a:rPr lang="en-NZ" sz="2700" b="0" i="0" dirty="0">
                <a:solidFill>
                  <a:schemeClr val="bg1"/>
                </a:solidFill>
                <a:effectLst/>
                <a:latin typeface="system-ui"/>
              </a:rPr>
              <a:t>These were all commended for their faith, yet none of them received what had been promised, </a:t>
            </a:r>
            <a:r>
              <a:rPr lang="en-NZ" sz="2700" b="1" i="0" baseline="30000" dirty="0">
                <a:solidFill>
                  <a:schemeClr val="bg1"/>
                </a:solidFill>
                <a:effectLst/>
                <a:latin typeface="system-ui"/>
              </a:rPr>
              <a:t>40</a:t>
            </a:r>
            <a:r>
              <a:rPr lang="en-NZ" sz="2700" b="0" i="0" dirty="0">
                <a:solidFill>
                  <a:schemeClr val="bg1"/>
                </a:solidFill>
                <a:effectLst/>
                <a:latin typeface="system-ui"/>
              </a:rPr>
              <a:t>since God had planned something better for us so that only together with us would they be made perfect. </a:t>
            </a:r>
            <a:r>
              <a:rPr lang="en-NZ" b="0" i="0" dirty="0">
                <a:solidFill>
                  <a:schemeClr val="bg1"/>
                </a:solidFill>
                <a:effectLst/>
                <a:latin typeface="system-ui"/>
              </a:rPr>
              <a:t>(NIV)</a:t>
            </a:r>
          </a:p>
        </p:txBody>
      </p:sp>
    </p:spTree>
    <p:extLst>
      <p:ext uri="{BB962C8B-B14F-4D97-AF65-F5344CB8AC3E}">
        <p14:creationId xmlns:p14="http://schemas.microsoft.com/office/powerpoint/2010/main" val="4201248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42713" y="-1142284"/>
            <a:ext cx="68580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733" y="0"/>
            <a:ext cx="6803134"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125298" y="-161647"/>
            <a:ext cx="4894564"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a:extLst>
              <a:ext uri="{FF2B5EF4-FFF2-40B4-BE49-F238E27FC236}">
                <a16:creationId xmlns:a16="http://schemas.microsoft.com/office/drawing/2014/main" id="{26DE8B28-A887-4B80-8FDE-57832D1B56B9}"/>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b="14834"/>
          <a:stretch/>
        </p:blipFill>
        <p:spPr bwMode="auto">
          <a:xfrm>
            <a:off x="342613" y="533297"/>
            <a:ext cx="8458200" cy="405195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2435DF0B-1EEA-4832-80F1-7D6C80075326}"/>
              </a:ext>
            </a:extLst>
          </p:cNvPr>
          <p:cNvSpPr txBox="1"/>
          <p:nvPr/>
        </p:nvSpPr>
        <p:spPr>
          <a:xfrm>
            <a:off x="340879" y="4585253"/>
            <a:ext cx="8458200" cy="2108269"/>
          </a:xfrm>
          <a:prstGeom prst="rect">
            <a:avLst/>
          </a:prstGeom>
          <a:noFill/>
        </p:spPr>
        <p:txBody>
          <a:bodyPr wrap="square">
            <a:spAutoFit/>
          </a:bodyPr>
          <a:lstStyle/>
          <a:p>
            <a:pPr algn="l"/>
            <a:r>
              <a:rPr lang="en-NZ" sz="2400" b="0" i="0" dirty="0">
                <a:solidFill>
                  <a:schemeClr val="bg1"/>
                </a:solidFill>
                <a:effectLst/>
                <a:latin typeface="system-ui"/>
              </a:rPr>
              <a:t>Matthew 6:19-21—</a:t>
            </a:r>
            <a:r>
              <a:rPr lang="en-NZ" sz="2400" b="1" i="0" baseline="30000" dirty="0">
                <a:solidFill>
                  <a:schemeClr val="bg1"/>
                </a:solidFill>
                <a:effectLst/>
                <a:latin typeface="system-ui"/>
              </a:rPr>
              <a:t>19</a:t>
            </a:r>
            <a:r>
              <a:rPr lang="en-NZ" sz="2400" b="0" i="0" dirty="0">
                <a:solidFill>
                  <a:schemeClr val="bg1"/>
                </a:solidFill>
                <a:effectLst/>
                <a:latin typeface="system-ui"/>
              </a:rPr>
              <a:t>“Do not store up for yourselves treasures on earth, where moth and rust destroy, and where thieves break in and steal. </a:t>
            </a:r>
            <a:r>
              <a:rPr lang="en-NZ" sz="2400" b="1" i="0" baseline="30000" dirty="0">
                <a:solidFill>
                  <a:schemeClr val="bg1"/>
                </a:solidFill>
                <a:effectLst/>
                <a:latin typeface="system-ui"/>
              </a:rPr>
              <a:t>20</a:t>
            </a:r>
            <a:r>
              <a:rPr lang="en-NZ" sz="2400" b="0" i="0" dirty="0">
                <a:solidFill>
                  <a:schemeClr val="bg1"/>
                </a:solidFill>
                <a:effectLst/>
                <a:latin typeface="system-ui"/>
              </a:rPr>
              <a:t>But store up for yourselves treasures in heaven, where neither moth nor rust destroys, and where thieves do not break in or steal; </a:t>
            </a:r>
            <a:r>
              <a:rPr lang="en-NZ" sz="2400" b="1" i="0" baseline="30000" dirty="0">
                <a:solidFill>
                  <a:schemeClr val="bg1"/>
                </a:solidFill>
                <a:effectLst/>
                <a:latin typeface="system-ui"/>
              </a:rPr>
              <a:t>21</a:t>
            </a:r>
            <a:r>
              <a:rPr lang="en-NZ" sz="2400" b="0" i="0" dirty="0">
                <a:solidFill>
                  <a:schemeClr val="bg1"/>
                </a:solidFill>
                <a:effectLst/>
                <a:latin typeface="system-ui"/>
              </a:rPr>
              <a:t>for where your treasure is, there your heart will be also. </a:t>
            </a:r>
            <a:r>
              <a:rPr lang="en-NZ" sz="1100" b="0" i="0" dirty="0">
                <a:solidFill>
                  <a:schemeClr val="bg1"/>
                </a:solidFill>
                <a:effectLst/>
                <a:latin typeface="system-ui"/>
              </a:rPr>
              <a:t>(NASB95)</a:t>
            </a:r>
          </a:p>
        </p:txBody>
      </p:sp>
    </p:spTree>
    <p:extLst>
      <p:ext uri="{BB962C8B-B14F-4D97-AF65-F5344CB8AC3E}">
        <p14:creationId xmlns:p14="http://schemas.microsoft.com/office/powerpoint/2010/main" val="18422499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42713" y="-1142284"/>
            <a:ext cx="68580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733" y="0"/>
            <a:ext cx="6803134"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125298" y="-161647"/>
            <a:ext cx="4894564"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51984553-72B4-4E8F-84CD-911CE07A870D}"/>
              </a:ext>
            </a:extLst>
          </p:cNvPr>
          <p:cNvSpPr>
            <a:spLocks noGrp="1"/>
          </p:cNvSpPr>
          <p:nvPr>
            <p:ph sz="half" idx="2"/>
          </p:nvPr>
        </p:nvSpPr>
        <p:spPr>
          <a:xfrm>
            <a:off x="4917391" y="1825625"/>
            <a:ext cx="3886200" cy="4351338"/>
          </a:xfrm>
        </p:spPr>
        <p:txBody>
          <a:bodyPr/>
          <a:lstStyle/>
          <a:p>
            <a:pPr algn="l"/>
            <a:r>
              <a:rPr lang="en-NZ" b="0" i="0" dirty="0">
                <a:solidFill>
                  <a:schemeClr val="bg1"/>
                </a:solidFill>
                <a:effectLst/>
                <a:latin typeface="system-ui"/>
              </a:rPr>
              <a:t>Colossians 3:25—</a:t>
            </a:r>
          </a:p>
          <a:p>
            <a:pPr algn="l"/>
            <a:r>
              <a:rPr lang="en-NZ" b="1" i="0" baseline="30000" dirty="0">
                <a:solidFill>
                  <a:schemeClr val="bg1"/>
                </a:solidFill>
                <a:effectLst/>
                <a:latin typeface="system-ui"/>
              </a:rPr>
              <a:t>25</a:t>
            </a:r>
            <a:r>
              <a:rPr lang="en-NZ" b="0" i="0" dirty="0">
                <a:solidFill>
                  <a:schemeClr val="bg1"/>
                </a:solidFill>
                <a:effectLst/>
                <a:latin typeface="system-ui"/>
              </a:rPr>
              <a:t>For he who does wrong will receive the consequences of the wrong which he has done, and that without partiality. </a:t>
            </a:r>
            <a:r>
              <a:rPr lang="en-NZ" sz="1200" b="0" i="0" dirty="0">
                <a:solidFill>
                  <a:schemeClr val="bg1"/>
                </a:solidFill>
                <a:effectLst/>
                <a:latin typeface="system-ui"/>
              </a:rPr>
              <a:t>(NASB95)</a:t>
            </a:r>
          </a:p>
        </p:txBody>
      </p:sp>
      <p:pic>
        <p:nvPicPr>
          <p:cNvPr id="9" name="Picture 2">
            <a:extLst>
              <a:ext uri="{FF2B5EF4-FFF2-40B4-BE49-F238E27FC236}">
                <a16:creationId xmlns:a16="http://schemas.microsoft.com/office/drawing/2014/main" id="{DEE88FA9-6DF1-4BA1-81E2-193360D710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757" y="2275853"/>
            <a:ext cx="4583253" cy="2388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63898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42713" y="-1142284"/>
            <a:ext cx="68580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733" y="0"/>
            <a:ext cx="6803134"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125298" y="-161647"/>
            <a:ext cx="4894564"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4">
            <a:extLst>
              <a:ext uri="{FF2B5EF4-FFF2-40B4-BE49-F238E27FC236}">
                <a16:creationId xmlns:a16="http://schemas.microsoft.com/office/drawing/2014/main" id="{D01C7B07-F4F2-451F-8761-1D69E41EB690}"/>
              </a:ext>
            </a:extLst>
          </p:cNvPr>
          <p:cNvSpPr txBox="1">
            <a:spLocks/>
          </p:cNvSpPr>
          <p:nvPr/>
        </p:nvSpPr>
        <p:spPr>
          <a:xfrm>
            <a:off x="5238374" y="636105"/>
            <a:ext cx="3547867" cy="5741836"/>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2600" dirty="0">
                <a:solidFill>
                  <a:schemeClr val="bg1"/>
                </a:solidFill>
                <a:latin typeface="system-ui"/>
              </a:rPr>
              <a:t>Mark 10:28-30—</a:t>
            </a:r>
            <a:r>
              <a:rPr lang="en-NZ" sz="2600" b="1" baseline="30000" dirty="0">
                <a:solidFill>
                  <a:schemeClr val="bg1"/>
                </a:solidFill>
                <a:latin typeface="system-ui"/>
              </a:rPr>
              <a:t>28</a:t>
            </a:r>
            <a:r>
              <a:rPr lang="en-NZ" sz="2600" dirty="0">
                <a:solidFill>
                  <a:schemeClr val="bg1"/>
                </a:solidFill>
                <a:latin typeface="system-ui"/>
              </a:rPr>
              <a:t>Peter began to say to Him, “Behold, we have left everything and followed You.” </a:t>
            </a:r>
            <a:r>
              <a:rPr lang="en-NZ" sz="2600" b="1" baseline="30000" dirty="0">
                <a:solidFill>
                  <a:schemeClr val="bg1"/>
                </a:solidFill>
                <a:latin typeface="system-ui"/>
              </a:rPr>
              <a:t>29</a:t>
            </a:r>
            <a:r>
              <a:rPr lang="en-NZ" sz="2600" dirty="0">
                <a:solidFill>
                  <a:schemeClr val="bg1"/>
                </a:solidFill>
                <a:latin typeface="system-ui"/>
              </a:rPr>
              <a:t>Jesus said, “Truly I say to you, there is no one who has left house or brothers or sisters or mother or father or children or farms, for My sake and for the gospel’s sake, </a:t>
            </a:r>
            <a:r>
              <a:rPr lang="en-NZ" sz="2600" b="1" baseline="30000" dirty="0">
                <a:solidFill>
                  <a:schemeClr val="bg1"/>
                </a:solidFill>
                <a:latin typeface="system-ui"/>
              </a:rPr>
              <a:t>30</a:t>
            </a:r>
            <a:r>
              <a:rPr lang="en-NZ" sz="2600" dirty="0">
                <a:solidFill>
                  <a:schemeClr val="bg1"/>
                </a:solidFill>
                <a:latin typeface="system-ui"/>
              </a:rPr>
              <a:t>but that he will receive a hundred times as much now in the present age, houses and brothers and sisters and mothers and children and farms, along with persecutions; and in the age to come, eternal life. </a:t>
            </a:r>
            <a:r>
              <a:rPr lang="en-NZ" sz="1400" dirty="0">
                <a:solidFill>
                  <a:schemeClr val="bg1"/>
                </a:solidFill>
                <a:latin typeface="system-ui"/>
              </a:rPr>
              <a:t>(NASB95)</a:t>
            </a:r>
          </a:p>
        </p:txBody>
      </p:sp>
      <p:pic>
        <p:nvPicPr>
          <p:cNvPr id="2052" name="Picture 4" descr="jesus">
            <a:extLst>
              <a:ext uri="{FF2B5EF4-FFF2-40B4-BE49-F238E27FC236}">
                <a16:creationId xmlns:a16="http://schemas.microsoft.com/office/drawing/2014/main" id="{CD15205E-2FD9-403A-A4F5-8443FD04FA3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3739" b="841"/>
          <a:stretch/>
        </p:blipFill>
        <p:spPr bwMode="auto">
          <a:xfrm>
            <a:off x="468795" y="1518061"/>
            <a:ext cx="4769579" cy="3782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45007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65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B44330D-EA18-4254-AA95-EB49948539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2" name="Picture 4" descr="No photo description available.">
            <a:extLst>
              <a:ext uri="{FF2B5EF4-FFF2-40B4-BE49-F238E27FC236}">
                <a16:creationId xmlns:a16="http://schemas.microsoft.com/office/drawing/2014/main" id="{FFB20BCF-395E-4206-8B9C-3AD1638580A7}"/>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28650" y="2078117"/>
            <a:ext cx="7886699" cy="3026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97003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65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B44330D-EA18-4254-AA95-EB49948539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 descr="May be an image of one or more people, people standing, body of water and tree">
            <a:extLst>
              <a:ext uri="{FF2B5EF4-FFF2-40B4-BE49-F238E27FC236}">
                <a16:creationId xmlns:a16="http://schemas.microsoft.com/office/drawing/2014/main" id="{8781356D-33CC-41F9-8199-C608B3D35716}"/>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57758" y="466808"/>
            <a:ext cx="8428482" cy="5911132"/>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1">
            <a:extLst>
              <a:ext uri="{FF2B5EF4-FFF2-40B4-BE49-F238E27FC236}">
                <a16:creationId xmlns:a16="http://schemas.microsoft.com/office/drawing/2014/main" id="{BBEABC65-38A1-4CD3-A8B0-F52FED140D3E}"/>
              </a:ext>
            </a:extLst>
          </p:cNvPr>
          <p:cNvSpPr txBox="1">
            <a:spLocks/>
          </p:cNvSpPr>
          <p:nvPr/>
        </p:nvSpPr>
        <p:spPr>
          <a:xfrm>
            <a:off x="436052" y="637400"/>
            <a:ext cx="8124852" cy="140343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Z" dirty="0">
                <a:solidFill>
                  <a:schemeClr val="bg1"/>
                </a:solidFill>
              </a:rPr>
              <a:t>Matthew 28:19-20—</a:t>
            </a:r>
            <a:r>
              <a:rPr lang="en-NZ" b="1" i="0" baseline="30000" dirty="0">
                <a:solidFill>
                  <a:schemeClr val="bg1"/>
                </a:solidFill>
                <a:effectLst/>
                <a:latin typeface="system-ui"/>
              </a:rPr>
              <a:t>19</a:t>
            </a:r>
            <a:r>
              <a:rPr lang="en-NZ" b="0" i="0" dirty="0">
                <a:solidFill>
                  <a:schemeClr val="bg1"/>
                </a:solidFill>
                <a:effectLst/>
                <a:latin typeface="system-ui"/>
              </a:rPr>
              <a:t>Go therefore and make disciples of all the nations, baptizing them in the name of the Father and the Son and the Holy Spirit, </a:t>
            </a:r>
            <a:r>
              <a:rPr lang="en-NZ" b="1" i="0" baseline="30000" dirty="0">
                <a:solidFill>
                  <a:schemeClr val="bg1"/>
                </a:solidFill>
                <a:effectLst/>
                <a:latin typeface="system-ui"/>
              </a:rPr>
              <a:t>20</a:t>
            </a:r>
            <a:r>
              <a:rPr lang="en-NZ" b="0" i="0" dirty="0">
                <a:solidFill>
                  <a:schemeClr val="bg1"/>
                </a:solidFill>
                <a:effectLst/>
                <a:latin typeface="system-ui"/>
              </a:rPr>
              <a:t>teaching them to observe all that I commanded you; and lo, I am with you always, even to the end of the age.” (NASB95)</a:t>
            </a:r>
            <a:endParaRPr lang="en-NZ" dirty="0">
              <a:solidFill>
                <a:schemeClr val="bg1"/>
              </a:solidFill>
            </a:endParaRPr>
          </a:p>
        </p:txBody>
      </p:sp>
    </p:spTree>
    <p:extLst>
      <p:ext uri="{BB962C8B-B14F-4D97-AF65-F5344CB8AC3E}">
        <p14:creationId xmlns:p14="http://schemas.microsoft.com/office/powerpoint/2010/main" val="1977633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May be an image of text that says &quot;JUDGMENT DAY&quot;">
            <a:extLst>
              <a:ext uri="{FF2B5EF4-FFF2-40B4-BE49-F238E27FC236}">
                <a16:creationId xmlns:a16="http://schemas.microsoft.com/office/drawing/2014/main" id="{80DFF228-DBE2-41B1-9C8C-64BA854725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7249"/>
            <a:ext cx="9144000" cy="514350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a:extLst>
              <a:ext uri="{FF2B5EF4-FFF2-40B4-BE49-F238E27FC236}">
                <a16:creationId xmlns:a16="http://schemas.microsoft.com/office/drawing/2014/main" id="{59D601F5-3FAE-4328-A79E-08297B5F8E84}"/>
              </a:ext>
            </a:extLst>
          </p:cNvPr>
          <p:cNvSpPr txBox="1">
            <a:spLocks noChangeArrowheads="1"/>
          </p:cNvSpPr>
          <p:nvPr/>
        </p:nvSpPr>
        <p:spPr>
          <a:xfrm>
            <a:off x="827881" y="4399723"/>
            <a:ext cx="7488238" cy="13255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200" dirty="0">
                <a:solidFill>
                  <a:schemeClr val="bg1"/>
                </a:solidFill>
              </a:rPr>
              <a:t>Part 2.</a:t>
            </a:r>
          </a:p>
          <a:p>
            <a:r>
              <a:rPr lang="en-US" sz="3200" dirty="0">
                <a:solidFill>
                  <a:schemeClr val="bg1"/>
                </a:solidFill>
              </a:rPr>
              <a:t>Well done!</a:t>
            </a:r>
            <a:endParaRPr lang="en-IE" altLang="en-US" sz="3200" dirty="0">
              <a:solidFill>
                <a:schemeClr val="bg1"/>
              </a:solidFill>
            </a:endParaRPr>
          </a:p>
        </p:txBody>
      </p:sp>
    </p:spTree>
    <p:extLst>
      <p:ext uri="{BB962C8B-B14F-4D97-AF65-F5344CB8AC3E}">
        <p14:creationId xmlns:p14="http://schemas.microsoft.com/office/powerpoint/2010/main" val="2097620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65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B44330D-EA18-4254-AA95-EB49948539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656084BE-EBE7-45CA-A8BD-5D8018A9F70F}"/>
              </a:ext>
            </a:extLst>
          </p:cNvPr>
          <p:cNvSpPr>
            <a:spLocks noGrp="1"/>
          </p:cNvSpPr>
          <p:nvPr>
            <p:ph sz="half" idx="2"/>
          </p:nvPr>
        </p:nvSpPr>
        <p:spPr>
          <a:xfrm>
            <a:off x="357757" y="4793798"/>
            <a:ext cx="8428482" cy="1564139"/>
          </a:xfrm>
        </p:spPr>
        <p:txBody>
          <a:bodyPr>
            <a:normAutofit lnSpcReduction="10000"/>
          </a:bodyPr>
          <a:lstStyle/>
          <a:p>
            <a:pPr algn="l"/>
            <a:r>
              <a:rPr lang="en-NZ" b="0" i="0" dirty="0">
                <a:solidFill>
                  <a:srgbClr val="000000"/>
                </a:solidFill>
                <a:effectLst/>
                <a:latin typeface="system-ui"/>
              </a:rPr>
              <a:t>Matthew 25:21—</a:t>
            </a:r>
            <a:r>
              <a:rPr lang="en-NZ" b="1" i="0" baseline="30000" dirty="0">
                <a:solidFill>
                  <a:srgbClr val="000000"/>
                </a:solidFill>
                <a:effectLst/>
                <a:latin typeface="system-ui"/>
              </a:rPr>
              <a:t>21</a:t>
            </a:r>
            <a:r>
              <a:rPr lang="en-NZ" b="0" i="0" dirty="0">
                <a:solidFill>
                  <a:srgbClr val="000000"/>
                </a:solidFill>
                <a:effectLst/>
                <a:latin typeface="system-ui"/>
              </a:rPr>
              <a:t>His master said to him, ‘Well done, good and faithful slave. You were faithful with a few things, I will put you in charge of many things; enter into the joy of your master.’ </a:t>
            </a:r>
            <a:r>
              <a:rPr lang="en-NZ" sz="1300" b="0" i="0" dirty="0">
                <a:solidFill>
                  <a:srgbClr val="000000"/>
                </a:solidFill>
                <a:effectLst/>
                <a:latin typeface="system-ui"/>
              </a:rPr>
              <a:t>(NASB95)</a:t>
            </a:r>
          </a:p>
        </p:txBody>
      </p:sp>
      <p:pic>
        <p:nvPicPr>
          <p:cNvPr id="14338" name="Picture 2">
            <a:extLst>
              <a:ext uri="{FF2B5EF4-FFF2-40B4-BE49-F238E27FC236}">
                <a16:creationId xmlns:a16="http://schemas.microsoft.com/office/drawing/2014/main" id="{168EBF81-06FD-4D86-925A-9FA38B5B9225}"/>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57758" y="1984305"/>
            <a:ext cx="8428482" cy="2809494"/>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4">
            <a:extLst>
              <a:ext uri="{FF2B5EF4-FFF2-40B4-BE49-F238E27FC236}">
                <a16:creationId xmlns:a16="http://schemas.microsoft.com/office/drawing/2014/main" id="{624906FE-F689-446B-8F72-69A95E577102}"/>
              </a:ext>
            </a:extLst>
          </p:cNvPr>
          <p:cNvSpPr txBox="1">
            <a:spLocks/>
          </p:cNvSpPr>
          <p:nvPr/>
        </p:nvSpPr>
        <p:spPr>
          <a:xfrm>
            <a:off x="357755" y="924477"/>
            <a:ext cx="7977862" cy="10398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6000" dirty="0">
                <a:latin typeface="Brush Script MT" panose="03060802040406070304" pitchFamily="66" charset="0"/>
              </a:rPr>
              <a:t>Parable of the Talents</a:t>
            </a:r>
          </a:p>
        </p:txBody>
      </p:sp>
    </p:spTree>
    <p:extLst>
      <p:ext uri="{BB962C8B-B14F-4D97-AF65-F5344CB8AC3E}">
        <p14:creationId xmlns:p14="http://schemas.microsoft.com/office/powerpoint/2010/main" val="2441146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65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B44330D-EA18-4254-AA95-EB49948539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656084BE-EBE7-45CA-A8BD-5D8018A9F70F}"/>
              </a:ext>
            </a:extLst>
          </p:cNvPr>
          <p:cNvSpPr>
            <a:spLocks noGrp="1"/>
          </p:cNvSpPr>
          <p:nvPr>
            <p:ph sz="half" idx="2"/>
          </p:nvPr>
        </p:nvSpPr>
        <p:spPr>
          <a:xfrm>
            <a:off x="357757" y="4793798"/>
            <a:ext cx="8428482" cy="1564139"/>
          </a:xfrm>
        </p:spPr>
        <p:txBody>
          <a:bodyPr>
            <a:normAutofit lnSpcReduction="10000"/>
          </a:bodyPr>
          <a:lstStyle/>
          <a:p>
            <a:pPr algn="l"/>
            <a:r>
              <a:rPr lang="en-NZ" b="0" i="0" dirty="0">
                <a:solidFill>
                  <a:srgbClr val="000000"/>
                </a:solidFill>
                <a:effectLst/>
                <a:latin typeface="system-ui"/>
              </a:rPr>
              <a:t>Matthew 25:34—</a:t>
            </a:r>
            <a:r>
              <a:rPr lang="en-NZ" b="1" i="0" baseline="30000" dirty="0">
                <a:solidFill>
                  <a:srgbClr val="000000"/>
                </a:solidFill>
                <a:effectLst/>
                <a:latin typeface="system-ui"/>
              </a:rPr>
              <a:t>34</a:t>
            </a:r>
            <a:r>
              <a:rPr lang="en-NZ" b="0" i="0" dirty="0">
                <a:solidFill>
                  <a:srgbClr val="000000"/>
                </a:solidFill>
                <a:effectLst/>
                <a:latin typeface="system-ui"/>
              </a:rPr>
              <a:t>“Then the King will say to those on His right, ‘Come, you who are blessed of My Father, inherit the kingdom prepared for you from the foundation of the world. </a:t>
            </a:r>
            <a:r>
              <a:rPr lang="en-NZ" sz="1300" b="0" i="0" dirty="0">
                <a:solidFill>
                  <a:srgbClr val="000000"/>
                </a:solidFill>
                <a:effectLst/>
                <a:latin typeface="system-ui"/>
              </a:rPr>
              <a:t>(NASB95)</a:t>
            </a:r>
          </a:p>
        </p:txBody>
      </p:sp>
      <p:pic>
        <p:nvPicPr>
          <p:cNvPr id="14338" name="Picture 2">
            <a:extLst>
              <a:ext uri="{FF2B5EF4-FFF2-40B4-BE49-F238E27FC236}">
                <a16:creationId xmlns:a16="http://schemas.microsoft.com/office/drawing/2014/main" id="{168EBF81-06FD-4D86-925A-9FA38B5B9225}"/>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57758" y="1984305"/>
            <a:ext cx="8428482" cy="2809494"/>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4">
            <a:extLst>
              <a:ext uri="{FF2B5EF4-FFF2-40B4-BE49-F238E27FC236}">
                <a16:creationId xmlns:a16="http://schemas.microsoft.com/office/drawing/2014/main" id="{81749000-AF13-454E-A602-18F6161A6269}"/>
              </a:ext>
            </a:extLst>
          </p:cNvPr>
          <p:cNvSpPr txBox="1">
            <a:spLocks/>
          </p:cNvSpPr>
          <p:nvPr/>
        </p:nvSpPr>
        <p:spPr>
          <a:xfrm>
            <a:off x="357755" y="924477"/>
            <a:ext cx="7977862" cy="1039825"/>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6000" dirty="0">
                <a:latin typeface="Brush Script MT" panose="03060802040406070304" pitchFamily="66" charset="0"/>
              </a:rPr>
              <a:t>Judgement—Sheep and Goats</a:t>
            </a:r>
          </a:p>
        </p:txBody>
      </p:sp>
    </p:spTree>
    <p:extLst>
      <p:ext uri="{BB962C8B-B14F-4D97-AF65-F5344CB8AC3E}">
        <p14:creationId xmlns:p14="http://schemas.microsoft.com/office/powerpoint/2010/main" val="420575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6" name="Rectangle 136">
            <a:extLst>
              <a:ext uri="{FF2B5EF4-FFF2-40B4-BE49-F238E27FC236}">
                <a16:creationId xmlns:a16="http://schemas.microsoft.com/office/drawing/2014/main" id="{5F9CFCE6-877F-4858-B8BD-2C52CA8AFB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7031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7" name="Rectangle 138">
            <a:extLst>
              <a:ext uri="{FF2B5EF4-FFF2-40B4-BE49-F238E27FC236}">
                <a16:creationId xmlns:a16="http://schemas.microsoft.com/office/drawing/2014/main" id="{8213F8A0-12AE-4514-8372-0DD766EC2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92649" y="480060"/>
            <a:ext cx="409359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362" name="Picture 2" descr="An Artist in Paradise">
            <a:extLst>
              <a:ext uri="{FF2B5EF4-FFF2-40B4-BE49-F238E27FC236}">
                <a16:creationId xmlns:a16="http://schemas.microsoft.com/office/drawing/2014/main" id="{75EAD509-06C6-41AC-A2AA-ADDFA30FF5D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15776" y="1104324"/>
            <a:ext cx="3847338" cy="4649351"/>
          </a:xfrm>
          <a:prstGeom prst="rect">
            <a:avLst/>
          </a:prstGeom>
          <a:noFill/>
          <a:extLst>
            <a:ext uri="{909E8E84-426E-40DD-AFC4-6F175D3DCCD1}">
              <a14:hiddenFill xmlns:a14="http://schemas.microsoft.com/office/drawing/2010/main">
                <a:solidFill>
                  <a:srgbClr val="FFFFFF"/>
                </a:solidFill>
              </a14:hiddenFill>
            </a:ext>
          </a:extLst>
        </p:spPr>
      </p:pic>
      <p:sp>
        <p:nvSpPr>
          <p:cNvPr id="141" name="Rectangle 140">
            <a:extLst>
              <a:ext uri="{FF2B5EF4-FFF2-40B4-BE49-F238E27FC236}">
                <a16:creationId xmlns:a16="http://schemas.microsoft.com/office/drawing/2014/main" id="{9EFF17D4-9A8C-4CE5-B096-D8CCD4400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4093590"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364" name="Picture 4" descr="Well Done Good And Faithful Servant | Faith, Christian ...">
            <a:extLst>
              <a:ext uri="{FF2B5EF4-FFF2-40B4-BE49-F238E27FC236}">
                <a16:creationId xmlns:a16="http://schemas.microsoft.com/office/drawing/2014/main" id="{DCF9B65D-400C-48A8-9BA8-BA06F3424D7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0885" y="1505331"/>
            <a:ext cx="3847338" cy="3847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9609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6" name="Rectangle 136">
            <a:extLst>
              <a:ext uri="{FF2B5EF4-FFF2-40B4-BE49-F238E27FC236}">
                <a16:creationId xmlns:a16="http://schemas.microsoft.com/office/drawing/2014/main" id="{5F9CFCE6-877F-4858-B8BD-2C52CA8AFB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7031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7" name="Rectangle 138">
            <a:extLst>
              <a:ext uri="{FF2B5EF4-FFF2-40B4-BE49-F238E27FC236}">
                <a16:creationId xmlns:a16="http://schemas.microsoft.com/office/drawing/2014/main" id="{8213F8A0-12AE-4514-8372-0DD766EC2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92649" y="480060"/>
            <a:ext cx="409359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9EFF17D4-9A8C-4CE5-B096-D8CCD4400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4093590"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364" name="Picture 4" descr="Well Done Good And Faithful Servant | Faith, Christian ...">
            <a:extLst>
              <a:ext uri="{FF2B5EF4-FFF2-40B4-BE49-F238E27FC236}">
                <a16:creationId xmlns:a16="http://schemas.microsoft.com/office/drawing/2014/main" id="{DCF9B65D-400C-48A8-9BA8-BA06F3424D7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0885" y="1505331"/>
            <a:ext cx="3847338" cy="3847338"/>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3">
            <a:extLst>
              <a:ext uri="{FF2B5EF4-FFF2-40B4-BE49-F238E27FC236}">
                <a16:creationId xmlns:a16="http://schemas.microsoft.com/office/drawing/2014/main" id="{7227D157-A150-4F9D-B7E6-497A641ACF78}"/>
              </a:ext>
            </a:extLst>
          </p:cNvPr>
          <p:cNvSpPr txBox="1">
            <a:spLocks/>
          </p:cNvSpPr>
          <p:nvPr/>
        </p:nvSpPr>
        <p:spPr>
          <a:xfrm>
            <a:off x="4809107" y="1253331"/>
            <a:ext cx="3854007" cy="4351338"/>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solidFill>
                  <a:schemeClr val="bg1"/>
                </a:solidFill>
                <a:latin typeface="system-ui"/>
              </a:rPr>
              <a:t>Matthew 7:21-23—</a:t>
            </a:r>
          </a:p>
          <a:p>
            <a:r>
              <a:rPr lang="en-NZ" b="1" baseline="30000" dirty="0">
                <a:solidFill>
                  <a:schemeClr val="bg1"/>
                </a:solidFill>
                <a:latin typeface="system-ui"/>
              </a:rPr>
              <a:t>21</a:t>
            </a:r>
            <a:r>
              <a:rPr lang="en-NZ" dirty="0">
                <a:solidFill>
                  <a:schemeClr val="bg1"/>
                </a:solidFill>
                <a:latin typeface="system-ui"/>
              </a:rPr>
              <a:t>“Not everyone who says to Me, ‘Lord, Lord,’ will enter the kingdom of heaven, but he who does the will of My Father who is in heaven </a:t>
            </a:r>
            <a:r>
              <a:rPr lang="en-NZ" i="1" dirty="0">
                <a:solidFill>
                  <a:schemeClr val="bg1"/>
                </a:solidFill>
                <a:latin typeface="system-ui"/>
              </a:rPr>
              <a:t>will enter</a:t>
            </a:r>
            <a:r>
              <a:rPr lang="en-NZ" dirty="0">
                <a:solidFill>
                  <a:schemeClr val="bg1"/>
                </a:solidFill>
                <a:latin typeface="system-ui"/>
              </a:rPr>
              <a:t>. </a:t>
            </a:r>
            <a:r>
              <a:rPr lang="en-NZ" b="1" baseline="30000" dirty="0">
                <a:solidFill>
                  <a:schemeClr val="bg1"/>
                </a:solidFill>
                <a:latin typeface="system-ui"/>
              </a:rPr>
              <a:t>22 </a:t>
            </a:r>
            <a:r>
              <a:rPr lang="en-NZ" dirty="0">
                <a:solidFill>
                  <a:schemeClr val="bg1"/>
                </a:solidFill>
                <a:latin typeface="system-ui"/>
              </a:rPr>
              <a:t>Many will say to Me on that day, ‘Lord, Lord, did we not prophesy in Your name, and in Your name cast out demons, and in Your name perform many miracles?’ </a:t>
            </a:r>
            <a:r>
              <a:rPr lang="en-NZ" b="1" baseline="30000" dirty="0">
                <a:solidFill>
                  <a:schemeClr val="bg1"/>
                </a:solidFill>
                <a:latin typeface="system-ui"/>
              </a:rPr>
              <a:t>23</a:t>
            </a:r>
            <a:r>
              <a:rPr lang="en-NZ" dirty="0">
                <a:solidFill>
                  <a:schemeClr val="bg1"/>
                </a:solidFill>
                <a:latin typeface="system-ui"/>
              </a:rPr>
              <a:t>And then I will declare to them, ‘I never knew you; </a:t>
            </a:r>
            <a:r>
              <a:rPr lang="en-NZ" cap="small" dirty="0">
                <a:solidFill>
                  <a:schemeClr val="bg1"/>
                </a:solidFill>
                <a:latin typeface="system-ui"/>
              </a:rPr>
              <a:t>depart from Me, you who practice lawlessness</a:t>
            </a:r>
            <a:r>
              <a:rPr lang="en-NZ" dirty="0">
                <a:solidFill>
                  <a:schemeClr val="bg1"/>
                </a:solidFill>
                <a:latin typeface="system-ui"/>
              </a:rPr>
              <a:t>.’ </a:t>
            </a:r>
            <a:r>
              <a:rPr lang="en-NZ" sz="1500" dirty="0">
                <a:solidFill>
                  <a:schemeClr val="bg1"/>
                </a:solidFill>
                <a:latin typeface="system-ui"/>
              </a:rPr>
              <a:t>(NASB95)</a:t>
            </a:r>
          </a:p>
        </p:txBody>
      </p:sp>
    </p:spTree>
    <p:extLst>
      <p:ext uri="{BB962C8B-B14F-4D97-AF65-F5344CB8AC3E}">
        <p14:creationId xmlns:p14="http://schemas.microsoft.com/office/powerpoint/2010/main" val="1651833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8ABFE404-8D65-4573-A3EF-6DF477936B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pic>
        <p:nvPicPr>
          <p:cNvPr id="1026" name="Picture 2" descr="Jesus Cross Silhouette at GetDrawings | Free download">
            <a:extLst>
              <a:ext uri="{FF2B5EF4-FFF2-40B4-BE49-F238E27FC236}">
                <a16:creationId xmlns:a16="http://schemas.microsoft.com/office/drawing/2014/main" id="{8AC837E5-F280-44F7-B149-F11AF040EB42}"/>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2063" r="2714" b="5"/>
          <a:stretch/>
        </p:blipFill>
        <p:spPr bwMode="auto">
          <a:xfrm>
            <a:off x="505311" y="370320"/>
            <a:ext cx="2787179" cy="405101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369C721F-3760-414E-AE53-73E814E75D3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5" r="-2" b="-2"/>
          <a:stretch/>
        </p:blipFill>
        <p:spPr bwMode="auto">
          <a:xfrm>
            <a:off x="3539508" y="370320"/>
            <a:ext cx="5099178" cy="4051011"/>
          </a:xfrm>
          <a:prstGeom prst="rect">
            <a:avLst/>
          </a:prstGeom>
          <a:noFill/>
          <a:extLst>
            <a:ext uri="{909E8E84-426E-40DD-AFC4-6F175D3DCCD1}">
              <a14:hiddenFill xmlns:a14="http://schemas.microsoft.com/office/drawing/2010/main">
                <a:solidFill>
                  <a:srgbClr val="FFFFFF"/>
                </a:solidFill>
              </a14:hiddenFill>
            </a:ext>
          </a:extLst>
        </p:spPr>
      </p:pic>
      <p:cxnSp>
        <p:nvCxnSpPr>
          <p:cNvPr id="73" name="Straight Connector 72">
            <a:extLst>
              <a:ext uri="{FF2B5EF4-FFF2-40B4-BE49-F238E27FC236}">
                <a16:creationId xmlns:a16="http://schemas.microsoft.com/office/drawing/2014/main" id="{AF5191F1-A1C8-4AEE-8007-DF304E42B1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10522" y="4750763"/>
            <a:ext cx="0" cy="13716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656084BE-EBE7-45CA-A8BD-5D8018A9F70F}"/>
              </a:ext>
            </a:extLst>
          </p:cNvPr>
          <p:cNvSpPr>
            <a:spLocks noGrp="1"/>
          </p:cNvSpPr>
          <p:nvPr>
            <p:ph sz="half" idx="2"/>
          </p:nvPr>
        </p:nvSpPr>
        <p:spPr>
          <a:xfrm>
            <a:off x="505311" y="4610243"/>
            <a:ext cx="8133377" cy="2015843"/>
          </a:xfr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lnSpcReduction="10000"/>
          </a:bodyPr>
          <a:lstStyle/>
          <a:p>
            <a:r>
              <a:rPr lang="en-US" sz="2400" b="0" i="0" dirty="0">
                <a:effectLst/>
              </a:rPr>
              <a:t>Ephesians 1:13-14—</a:t>
            </a:r>
            <a:r>
              <a:rPr lang="en-US" sz="2400" b="1" i="0" baseline="30000" dirty="0">
                <a:effectLst/>
              </a:rPr>
              <a:t>13</a:t>
            </a:r>
            <a:r>
              <a:rPr lang="en-US" sz="2400" b="0" i="0" dirty="0">
                <a:effectLst/>
              </a:rPr>
              <a:t>In Him, you also, after listening to the message of truth, the gospel of your salvation—having also believed, you were sealed in Him with the Holy Spirit of promise, </a:t>
            </a:r>
            <a:r>
              <a:rPr lang="en-US" sz="2400" b="1" i="0" baseline="30000" dirty="0">
                <a:effectLst/>
              </a:rPr>
              <a:t>14</a:t>
            </a:r>
            <a:r>
              <a:rPr lang="en-US" sz="2400" b="0" i="0" dirty="0">
                <a:effectLst/>
              </a:rPr>
              <a:t>who is given as a pledge of our inheritance, with a view to the redemption of </a:t>
            </a:r>
            <a:r>
              <a:rPr lang="en-US" sz="2400" b="0" i="1" dirty="0">
                <a:effectLst/>
              </a:rPr>
              <a:t>God’s own</a:t>
            </a:r>
            <a:r>
              <a:rPr lang="en-US" sz="2400" b="0" i="0" dirty="0">
                <a:effectLst/>
              </a:rPr>
              <a:t> possession, to the praise of His glory. </a:t>
            </a:r>
            <a:r>
              <a:rPr lang="en-US" sz="1500" b="0" i="0" dirty="0">
                <a:effectLst/>
              </a:rPr>
              <a:t>(NASB95)</a:t>
            </a:r>
          </a:p>
        </p:txBody>
      </p:sp>
    </p:spTree>
    <p:extLst>
      <p:ext uri="{BB962C8B-B14F-4D97-AF65-F5344CB8AC3E}">
        <p14:creationId xmlns:p14="http://schemas.microsoft.com/office/powerpoint/2010/main" val="1170599312"/>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8ABFE404-8D65-4573-A3EF-6DF477936B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pic>
        <p:nvPicPr>
          <p:cNvPr id="1026" name="Picture 2" descr="Jesus Cross Silhouette at GetDrawings | Free download">
            <a:extLst>
              <a:ext uri="{FF2B5EF4-FFF2-40B4-BE49-F238E27FC236}">
                <a16:creationId xmlns:a16="http://schemas.microsoft.com/office/drawing/2014/main" id="{8AC837E5-F280-44F7-B149-F11AF040EB42}"/>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2063" r="2714" b="5"/>
          <a:stretch/>
        </p:blipFill>
        <p:spPr bwMode="auto">
          <a:xfrm>
            <a:off x="505311" y="370320"/>
            <a:ext cx="2787179" cy="405101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369C721F-3760-414E-AE53-73E814E75D3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5" r="-2" b="-2"/>
          <a:stretch/>
        </p:blipFill>
        <p:spPr bwMode="auto">
          <a:xfrm>
            <a:off x="3539508" y="370320"/>
            <a:ext cx="5099178" cy="4051011"/>
          </a:xfrm>
          <a:prstGeom prst="rect">
            <a:avLst/>
          </a:prstGeom>
          <a:noFill/>
          <a:extLst>
            <a:ext uri="{909E8E84-426E-40DD-AFC4-6F175D3DCCD1}">
              <a14:hiddenFill xmlns:a14="http://schemas.microsoft.com/office/drawing/2010/main">
                <a:solidFill>
                  <a:srgbClr val="FFFFFF"/>
                </a:solidFill>
              </a14:hiddenFill>
            </a:ext>
          </a:extLst>
        </p:spPr>
      </p:pic>
      <p:cxnSp>
        <p:nvCxnSpPr>
          <p:cNvPr id="73" name="Straight Connector 72">
            <a:extLst>
              <a:ext uri="{FF2B5EF4-FFF2-40B4-BE49-F238E27FC236}">
                <a16:creationId xmlns:a16="http://schemas.microsoft.com/office/drawing/2014/main" id="{AF5191F1-A1C8-4AEE-8007-DF304E42B1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10522" y="4750763"/>
            <a:ext cx="0" cy="13716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656084BE-EBE7-45CA-A8BD-5D8018A9F70F}"/>
              </a:ext>
            </a:extLst>
          </p:cNvPr>
          <p:cNvSpPr>
            <a:spLocks noGrp="1"/>
          </p:cNvSpPr>
          <p:nvPr>
            <p:ph sz="half" idx="2"/>
          </p:nvPr>
        </p:nvSpPr>
        <p:spPr>
          <a:xfrm>
            <a:off x="505311" y="4610243"/>
            <a:ext cx="8133377" cy="2015843"/>
          </a:xfr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algn="l"/>
            <a:r>
              <a:rPr lang="en-NZ" b="0" i="0" dirty="0">
                <a:solidFill>
                  <a:srgbClr val="000000"/>
                </a:solidFill>
                <a:effectLst/>
                <a:latin typeface="system-ui"/>
              </a:rPr>
              <a:t>1 John 5:11-12—</a:t>
            </a:r>
            <a:r>
              <a:rPr lang="en-NZ" b="1" i="0" baseline="30000" dirty="0">
                <a:solidFill>
                  <a:srgbClr val="000000"/>
                </a:solidFill>
                <a:effectLst/>
                <a:latin typeface="system-ui"/>
              </a:rPr>
              <a:t>11</a:t>
            </a:r>
            <a:r>
              <a:rPr lang="en-NZ" b="0" i="0" dirty="0">
                <a:solidFill>
                  <a:srgbClr val="000000"/>
                </a:solidFill>
                <a:effectLst/>
                <a:latin typeface="system-ui"/>
              </a:rPr>
              <a:t>And the testimony is this, that God has given us eternal life, and this life is in His Son. </a:t>
            </a:r>
            <a:r>
              <a:rPr lang="en-NZ" b="1" i="0" baseline="30000" dirty="0">
                <a:solidFill>
                  <a:srgbClr val="000000"/>
                </a:solidFill>
                <a:effectLst/>
                <a:latin typeface="system-ui"/>
              </a:rPr>
              <a:t>12</a:t>
            </a:r>
            <a:r>
              <a:rPr lang="en-NZ" b="0" i="0" dirty="0">
                <a:solidFill>
                  <a:srgbClr val="000000"/>
                </a:solidFill>
                <a:effectLst/>
                <a:latin typeface="system-ui"/>
              </a:rPr>
              <a:t>He who has the Son has the life; he who does not have the Son of God does not have the life.</a:t>
            </a:r>
            <a:r>
              <a:rPr lang="en-NZ" sz="2400" b="0" i="0" dirty="0">
                <a:solidFill>
                  <a:srgbClr val="000000"/>
                </a:solidFill>
                <a:effectLst/>
                <a:latin typeface="system-ui"/>
              </a:rPr>
              <a:t> </a:t>
            </a:r>
            <a:r>
              <a:rPr lang="en-NZ" sz="1050" b="0" i="0" dirty="0">
                <a:solidFill>
                  <a:srgbClr val="000000"/>
                </a:solidFill>
                <a:effectLst/>
                <a:latin typeface="system-ui"/>
              </a:rPr>
              <a:t>(NASB95)</a:t>
            </a:r>
          </a:p>
        </p:txBody>
      </p:sp>
    </p:spTree>
    <p:extLst>
      <p:ext uri="{BB962C8B-B14F-4D97-AF65-F5344CB8AC3E}">
        <p14:creationId xmlns:p14="http://schemas.microsoft.com/office/powerpoint/2010/main" val="4217457073"/>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65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B44330D-EA18-4254-AA95-EB49948539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656084BE-EBE7-45CA-A8BD-5D8018A9F70F}"/>
              </a:ext>
            </a:extLst>
          </p:cNvPr>
          <p:cNvSpPr>
            <a:spLocks noGrp="1"/>
          </p:cNvSpPr>
          <p:nvPr>
            <p:ph sz="half" idx="2"/>
          </p:nvPr>
        </p:nvSpPr>
        <p:spPr>
          <a:xfrm>
            <a:off x="357754" y="4267200"/>
            <a:ext cx="8428485" cy="2090737"/>
          </a:xfrm>
        </p:spPr>
        <p:txBody>
          <a:bodyPr>
            <a:normAutofit lnSpcReduction="10000"/>
          </a:bodyPr>
          <a:lstStyle/>
          <a:p>
            <a:pPr algn="l"/>
            <a:r>
              <a:rPr lang="en-NZ" b="0" i="0" dirty="0">
                <a:solidFill>
                  <a:srgbClr val="000000"/>
                </a:solidFill>
                <a:effectLst/>
                <a:latin typeface="system-ui"/>
              </a:rPr>
              <a:t>2 Thessalonians 2:16-17—</a:t>
            </a:r>
          </a:p>
          <a:p>
            <a:pPr algn="l"/>
            <a:r>
              <a:rPr lang="en-NZ" b="1" i="0" baseline="30000" dirty="0">
                <a:solidFill>
                  <a:srgbClr val="000000"/>
                </a:solidFill>
                <a:effectLst/>
                <a:latin typeface="system-ui"/>
              </a:rPr>
              <a:t>16 </a:t>
            </a:r>
            <a:r>
              <a:rPr lang="en-NZ" b="0" i="0" dirty="0">
                <a:solidFill>
                  <a:srgbClr val="000000"/>
                </a:solidFill>
                <a:effectLst/>
                <a:latin typeface="system-ui"/>
              </a:rPr>
              <a:t>Now may our Lord Jesus Christ Himself and God our Father, who has loved us and given us eternal comfort and good hope by grace, </a:t>
            </a:r>
            <a:r>
              <a:rPr lang="en-NZ" b="1" i="0" baseline="30000" dirty="0">
                <a:solidFill>
                  <a:srgbClr val="000000"/>
                </a:solidFill>
                <a:effectLst/>
                <a:latin typeface="system-ui"/>
              </a:rPr>
              <a:t>17</a:t>
            </a:r>
            <a:r>
              <a:rPr lang="en-NZ" b="0" i="0" dirty="0">
                <a:solidFill>
                  <a:srgbClr val="000000"/>
                </a:solidFill>
                <a:effectLst/>
                <a:latin typeface="system-ui"/>
              </a:rPr>
              <a:t>comfort and strengthen your hearts in every good work and word. </a:t>
            </a:r>
            <a:r>
              <a:rPr lang="en-NZ" sz="1200" b="0" i="0" dirty="0">
                <a:solidFill>
                  <a:srgbClr val="000000"/>
                </a:solidFill>
                <a:effectLst/>
                <a:latin typeface="system-ui"/>
              </a:rPr>
              <a:t>(NASB95)</a:t>
            </a:r>
          </a:p>
          <a:p>
            <a:endParaRPr lang="en-NZ" dirty="0"/>
          </a:p>
        </p:txBody>
      </p:sp>
      <p:sp>
        <p:nvSpPr>
          <p:cNvPr id="14" name="Title 1">
            <a:extLst>
              <a:ext uri="{FF2B5EF4-FFF2-40B4-BE49-F238E27FC236}">
                <a16:creationId xmlns:a16="http://schemas.microsoft.com/office/drawing/2014/main" id="{34FD6FD4-C69B-42C4-99A0-85CEA5BB9B77}"/>
              </a:ext>
            </a:extLst>
          </p:cNvPr>
          <p:cNvSpPr>
            <a:spLocks noGrp="1"/>
          </p:cNvSpPr>
          <p:nvPr>
            <p:ph type="title"/>
          </p:nvPr>
        </p:nvSpPr>
        <p:spPr>
          <a:xfrm>
            <a:off x="357758" y="500062"/>
            <a:ext cx="8428482" cy="984181"/>
          </a:xfrm>
        </p:spPr>
        <p:txBody>
          <a:bodyPr/>
          <a:lstStyle/>
          <a:p>
            <a:pPr algn="ctr"/>
            <a:endParaRPr lang="en-NZ" dirty="0"/>
          </a:p>
        </p:txBody>
      </p:sp>
      <p:pic>
        <p:nvPicPr>
          <p:cNvPr id="13314" name="Picture 2">
            <a:extLst>
              <a:ext uri="{FF2B5EF4-FFF2-40B4-BE49-F238E27FC236}">
                <a16:creationId xmlns:a16="http://schemas.microsoft.com/office/drawing/2014/main" id="{86FB008C-E4D0-4496-9324-5A0735EFAFD7}"/>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44502" y="480060"/>
            <a:ext cx="6361098" cy="3578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807818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1486</TotalTime>
  <Words>744</Words>
  <Application>Microsoft Office PowerPoint</Application>
  <PresentationFormat>On-screen Show (4:3)</PresentationFormat>
  <Paragraphs>21</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Brush Script MT</vt:lpstr>
      <vt:lpstr>Calibri</vt:lpstr>
      <vt:lpstr>Calibri Light</vt:lpstr>
      <vt:lpstr>system-ui</vt:lpstr>
      <vt:lpstr>Tw Cen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 the purpose of godliness</dc:title>
  <dc:creator>John Staiger</dc:creator>
  <cp:lastModifiedBy>Morningside Church of Christ</cp:lastModifiedBy>
  <cp:revision>81</cp:revision>
  <dcterms:created xsi:type="dcterms:W3CDTF">2018-02-15T21:37:55Z</dcterms:created>
  <dcterms:modified xsi:type="dcterms:W3CDTF">2021-07-03T22:57:27Z</dcterms:modified>
</cp:coreProperties>
</file>