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258" r:id="rId3"/>
    <p:sldId id="414" r:id="rId4"/>
    <p:sldId id="422" r:id="rId5"/>
    <p:sldId id="427" r:id="rId6"/>
    <p:sldId id="428" r:id="rId7"/>
    <p:sldId id="429" r:id="rId8"/>
    <p:sldId id="430" r:id="rId9"/>
    <p:sldId id="431" r:id="rId10"/>
    <p:sldId id="432" r:id="rId11"/>
    <p:sldId id="433" r:id="rId12"/>
    <p:sldId id="434" r:id="rId13"/>
    <p:sldId id="421" r:id="rId14"/>
    <p:sldId id="424" r:id="rId15"/>
    <p:sldId id="420" r:id="rId16"/>
    <p:sldId id="415" r:id="rId17"/>
    <p:sldId id="423" r:id="rId18"/>
    <p:sldId id="417" r:id="rId19"/>
    <p:sldId id="416" r:id="rId20"/>
    <p:sldId id="418" r:id="rId21"/>
    <p:sldId id="419" r:id="rId22"/>
    <p:sldId id="425" r:id="rId23"/>
    <p:sldId id="426" r:id="rId24"/>
    <p:sldId id="392" r:id="rId25"/>
    <p:sldId id="40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9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11/07/2021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33437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11/07/2021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1238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11/07/2021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9857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11/07/2021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53079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63DD58-AF44-414E-8EE6-274F67F68675}" type="datetimeFigureOut">
              <a:rPr lang="en-NZ" smtClean="0"/>
              <a:t>11/07/2021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12382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63DD58-AF44-414E-8EE6-274F67F68675}" type="datetimeFigureOut">
              <a:rPr lang="en-NZ" smtClean="0"/>
              <a:t>11/07/2021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7347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63DD58-AF44-414E-8EE6-274F67F68675}" type="datetimeFigureOut">
              <a:rPr lang="en-NZ" smtClean="0"/>
              <a:t>11/07/2021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3504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63DD58-AF44-414E-8EE6-274F67F68675}" type="datetimeFigureOut">
              <a:rPr lang="en-NZ" smtClean="0"/>
              <a:t>11/07/2021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04514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3DD58-AF44-414E-8EE6-274F67F68675}" type="datetimeFigureOut">
              <a:rPr lang="en-NZ" smtClean="0"/>
              <a:t>11/07/2021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73423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11/07/2021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7226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11/07/2021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6910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3DD58-AF44-414E-8EE6-274F67F68675}" type="datetimeFigureOut">
              <a:rPr lang="en-NZ" smtClean="0"/>
              <a:t>11/07/2021</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46865-A5C3-47EA-BA70-7D9D5B683038}" type="slidenum">
              <a:rPr lang="en-NZ" smtClean="0"/>
              <a:t>‹#›</a:t>
            </a:fld>
            <a:endParaRPr lang="en-NZ"/>
          </a:p>
        </p:txBody>
      </p:sp>
    </p:spTree>
    <p:extLst>
      <p:ext uri="{BB962C8B-B14F-4D97-AF65-F5344CB8AC3E}">
        <p14:creationId xmlns:p14="http://schemas.microsoft.com/office/powerpoint/2010/main" val="1672897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r>
              <a:rPr lang="en-NZ" b="0" i="0" dirty="0">
                <a:solidFill>
                  <a:srgbClr val="000000"/>
                </a:solidFill>
                <a:effectLst/>
                <a:latin typeface="system-ui"/>
              </a:rPr>
              <a:t>Too much fear of man. </a:t>
            </a:r>
          </a:p>
          <a:p>
            <a:pPr lvl="1"/>
            <a:r>
              <a:rPr lang="en-NZ" sz="2800" b="0" i="0" dirty="0">
                <a:solidFill>
                  <a:srgbClr val="000000"/>
                </a:solidFill>
                <a:effectLst/>
                <a:latin typeface="system-ui"/>
              </a:rPr>
              <a:t>Understandable from man’s perspective only.</a:t>
            </a:r>
          </a:p>
          <a:p>
            <a:pPr lvl="1"/>
            <a:r>
              <a:rPr lang="en-NZ" sz="2800" dirty="0">
                <a:solidFill>
                  <a:srgbClr val="000000"/>
                </a:solidFill>
                <a:latin typeface="system-ui"/>
              </a:rPr>
              <a:t>B</a:t>
            </a:r>
            <a:r>
              <a:rPr lang="en-NZ" sz="2800" b="0" i="0" dirty="0">
                <a:solidFill>
                  <a:srgbClr val="000000"/>
                </a:solidFill>
                <a:effectLst/>
                <a:latin typeface="system-ui"/>
              </a:rPr>
              <a:t>ut never necessary.</a:t>
            </a:r>
          </a:p>
          <a:p>
            <a:pPr lvl="1"/>
            <a:r>
              <a:rPr lang="en-NZ" sz="2800" b="0" i="0" dirty="0">
                <a:solidFill>
                  <a:srgbClr val="000000"/>
                </a:solidFill>
                <a:effectLst/>
                <a:latin typeface="system-ui"/>
              </a:rPr>
              <a:t>They are but 70+ years of flesh.</a:t>
            </a:r>
          </a:p>
          <a:p>
            <a:pPr lvl="1"/>
            <a:r>
              <a:rPr lang="en-NZ" sz="2800" dirty="0">
                <a:solidFill>
                  <a:srgbClr val="000000"/>
                </a:solidFill>
                <a:latin typeface="system-ui"/>
              </a:rPr>
              <a:t>Kill the body only.</a:t>
            </a:r>
          </a:p>
          <a:p>
            <a:pPr lvl="1"/>
            <a:r>
              <a:rPr lang="en-NZ" sz="2800" b="0" i="0" dirty="0">
                <a:solidFill>
                  <a:srgbClr val="000000"/>
                </a:solidFill>
                <a:effectLst/>
                <a:latin typeface="system-ui"/>
              </a:rPr>
              <a:t>The Church advances.</a:t>
            </a:r>
          </a:p>
          <a:p>
            <a:pPr lvl="1"/>
            <a:r>
              <a:rPr lang="en-NZ" sz="2800" dirty="0">
                <a:solidFill>
                  <a:srgbClr val="000000"/>
                </a:solidFill>
                <a:latin typeface="system-ui"/>
              </a:rPr>
              <a:t>They can’t stop God.</a:t>
            </a: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Fear God.</a:t>
            </a:r>
          </a:p>
        </p:txBody>
      </p:sp>
      <p:pic>
        <p:nvPicPr>
          <p:cNvPr id="1028" name="Picture 4" descr="What Does Ecclesiastes 12:13 Mean?">
            <a:extLst>
              <a:ext uri="{FF2B5EF4-FFF2-40B4-BE49-F238E27FC236}">
                <a16:creationId xmlns:a16="http://schemas.microsoft.com/office/drawing/2014/main" id="{F855D045-CBDC-47EB-8FB8-008D44196A3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543969"/>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014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r>
              <a:rPr lang="en-NZ" b="0" i="0" dirty="0">
                <a:solidFill>
                  <a:srgbClr val="000000"/>
                </a:solidFill>
                <a:effectLst/>
                <a:latin typeface="system-ui"/>
              </a:rPr>
              <a:t>Too much fear of man. </a:t>
            </a:r>
          </a:p>
          <a:p>
            <a:pPr lvl="1"/>
            <a:r>
              <a:rPr lang="en-NZ" sz="2800" b="0" i="0" dirty="0">
                <a:solidFill>
                  <a:srgbClr val="000000"/>
                </a:solidFill>
                <a:effectLst/>
                <a:latin typeface="system-ui"/>
              </a:rPr>
              <a:t>Understandable from man’s perspective only.</a:t>
            </a:r>
          </a:p>
          <a:p>
            <a:pPr lvl="1"/>
            <a:r>
              <a:rPr lang="en-NZ" sz="2800" dirty="0">
                <a:solidFill>
                  <a:srgbClr val="000000"/>
                </a:solidFill>
                <a:latin typeface="system-ui"/>
              </a:rPr>
              <a:t>B</a:t>
            </a:r>
            <a:r>
              <a:rPr lang="en-NZ" sz="2800" b="0" i="0" dirty="0">
                <a:solidFill>
                  <a:srgbClr val="000000"/>
                </a:solidFill>
                <a:effectLst/>
                <a:latin typeface="system-ui"/>
              </a:rPr>
              <a:t>ut never necessary.</a:t>
            </a:r>
          </a:p>
          <a:p>
            <a:pPr lvl="1"/>
            <a:r>
              <a:rPr lang="en-NZ" sz="2800" b="0" i="0" dirty="0">
                <a:solidFill>
                  <a:srgbClr val="000000"/>
                </a:solidFill>
                <a:effectLst/>
                <a:latin typeface="system-ui"/>
              </a:rPr>
              <a:t>They are but 70+ years of flesh.</a:t>
            </a:r>
          </a:p>
          <a:p>
            <a:pPr lvl="1"/>
            <a:r>
              <a:rPr lang="en-NZ" sz="2800" dirty="0">
                <a:solidFill>
                  <a:srgbClr val="000000"/>
                </a:solidFill>
                <a:latin typeface="system-ui"/>
              </a:rPr>
              <a:t>Kill the body only.</a:t>
            </a:r>
          </a:p>
          <a:p>
            <a:pPr lvl="1"/>
            <a:r>
              <a:rPr lang="en-NZ" sz="2800" b="0" i="0" dirty="0">
                <a:solidFill>
                  <a:srgbClr val="000000"/>
                </a:solidFill>
                <a:effectLst/>
                <a:latin typeface="system-ui"/>
              </a:rPr>
              <a:t>The Church advances.</a:t>
            </a:r>
          </a:p>
          <a:p>
            <a:pPr lvl="1"/>
            <a:r>
              <a:rPr lang="en-NZ" sz="2800" dirty="0">
                <a:solidFill>
                  <a:srgbClr val="000000"/>
                </a:solidFill>
                <a:latin typeface="system-ui"/>
              </a:rPr>
              <a:t>They can’t stop God.</a:t>
            </a:r>
          </a:p>
          <a:p>
            <a:pPr lvl="1"/>
            <a:r>
              <a:rPr lang="en-NZ" sz="2800" b="0" i="0" dirty="0">
                <a:solidFill>
                  <a:srgbClr val="000000"/>
                </a:solidFill>
                <a:effectLst/>
                <a:latin typeface="system-ui"/>
              </a:rPr>
              <a:t>Don’t play their devil’s game.</a:t>
            </a: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Fear God.</a:t>
            </a:r>
          </a:p>
        </p:txBody>
      </p:sp>
      <p:pic>
        <p:nvPicPr>
          <p:cNvPr id="1028" name="Picture 4" descr="What Does Ecclesiastes 12:13 Mean?">
            <a:extLst>
              <a:ext uri="{FF2B5EF4-FFF2-40B4-BE49-F238E27FC236}">
                <a16:creationId xmlns:a16="http://schemas.microsoft.com/office/drawing/2014/main" id="{F855D045-CBDC-47EB-8FB8-008D44196A3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543969"/>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342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r>
              <a:rPr lang="en-NZ" b="0" i="0" dirty="0">
                <a:solidFill>
                  <a:srgbClr val="000000"/>
                </a:solidFill>
                <a:effectLst/>
                <a:latin typeface="system-ui"/>
              </a:rPr>
              <a:t>Too much fear of man. </a:t>
            </a:r>
          </a:p>
          <a:p>
            <a:pPr lvl="1"/>
            <a:r>
              <a:rPr lang="en-NZ" sz="2800" b="0" i="0" dirty="0">
                <a:solidFill>
                  <a:srgbClr val="000000"/>
                </a:solidFill>
                <a:effectLst/>
                <a:latin typeface="system-ui"/>
              </a:rPr>
              <a:t>Understandable from man’s perspective only.</a:t>
            </a:r>
          </a:p>
          <a:p>
            <a:pPr lvl="1"/>
            <a:r>
              <a:rPr lang="en-NZ" sz="2800" dirty="0">
                <a:solidFill>
                  <a:srgbClr val="000000"/>
                </a:solidFill>
                <a:latin typeface="system-ui"/>
              </a:rPr>
              <a:t>B</a:t>
            </a:r>
            <a:r>
              <a:rPr lang="en-NZ" sz="2800" b="0" i="0" dirty="0">
                <a:solidFill>
                  <a:srgbClr val="000000"/>
                </a:solidFill>
                <a:effectLst/>
                <a:latin typeface="system-ui"/>
              </a:rPr>
              <a:t>ut never necessary.</a:t>
            </a:r>
          </a:p>
          <a:p>
            <a:pPr lvl="1"/>
            <a:r>
              <a:rPr lang="en-NZ" sz="2800" b="0" i="0" dirty="0">
                <a:solidFill>
                  <a:srgbClr val="000000"/>
                </a:solidFill>
                <a:effectLst/>
                <a:latin typeface="system-ui"/>
              </a:rPr>
              <a:t>They are but 70+ years of flesh.</a:t>
            </a:r>
          </a:p>
          <a:p>
            <a:pPr lvl="1"/>
            <a:r>
              <a:rPr lang="en-NZ" sz="2800" dirty="0">
                <a:solidFill>
                  <a:srgbClr val="000000"/>
                </a:solidFill>
                <a:latin typeface="system-ui"/>
              </a:rPr>
              <a:t>Kill the body only.</a:t>
            </a:r>
          </a:p>
          <a:p>
            <a:pPr lvl="1"/>
            <a:r>
              <a:rPr lang="en-NZ" sz="2800" b="0" i="0" dirty="0">
                <a:solidFill>
                  <a:srgbClr val="000000"/>
                </a:solidFill>
                <a:effectLst/>
                <a:latin typeface="system-ui"/>
              </a:rPr>
              <a:t>The Church advances.</a:t>
            </a:r>
          </a:p>
          <a:p>
            <a:pPr lvl="1"/>
            <a:r>
              <a:rPr lang="en-NZ" sz="2800" dirty="0">
                <a:solidFill>
                  <a:srgbClr val="000000"/>
                </a:solidFill>
                <a:latin typeface="system-ui"/>
              </a:rPr>
              <a:t>They can’t stop God.</a:t>
            </a:r>
          </a:p>
          <a:p>
            <a:pPr lvl="1"/>
            <a:r>
              <a:rPr lang="en-NZ" sz="2800" b="0" i="0" dirty="0">
                <a:solidFill>
                  <a:srgbClr val="000000"/>
                </a:solidFill>
                <a:effectLst/>
                <a:latin typeface="system-ui"/>
              </a:rPr>
              <a:t>Don’t play their devil’s game.</a:t>
            </a:r>
          </a:p>
          <a:p>
            <a:pPr lvl="1"/>
            <a:r>
              <a:rPr lang="en-NZ" sz="2800" dirty="0">
                <a:solidFill>
                  <a:srgbClr val="000000"/>
                </a:solidFill>
                <a:latin typeface="system-ui"/>
              </a:rPr>
              <a:t>God rules…</a:t>
            </a:r>
            <a:endParaRPr lang="en-NZ" sz="2800" b="0" i="0" dirty="0">
              <a:solidFill>
                <a:srgbClr val="000000"/>
              </a:solidFill>
              <a:effectLst/>
              <a:latin typeface="system-ui"/>
            </a:endParaRP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Fear God.</a:t>
            </a:r>
          </a:p>
        </p:txBody>
      </p:sp>
      <p:pic>
        <p:nvPicPr>
          <p:cNvPr id="1028" name="Picture 4" descr="What Does Ecclesiastes 12:13 Mean?">
            <a:extLst>
              <a:ext uri="{FF2B5EF4-FFF2-40B4-BE49-F238E27FC236}">
                <a16:creationId xmlns:a16="http://schemas.microsoft.com/office/drawing/2014/main" id="{F855D045-CBDC-47EB-8FB8-008D44196A3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543969"/>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06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r>
              <a:rPr lang="en-NZ" b="0" i="0" dirty="0">
                <a:solidFill>
                  <a:srgbClr val="000000"/>
                </a:solidFill>
                <a:effectLst/>
                <a:latin typeface="system-ui"/>
              </a:rPr>
              <a:t>2 Peter 2:4—</a:t>
            </a:r>
          </a:p>
          <a:p>
            <a:pPr marL="457200" lvl="1" indent="0">
              <a:buNone/>
            </a:pPr>
            <a:r>
              <a:rPr lang="en-NZ" sz="2800" b="1" i="0" baseline="30000" dirty="0">
                <a:solidFill>
                  <a:srgbClr val="000000"/>
                </a:solidFill>
                <a:effectLst/>
                <a:latin typeface="system-ui"/>
              </a:rPr>
              <a:t>4</a:t>
            </a:r>
            <a:r>
              <a:rPr lang="en-NZ" sz="2800" b="0" i="0" dirty="0">
                <a:solidFill>
                  <a:srgbClr val="000000"/>
                </a:solidFill>
                <a:effectLst/>
                <a:latin typeface="system-ui"/>
              </a:rPr>
              <a:t>…God did not spare</a:t>
            </a:r>
          </a:p>
          <a:p>
            <a:pPr marL="457200" lvl="1" indent="0">
              <a:buNone/>
            </a:pPr>
            <a:r>
              <a:rPr lang="en-NZ" sz="2800" b="0" i="0" dirty="0">
                <a:solidFill>
                  <a:srgbClr val="000000"/>
                </a:solidFill>
                <a:effectLst/>
                <a:latin typeface="system-ui"/>
              </a:rPr>
              <a:t>angels when they sinned,</a:t>
            </a:r>
          </a:p>
          <a:p>
            <a:pPr marL="457200" lvl="1" indent="0">
              <a:buNone/>
            </a:pPr>
            <a:r>
              <a:rPr lang="en-NZ" sz="2800" b="0" i="0" dirty="0">
                <a:solidFill>
                  <a:srgbClr val="000000"/>
                </a:solidFill>
                <a:effectLst/>
                <a:latin typeface="system-ui"/>
              </a:rPr>
              <a:t>but cast them into hell</a:t>
            </a:r>
          </a:p>
          <a:p>
            <a:pPr marL="457200" lvl="1" indent="0">
              <a:buNone/>
            </a:pPr>
            <a:r>
              <a:rPr lang="en-NZ" sz="2800" b="0" i="0" dirty="0">
                <a:solidFill>
                  <a:srgbClr val="000000"/>
                </a:solidFill>
                <a:effectLst/>
                <a:latin typeface="system-ui"/>
              </a:rPr>
              <a:t>and committed them to</a:t>
            </a:r>
          </a:p>
          <a:p>
            <a:pPr marL="457200" lvl="1" indent="0">
              <a:buNone/>
            </a:pPr>
            <a:r>
              <a:rPr lang="en-NZ" sz="2800" b="0" i="0" dirty="0">
                <a:solidFill>
                  <a:srgbClr val="000000"/>
                </a:solidFill>
                <a:effectLst/>
                <a:latin typeface="system-ui"/>
              </a:rPr>
              <a:t>pits of darkness, </a:t>
            </a:r>
          </a:p>
          <a:p>
            <a:pPr marL="457200" lvl="1" indent="0">
              <a:buNone/>
            </a:pPr>
            <a:r>
              <a:rPr lang="en-NZ" sz="2800" b="0" i="0" dirty="0">
                <a:solidFill>
                  <a:srgbClr val="000000"/>
                </a:solidFill>
                <a:effectLst/>
                <a:latin typeface="system-ui"/>
              </a:rPr>
              <a:t>reserved for judgment; </a:t>
            </a:r>
            <a:r>
              <a:rPr lang="en-NZ" sz="1600" b="0" i="0" dirty="0">
                <a:solidFill>
                  <a:srgbClr val="000000"/>
                </a:solidFill>
                <a:effectLst/>
                <a:latin typeface="system-ui"/>
              </a:rPr>
              <a:t>(NASB95)</a:t>
            </a:r>
          </a:p>
          <a:p>
            <a:pPr marL="457200" lvl="1" indent="0">
              <a:buNone/>
            </a:pPr>
            <a:endParaRPr lang="en-NZ" sz="1600" dirty="0">
              <a:solidFill>
                <a:srgbClr val="000000"/>
              </a:solidFill>
              <a:latin typeface="system-ui"/>
            </a:endParaRPr>
          </a:p>
          <a:p>
            <a:pPr marL="457200" lvl="1" indent="0">
              <a:buNone/>
            </a:pPr>
            <a:endParaRPr lang="en-NZ" sz="1600" b="0" i="0" dirty="0">
              <a:solidFill>
                <a:srgbClr val="000000"/>
              </a:solidFill>
              <a:effectLst/>
              <a:latin typeface="system-ui"/>
            </a:endParaRP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88561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Power over Demons</a:t>
            </a:r>
          </a:p>
        </p:txBody>
      </p:sp>
      <p:pic>
        <p:nvPicPr>
          <p:cNvPr id="6146" name="Picture 2" descr="Terrestrial Divine Judgments, Part 1: Theological ...">
            <a:extLst>
              <a:ext uri="{FF2B5EF4-FFF2-40B4-BE49-F238E27FC236}">
                <a16:creationId xmlns:a16="http://schemas.microsoft.com/office/drawing/2014/main" id="{B88A3E1E-88E8-4F11-A589-2B3F6DA8973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710016"/>
            <a:ext cx="3886200" cy="258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36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r>
              <a:rPr lang="en-NZ" b="0" i="0" dirty="0">
                <a:solidFill>
                  <a:srgbClr val="000000"/>
                </a:solidFill>
                <a:effectLst/>
                <a:latin typeface="system-ui"/>
              </a:rPr>
              <a:t>God is Judge of all:</a:t>
            </a:r>
          </a:p>
          <a:p>
            <a:pPr lvl="1"/>
            <a:r>
              <a:rPr lang="en-NZ" sz="2800" b="0" i="0" dirty="0">
                <a:solidFill>
                  <a:srgbClr val="000000"/>
                </a:solidFill>
                <a:effectLst/>
                <a:latin typeface="system-ui"/>
              </a:rPr>
              <a:t>No exceptions in heaven and on earth.</a:t>
            </a:r>
          </a:p>
          <a:p>
            <a:pPr lvl="1"/>
            <a:r>
              <a:rPr lang="en-NZ" sz="2800" dirty="0">
                <a:solidFill>
                  <a:srgbClr val="000000"/>
                </a:solidFill>
                <a:latin typeface="system-ui"/>
              </a:rPr>
              <a:t>Satan has no ‘Master Plan’ that god doesn’t know about.</a:t>
            </a:r>
          </a:p>
          <a:p>
            <a:pPr lvl="1"/>
            <a:r>
              <a:rPr lang="en-NZ" sz="2800" b="0" i="0" dirty="0">
                <a:solidFill>
                  <a:srgbClr val="000000"/>
                </a:solidFill>
                <a:effectLst/>
                <a:latin typeface="system-ui"/>
              </a:rPr>
              <a:t>All things will be judged by God.</a:t>
            </a:r>
          </a:p>
          <a:p>
            <a:pPr lvl="1"/>
            <a:r>
              <a:rPr lang="en-NZ" sz="2800" dirty="0">
                <a:solidFill>
                  <a:srgbClr val="000000"/>
                </a:solidFill>
                <a:latin typeface="system-ui"/>
              </a:rPr>
              <a:t>You need not fear…</a:t>
            </a:r>
            <a:endParaRPr lang="en-NZ" sz="2800" b="0" i="0" dirty="0">
              <a:solidFill>
                <a:srgbClr val="000000"/>
              </a:solidFill>
              <a:effectLst/>
              <a:latin typeface="system-ui"/>
            </a:endParaRP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88561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Power over Demons</a:t>
            </a:r>
          </a:p>
        </p:txBody>
      </p:sp>
      <p:pic>
        <p:nvPicPr>
          <p:cNvPr id="6146" name="Picture 2" descr="Terrestrial Divine Judgments, Part 1: Theological ...">
            <a:extLst>
              <a:ext uri="{FF2B5EF4-FFF2-40B4-BE49-F238E27FC236}">
                <a16:creationId xmlns:a16="http://schemas.microsoft.com/office/drawing/2014/main" id="{B88A3E1E-88E8-4F11-A589-2B3F6DA8973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710016"/>
            <a:ext cx="3886200" cy="258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512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r>
              <a:rPr lang="en-NZ" b="0" i="0" dirty="0">
                <a:solidFill>
                  <a:srgbClr val="000000"/>
                </a:solidFill>
                <a:effectLst/>
                <a:latin typeface="system-ui"/>
              </a:rPr>
              <a:t>Romans 8:33-34</a:t>
            </a:r>
          </a:p>
          <a:p>
            <a:pPr marL="457200" lvl="1" indent="0">
              <a:buNone/>
            </a:pPr>
            <a:r>
              <a:rPr lang="en-NZ" sz="2800" b="1" i="0" baseline="30000" dirty="0">
                <a:solidFill>
                  <a:srgbClr val="000000"/>
                </a:solidFill>
                <a:effectLst/>
                <a:latin typeface="system-ui"/>
              </a:rPr>
              <a:t>33</a:t>
            </a:r>
            <a:r>
              <a:rPr lang="en-NZ" sz="2800" b="0" i="0" dirty="0">
                <a:solidFill>
                  <a:srgbClr val="000000"/>
                </a:solidFill>
                <a:effectLst/>
                <a:latin typeface="system-ui"/>
              </a:rPr>
              <a:t>Who will bring a charge against God’s elect? </a:t>
            </a:r>
          </a:p>
          <a:p>
            <a:pPr marL="457200" lvl="1" indent="0">
              <a:buNone/>
            </a:pPr>
            <a:r>
              <a:rPr lang="en-NZ" sz="2800" b="0" i="0" dirty="0">
                <a:solidFill>
                  <a:srgbClr val="000000"/>
                </a:solidFill>
                <a:effectLst/>
                <a:latin typeface="system-ui"/>
              </a:rPr>
              <a:t>God is the one who justifies; </a:t>
            </a:r>
          </a:p>
          <a:p>
            <a:pPr marL="457200" lvl="1" indent="0">
              <a:buNone/>
            </a:pPr>
            <a:r>
              <a:rPr lang="en-NZ" sz="2800" b="1" i="0" baseline="30000" dirty="0">
                <a:solidFill>
                  <a:srgbClr val="000000"/>
                </a:solidFill>
                <a:effectLst/>
                <a:latin typeface="system-ui"/>
              </a:rPr>
              <a:t>34</a:t>
            </a:r>
            <a:r>
              <a:rPr lang="en-NZ" sz="2800" b="0" i="0" dirty="0">
                <a:solidFill>
                  <a:srgbClr val="000000"/>
                </a:solidFill>
                <a:effectLst/>
                <a:latin typeface="system-ui"/>
              </a:rPr>
              <a:t>who is the one who condemns? </a:t>
            </a:r>
          </a:p>
          <a:p>
            <a:pPr marL="457200" lvl="1" indent="0">
              <a:buNone/>
            </a:pPr>
            <a:r>
              <a:rPr lang="en-NZ" sz="2800" b="0" i="0" dirty="0">
                <a:solidFill>
                  <a:srgbClr val="000000"/>
                </a:solidFill>
                <a:effectLst/>
                <a:latin typeface="system-ui"/>
              </a:rPr>
              <a:t>Christ Jesus is </a:t>
            </a:r>
          </a:p>
          <a:p>
            <a:pPr marL="457200" lvl="1" indent="0">
              <a:buNone/>
            </a:pPr>
            <a:r>
              <a:rPr lang="en-NZ" sz="2800" b="0" i="0" dirty="0">
                <a:solidFill>
                  <a:srgbClr val="000000"/>
                </a:solidFill>
                <a:effectLst/>
                <a:latin typeface="system-ui"/>
              </a:rPr>
              <a:t>He who died, </a:t>
            </a:r>
          </a:p>
          <a:p>
            <a:pPr marL="457200" lvl="1" indent="0">
              <a:buNone/>
            </a:pPr>
            <a:r>
              <a:rPr lang="en-NZ" sz="2800" b="0" i="0" dirty="0">
                <a:solidFill>
                  <a:srgbClr val="000000"/>
                </a:solidFill>
                <a:effectLst/>
                <a:latin typeface="system-ui"/>
              </a:rPr>
              <a:t>yes, rather who was raised, who is at the </a:t>
            </a:r>
          </a:p>
          <a:p>
            <a:pPr marL="457200" lvl="1" indent="0">
              <a:buNone/>
            </a:pPr>
            <a:r>
              <a:rPr lang="en-NZ" sz="2800" b="0" i="0" dirty="0">
                <a:solidFill>
                  <a:srgbClr val="000000"/>
                </a:solidFill>
                <a:effectLst/>
                <a:latin typeface="system-ui"/>
              </a:rPr>
              <a:t>right hand of God, </a:t>
            </a:r>
          </a:p>
          <a:p>
            <a:pPr marL="457200" lvl="1" indent="0">
              <a:buNone/>
            </a:pPr>
            <a:r>
              <a:rPr lang="en-NZ" sz="2800" b="0" i="0" dirty="0">
                <a:solidFill>
                  <a:srgbClr val="000000"/>
                </a:solidFill>
                <a:effectLst/>
                <a:latin typeface="system-ui"/>
              </a:rPr>
              <a:t>who also intercedes for us. </a:t>
            </a:r>
            <a:r>
              <a:rPr lang="en-NZ" sz="900" b="0" i="0" dirty="0">
                <a:solidFill>
                  <a:srgbClr val="000000"/>
                </a:solidFill>
                <a:effectLst/>
                <a:latin typeface="system-ui"/>
              </a:rPr>
              <a:t>(NASB95)</a:t>
            </a: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Confidence</a:t>
            </a:r>
          </a:p>
        </p:txBody>
      </p:sp>
      <p:pic>
        <p:nvPicPr>
          <p:cNvPr id="1026" name="Picture 2" descr="Romans 8:33 - Verse of the Day">
            <a:extLst>
              <a:ext uri="{FF2B5EF4-FFF2-40B4-BE49-F238E27FC236}">
                <a16:creationId xmlns:a16="http://schemas.microsoft.com/office/drawing/2014/main" id="{B282C70C-5AA3-42D4-B03D-D31244042F0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25928" y="2339205"/>
            <a:ext cx="4046072" cy="3034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947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r>
              <a:rPr lang="en-NZ" b="0" i="0" dirty="0">
                <a:solidFill>
                  <a:srgbClr val="000000"/>
                </a:solidFill>
                <a:effectLst/>
                <a:latin typeface="system-ui"/>
              </a:rPr>
              <a:t>Hebrews 6:10—</a:t>
            </a:r>
          </a:p>
          <a:p>
            <a:pPr marL="0" indent="0" algn="l">
              <a:lnSpc>
                <a:spcPct val="70000"/>
              </a:lnSpc>
              <a:buNone/>
            </a:pPr>
            <a:r>
              <a:rPr lang="en-NZ" b="1" i="0" baseline="30000" dirty="0">
                <a:solidFill>
                  <a:srgbClr val="000000"/>
                </a:solidFill>
                <a:effectLst/>
                <a:latin typeface="system-ui"/>
              </a:rPr>
              <a:t>	10</a:t>
            </a:r>
            <a:r>
              <a:rPr lang="en-NZ" b="0" i="0" dirty="0">
                <a:solidFill>
                  <a:srgbClr val="000000"/>
                </a:solidFill>
                <a:effectLst/>
                <a:latin typeface="system-ui"/>
              </a:rPr>
              <a:t>For God is not unjust 	so as to forget your 	work and the love 	which you have shown 	toward His name, in 	having ministered and 	in still ministering to 	the saints.</a:t>
            </a:r>
            <a:r>
              <a:rPr lang="en-NZ" sz="2800" b="0" i="0" dirty="0">
                <a:solidFill>
                  <a:srgbClr val="000000"/>
                </a:solidFill>
                <a:effectLst/>
                <a:latin typeface="system-ui"/>
              </a:rPr>
              <a:t> </a:t>
            </a:r>
            <a:r>
              <a:rPr lang="en-NZ" sz="900" b="0" i="0" dirty="0">
                <a:solidFill>
                  <a:srgbClr val="000000"/>
                </a:solidFill>
                <a:effectLst/>
                <a:latin typeface="system-ui"/>
              </a:rPr>
              <a:t>(NASB95)</a:t>
            </a:r>
          </a:p>
          <a:p>
            <a:pPr marL="0" indent="0" algn="l">
              <a:buNone/>
            </a:pPr>
            <a:endParaRPr lang="en-NZ" sz="900" dirty="0">
              <a:solidFill>
                <a:srgbClr val="000000"/>
              </a:solidFill>
              <a:latin typeface="system-ui"/>
            </a:endParaRPr>
          </a:p>
          <a:p>
            <a:pPr algn="l"/>
            <a:r>
              <a:rPr lang="en-NZ" sz="2000" b="0" i="0" dirty="0">
                <a:solidFill>
                  <a:srgbClr val="000000"/>
                </a:solidFill>
                <a:effectLst/>
                <a:latin typeface="system-ui"/>
              </a:rPr>
              <a:t>Matthew 25:40—</a:t>
            </a:r>
            <a:r>
              <a:rPr lang="en-NZ" sz="2000" b="1" i="0" baseline="30000" dirty="0">
                <a:solidFill>
                  <a:schemeClr val="bg1"/>
                </a:solidFill>
                <a:effectLst/>
                <a:latin typeface="system-ui"/>
              </a:rPr>
              <a:t>40</a:t>
            </a:r>
            <a:r>
              <a:rPr lang="en-NZ" sz="2000" b="0" i="0" dirty="0">
                <a:solidFill>
                  <a:schemeClr val="bg1"/>
                </a:solidFill>
                <a:effectLst/>
                <a:latin typeface="system-ui"/>
              </a:rPr>
              <a:t>The King will answer and say to them, ‘Truly I say to you, to the extent that you did it to one of these brothers of Mine, </a:t>
            </a:r>
            <a:r>
              <a:rPr lang="en-NZ" sz="2000" b="0" i="1" dirty="0">
                <a:solidFill>
                  <a:schemeClr val="bg1"/>
                </a:solidFill>
                <a:effectLst/>
                <a:latin typeface="system-ui"/>
              </a:rPr>
              <a:t>even</a:t>
            </a:r>
            <a:r>
              <a:rPr lang="en-NZ" sz="2000" b="0" i="0" dirty="0">
                <a:solidFill>
                  <a:schemeClr val="bg1"/>
                </a:solidFill>
                <a:effectLst/>
                <a:latin typeface="system-ui"/>
              </a:rPr>
              <a:t> the least </a:t>
            </a:r>
            <a:r>
              <a:rPr lang="en-NZ" sz="2000" b="0" i="1" dirty="0">
                <a:solidFill>
                  <a:schemeClr val="bg1"/>
                </a:solidFill>
                <a:effectLst/>
                <a:latin typeface="system-ui"/>
              </a:rPr>
              <a:t>of them</a:t>
            </a:r>
            <a:r>
              <a:rPr lang="en-NZ" sz="2000" b="0" i="0" dirty="0">
                <a:solidFill>
                  <a:schemeClr val="bg1"/>
                </a:solidFill>
                <a:effectLst/>
                <a:latin typeface="system-ui"/>
              </a:rPr>
              <a:t>, you did it to Me.’ </a:t>
            </a:r>
            <a:r>
              <a:rPr lang="en-NZ" sz="1200" b="0" i="0" dirty="0">
                <a:solidFill>
                  <a:schemeClr val="bg1"/>
                </a:solidFill>
                <a:effectLst/>
                <a:latin typeface="system-ui"/>
              </a:rPr>
              <a:t>(NASB95)</a:t>
            </a:r>
          </a:p>
          <a:p>
            <a:pPr marL="0" indent="0" algn="l">
              <a:buNone/>
            </a:pPr>
            <a:endParaRPr lang="en-NZ" sz="900" b="0" i="0" dirty="0">
              <a:solidFill>
                <a:srgbClr val="000000"/>
              </a:solidFill>
              <a:effectLst/>
              <a:latin typeface="system-ui"/>
            </a:endParaRP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Good deeds remembered</a:t>
            </a:r>
          </a:p>
        </p:txBody>
      </p:sp>
      <p:pic>
        <p:nvPicPr>
          <p:cNvPr id="2050" name="Picture 2" descr="THE SURVIVAL OF PAKISTAN IS NOT AT STAKE - CRISIS AFTER ...">
            <a:extLst>
              <a:ext uri="{FF2B5EF4-FFF2-40B4-BE49-F238E27FC236}">
                <a16:creationId xmlns:a16="http://schemas.microsoft.com/office/drawing/2014/main" id="{7A2018A2-A3C1-44C6-9F21-493CB87A438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34676"/>
          <a:stretch/>
        </p:blipFill>
        <p:spPr bwMode="auto">
          <a:xfrm>
            <a:off x="566089" y="2160104"/>
            <a:ext cx="3771072" cy="366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317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lnSpc>
                <a:spcPct val="70000"/>
              </a:lnSpc>
            </a:pPr>
            <a:r>
              <a:rPr lang="en-NZ" b="0" i="0" dirty="0">
                <a:solidFill>
                  <a:srgbClr val="000000"/>
                </a:solidFill>
                <a:effectLst/>
                <a:latin typeface="system-ui"/>
              </a:rPr>
              <a:t>Hebrews 6:10—</a:t>
            </a:r>
          </a:p>
          <a:p>
            <a:pPr marL="0" indent="0" algn="l">
              <a:lnSpc>
                <a:spcPct val="70000"/>
              </a:lnSpc>
              <a:buNone/>
            </a:pPr>
            <a:r>
              <a:rPr lang="en-NZ" b="1" i="0" baseline="30000" dirty="0">
                <a:solidFill>
                  <a:srgbClr val="000000"/>
                </a:solidFill>
                <a:effectLst/>
                <a:latin typeface="system-ui"/>
              </a:rPr>
              <a:t>	10</a:t>
            </a:r>
            <a:r>
              <a:rPr lang="en-NZ" b="0" i="0" dirty="0">
                <a:solidFill>
                  <a:srgbClr val="000000"/>
                </a:solidFill>
                <a:effectLst/>
                <a:latin typeface="system-ui"/>
              </a:rPr>
              <a:t>For God is not unjust 	so as to forget your 	work and the love 	which you have shown 	toward His name, in 	having ministered and 	in still ministering to 	the saints.</a:t>
            </a:r>
            <a:r>
              <a:rPr lang="en-NZ" sz="2800" b="0" i="0" dirty="0">
                <a:solidFill>
                  <a:srgbClr val="000000"/>
                </a:solidFill>
                <a:effectLst/>
                <a:latin typeface="system-ui"/>
              </a:rPr>
              <a:t> </a:t>
            </a:r>
            <a:r>
              <a:rPr lang="en-NZ" sz="900" b="0" i="0" dirty="0">
                <a:solidFill>
                  <a:srgbClr val="000000"/>
                </a:solidFill>
                <a:effectLst/>
                <a:latin typeface="system-ui"/>
              </a:rPr>
              <a:t>(NASB95)</a:t>
            </a:r>
          </a:p>
          <a:p>
            <a:pPr marL="0" indent="0" algn="l">
              <a:buNone/>
            </a:pPr>
            <a:endParaRPr lang="en-NZ" sz="900" dirty="0">
              <a:solidFill>
                <a:srgbClr val="000000"/>
              </a:solidFill>
              <a:latin typeface="system-ui"/>
            </a:endParaRPr>
          </a:p>
          <a:p>
            <a:pPr algn="l"/>
            <a:r>
              <a:rPr lang="en-NZ" sz="2400" b="0" i="0" dirty="0">
                <a:solidFill>
                  <a:srgbClr val="000000"/>
                </a:solidFill>
                <a:effectLst/>
                <a:latin typeface="system-ui"/>
              </a:rPr>
              <a:t>Matthew 25:40—</a:t>
            </a:r>
            <a:r>
              <a:rPr lang="en-NZ" sz="2400" b="1" i="0" baseline="30000" dirty="0">
                <a:solidFill>
                  <a:srgbClr val="000000"/>
                </a:solidFill>
                <a:effectLst/>
                <a:latin typeface="system-ui"/>
              </a:rPr>
              <a:t>40</a:t>
            </a:r>
            <a:r>
              <a:rPr lang="en-NZ" sz="2400" b="0" i="0" dirty="0">
                <a:solidFill>
                  <a:srgbClr val="000000"/>
                </a:solidFill>
                <a:effectLst/>
                <a:latin typeface="system-ui"/>
              </a:rPr>
              <a:t>The King will answer and say to them, ‘Truly I say to you, to the extent that you did it to one of these brothers of Mine, </a:t>
            </a:r>
            <a:r>
              <a:rPr lang="en-NZ" sz="2400" b="0" i="1" dirty="0">
                <a:solidFill>
                  <a:srgbClr val="000000"/>
                </a:solidFill>
                <a:effectLst/>
                <a:latin typeface="system-ui"/>
              </a:rPr>
              <a:t>even</a:t>
            </a:r>
            <a:r>
              <a:rPr lang="en-NZ" sz="2400" b="0" i="0" dirty="0">
                <a:solidFill>
                  <a:srgbClr val="000000"/>
                </a:solidFill>
                <a:effectLst/>
                <a:latin typeface="system-ui"/>
              </a:rPr>
              <a:t> the least </a:t>
            </a:r>
            <a:r>
              <a:rPr lang="en-NZ" sz="2400" b="0" i="1" dirty="0">
                <a:solidFill>
                  <a:srgbClr val="000000"/>
                </a:solidFill>
                <a:effectLst/>
                <a:latin typeface="system-ui"/>
              </a:rPr>
              <a:t>of them</a:t>
            </a:r>
            <a:r>
              <a:rPr lang="en-NZ" sz="2400" b="0" i="0" dirty="0">
                <a:solidFill>
                  <a:srgbClr val="000000"/>
                </a:solidFill>
                <a:effectLst/>
                <a:latin typeface="system-ui"/>
              </a:rPr>
              <a:t>, you did it to Me.’ </a:t>
            </a:r>
            <a:r>
              <a:rPr lang="en-NZ" sz="1200" b="0" i="0" dirty="0">
                <a:solidFill>
                  <a:srgbClr val="000000"/>
                </a:solidFill>
                <a:effectLst/>
                <a:latin typeface="system-ui"/>
              </a:rPr>
              <a:t>(NASB95)</a:t>
            </a:r>
          </a:p>
          <a:p>
            <a:pPr marL="0" indent="0" algn="l">
              <a:buNone/>
            </a:pPr>
            <a:endParaRPr lang="en-NZ" sz="900" b="0" i="0" dirty="0">
              <a:solidFill>
                <a:srgbClr val="000000"/>
              </a:solidFill>
              <a:effectLst/>
              <a:latin typeface="system-ui"/>
            </a:endParaRP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Good deeds remembered</a:t>
            </a:r>
          </a:p>
        </p:txBody>
      </p:sp>
      <p:pic>
        <p:nvPicPr>
          <p:cNvPr id="2050" name="Picture 2" descr="THE SURVIVAL OF PAKISTAN IS NOT AT STAKE - CRISIS AFTER ...">
            <a:extLst>
              <a:ext uri="{FF2B5EF4-FFF2-40B4-BE49-F238E27FC236}">
                <a16:creationId xmlns:a16="http://schemas.microsoft.com/office/drawing/2014/main" id="{7A2018A2-A3C1-44C6-9F21-493CB87A438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34676"/>
          <a:stretch/>
        </p:blipFill>
        <p:spPr bwMode="auto">
          <a:xfrm>
            <a:off x="566089" y="2160104"/>
            <a:ext cx="3771072" cy="366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732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r>
              <a:rPr lang="en-NZ" b="0" i="0" dirty="0">
                <a:solidFill>
                  <a:srgbClr val="000000"/>
                </a:solidFill>
                <a:effectLst/>
                <a:latin typeface="system-ui"/>
              </a:rPr>
              <a:t>Jude 24-25—</a:t>
            </a:r>
          </a:p>
          <a:p>
            <a:pPr marL="457200" lvl="1" indent="0">
              <a:buNone/>
            </a:pPr>
            <a:r>
              <a:rPr lang="en-NZ" sz="2800" b="1" i="0" baseline="30000" dirty="0">
                <a:solidFill>
                  <a:srgbClr val="000000"/>
                </a:solidFill>
                <a:effectLst/>
                <a:latin typeface="system-ui"/>
              </a:rPr>
              <a:t>24</a:t>
            </a:r>
            <a:r>
              <a:rPr lang="en-NZ" sz="2800" b="0" i="0" dirty="0">
                <a:solidFill>
                  <a:srgbClr val="000000"/>
                </a:solidFill>
                <a:effectLst/>
                <a:latin typeface="system-ui"/>
              </a:rPr>
              <a:t>Now to Him who is able to keep you from stumbling, and to make you stand in the presence of His glory blameless with great joy, </a:t>
            </a:r>
          </a:p>
          <a:p>
            <a:pPr marL="457200" lvl="1" indent="0">
              <a:buNone/>
            </a:pPr>
            <a:r>
              <a:rPr lang="en-NZ" sz="2800" b="1" i="0" baseline="30000" dirty="0">
                <a:solidFill>
                  <a:srgbClr val="000000"/>
                </a:solidFill>
                <a:effectLst/>
                <a:latin typeface="system-ui"/>
              </a:rPr>
              <a:t>25</a:t>
            </a:r>
            <a:r>
              <a:rPr lang="en-NZ" sz="2800" b="0" i="0" dirty="0">
                <a:solidFill>
                  <a:srgbClr val="000000"/>
                </a:solidFill>
                <a:effectLst/>
                <a:latin typeface="system-ui"/>
              </a:rPr>
              <a:t>to the only God our Saviour, through Jesus Christ our Lord, </a:t>
            </a:r>
            <a:r>
              <a:rPr lang="en-NZ" sz="2800" b="0" i="1" dirty="0">
                <a:solidFill>
                  <a:srgbClr val="000000"/>
                </a:solidFill>
                <a:effectLst/>
                <a:latin typeface="system-ui"/>
              </a:rPr>
              <a:t>be</a:t>
            </a:r>
            <a:r>
              <a:rPr lang="en-NZ" sz="2800" b="0" i="0" dirty="0">
                <a:solidFill>
                  <a:srgbClr val="000000"/>
                </a:solidFill>
                <a:effectLst/>
                <a:latin typeface="system-ui"/>
              </a:rPr>
              <a:t> glory, majesty, dominion and authority, before all time and now and forever. Amen.</a:t>
            </a:r>
            <a:r>
              <a:rPr lang="en-NZ" b="0" i="0" dirty="0">
                <a:solidFill>
                  <a:srgbClr val="000000"/>
                </a:solidFill>
                <a:effectLst/>
                <a:latin typeface="system-ui"/>
              </a:rPr>
              <a:t> </a:t>
            </a:r>
            <a:r>
              <a:rPr lang="en-NZ" sz="1400" b="0" i="0" dirty="0">
                <a:solidFill>
                  <a:srgbClr val="000000"/>
                </a:solidFill>
                <a:effectLst/>
                <a:latin typeface="system-ui"/>
              </a:rPr>
              <a:t>(NASB95)</a:t>
            </a: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To Stand </a:t>
            </a:r>
          </a:p>
        </p:txBody>
      </p:sp>
      <p:pic>
        <p:nvPicPr>
          <p:cNvPr id="8" name="Picture 2">
            <a:extLst>
              <a:ext uri="{FF2B5EF4-FFF2-40B4-BE49-F238E27FC236}">
                <a16:creationId xmlns:a16="http://schemas.microsoft.com/office/drawing/2014/main" id="{D29CE9A3-5534-4276-87C5-D889A2B7BA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780" b="22514"/>
          <a:stretch/>
        </p:blipFill>
        <p:spPr bwMode="auto">
          <a:xfrm>
            <a:off x="1113183" y="1962448"/>
            <a:ext cx="2224267" cy="439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629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lnSpc>
                <a:spcPct val="70000"/>
              </a:lnSpc>
            </a:pPr>
            <a:r>
              <a:rPr lang="en-NZ" b="0" i="0" dirty="0">
                <a:solidFill>
                  <a:srgbClr val="000000"/>
                </a:solidFill>
                <a:effectLst/>
                <a:latin typeface="system-ui"/>
              </a:rPr>
              <a:t>1 John 2:28</a:t>
            </a:r>
          </a:p>
          <a:p>
            <a:pPr marL="457200" lvl="1" indent="0">
              <a:lnSpc>
                <a:spcPct val="70000"/>
              </a:lnSpc>
              <a:buNone/>
            </a:pPr>
            <a:r>
              <a:rPr lang="en-NZ" sz="2800" b="1" i="0" baseline="30000" dirty="0">
                <a:solidFill>
                  <a:srgbClr val="000000"/>
                </a:solidFill>
                <a:effectLst/>
                <a:latin typeface="system-ui"/>
              </a:rPr>
              <a:t>28</a:t>
            </a:r>
            <a:r>
              <a:rPr lang="en-NZ" sz="2800" b="0" i="0" dirty="0">
                <a:solidFill>
                  <a:srgbClr val="000000"/>
                </a:solidFill>
                <a:effectLst/>
                <a:latin typeface="system-ui"/>
              </a:rPr>
              <a:t>Now, little children, </a:t>
            </a:r>
          </a:p>
          <a:p>
            <a:pPr marL="457200" lvl="1" indent="0">
              <a:lnSpc>
                <a:spcPct val="70000"/>
              </a:lnSpc>
              <a:buNone/>
            </a:pPr>
            <a:r>
              <a:rPr lang="en-NZ" sz="2800" b="0" i="0" dirty="0">
                <a:solidFill>
                  <a:srgbClr val="000000"/>
                </a:solidFill>
                <a:effectLst/>
                <a:latin typeface="system-ui"/>
              </a:rPr>
              <a:t>abide in Him, </a:t>
            </a:r>
          </a:p>
          <a:p>
            <a:pPr marL="457200" lvl="1" indent="0">
              <a:lnSpc>
                <a:spcPct val="70000"/>
              </a:lnSpc>
              <a:buNone/>
            </a:pPr>
            <a:r>
              <a:rPr lang="en-NZ" sz="2800" b="0" i="0" dirty="0">
                <a:solidFill>
                  <a:srgbClr val="000000"/>
                </a:solidFill>
                <a:effectLst/>
                <a:latin typeface="system-ui"/>
              </a:rPr>
              <a:t>so that when </a:t>
            </a:r>
          </a:p>
          <a:p>
            <a:pPr marL="457200" lvl="1" indent="0">
              <a:lnSpc>
                <a:spcPct val="70000"/>
              </a:lnSpc>
              <a:buNone/>
            </a:pPr>
            <a:r>
              <a:rPr lang="en-NZ" sz="2800" b="0" i="0" dirty="0">
                <a:solidFill>
                  <a:srgbClr val="000000"/>
                </a:solidFill>
                <a:effectLst/>
                <a:latin typeface="system-ui"/>
              </a:rPr>
              <a:t>He appears,</a:t>
            </a:r>
          </a:p>
          <a:p>
            <a:pPr marL="457200" lvl="1" indent="0">
              <a:lnSpc>
                <a:spcPct val="70000"/>
              </a:lnSpc>
              <a:buNone/>
            </a:pPr>
            <a:r>
              <a:rPr lang="en-NZ" sz="2800" b="0" i="0" dirty="0">
                <a:solidFill>
                  <a:srgbClr val="000000"/>
                </a:solidFill>
                <a:effectLst/>
                <a:latin typeface="system-ui"/>
              </a:rPr>
              <a:t>we may </a:t>
            </a:r>
          </a:p>
          <a:p>
            <a:pPr marL="457200" lvl="1" indent="0">
              <a:lnSpc>
                <a:spcPct val="70000"/>
              </a:lnSpc>
              <a:buNone/>
            </a:pPr>
            <a:r>
              <a:rPr lang="en-NZ" sz="2800" b="0" i="0" dirty="0">
                <a:solidFill>
                  <a:srgbClr val="000000"/>
                </a:solidFill>
                <a:effectLst/>
                <a:latin typeface="system-ui"/>
              </a:rPr>
              <a:t>have confidence </a:t>
            </a:r>
          </a:p>
          <a:p>
            <a:pPr marL="457200" lvl="1" indent="0">
              <a:lnSpc>
                <a:spcPct val="70000"/>
              </a:lnSpc>
              <a:buNone/>
            </a:pPr>
            <a:r>
              <a:rPr lang="en-NZ" sz="2800" b="0" i="0" dirty="0">
                <a:solidFill>
                  <a:srgbClr val="000000"/>
                </a:solidFill>
                <a:effectLst/>
                <a:latin typeface="system-ui"/>
              </a:rPr>
              <a:t>and not shrink away </a:t>
            </a:r>
          </a:p>
          <a:p>
            <a:pPr marL="457200" lvl="1" indent="0">
              <a:lnSpc>
                <a:spcPct val="70000"/>
              </a:lnSpc>
              <a:buNone/>
            </a:pPr>
            <a:r>
              <a:rPr lang="en-NZ" sz="2800" b="0" i="0" dirty="0">
                <a:solidFill>
                  <a:srgbClr val="000000"/>
                </a:solidFill>
                <a:effectLst/>
                <a:latin typeface="system-ui"/>
              </a:rPr>
              <a:t>from Him </a:t>
            </a:r>
          </a:p>
          <a:p>
            <a:pPr marL="457200" lvl="1" indent="0">
              <a:lnSpc>
                <a:spcPct val="70000"/>
              </a:lnSpc>
              <a:buNone/>
            </a:pPr>
            <a:r>
              <a:rPr lang="en-NZ" sz="2800" b="0" i="0" dirty="0">
                <a:solidFill>
                  <a:srgbClr val="000000"/>
                </a:solidFill>
                <a:effectLst/>
                <a:latin typeface="system-ui"/>
              </a:rPr>
              <a:t>in shame </a:t>
            </a:r>
          </a:p>
          <a:p>
            <a:pPr marL="457200" lvl="1" indent="0">
              <a:lnSpc>
                <a:spcPct val="70000"/>
              </a:lnSpc>
              <a:buNone/>
            </a:pPr>
            <a:r>
              <a:rPr lang="en-NZ" sz="2800" b="0" i="0" dirty="0">
                <a:solidFill>
                  <a:srgbClr val="000000"/>
                </a:solidFill>
                <a:effectLst/>
                <a:latin typeface="system-ui"/>
              </a:rPr>
              <a:t>at His coming.</a:t>
            </a:r>
            <a:r>
              <a:rPr lang="en-NZ" sz="1200" b="0" i="0" dirty="0">
                <a:solidFill>
                  <a:srgbClr val="000000"/>
                </a:solidFill>
                <a:effectLst/>
                <a:latin typeface="system-ui"/>
              </a:rPr>
              <a:t> (NASB95)</a:t>
            </a: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To Stand </a:t>
            </a:r>
          </a:p>
        </p:txBody>
      </p:sp>
      <p:pic>
        <p:nvPicPr>
          <p:cNvPr id="3074" name="Picture 2">
            <a:extLst>
              <a:ext uri="{FF2B5EF4-FFF2-40B4-BE49-F238E27FC236}">
                <a16:creationId xmlns:a16="http://schemas.microsoft.com/office/drawing/2014/main" id="{AFBFCD9F-78B8-44B2-8D16-7A399AB77080}"/>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70780" b="22514"/>
          <a:stretch/>
        </p:blipFill>
        <p:spPr bwMode="auto">
          <a:xfrm>
            <a:off x="1113183" y="1962448"/>
            <a:ext cx="2224267" cy="439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78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ay be an image of text that says &quot;JUDGMENT DAY&quot;">
            <a:extLst>
              <a:ext uri="{FF2B5EF4-FFF2-40B4-BE49-F238E27FC236}">
                <a16:creationId xmlns:a16="http://schemas.microsoft.com/office/drawing/2014/main" id="{80DFF228-DBE2-41B1-9C8C-64BA85472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49"/>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59D601F5-3FAE-4328-A79E-08297B5F8E84}"/>
              </a:ext>
            </a:extLst>
          </p:cNvPr>
          <p:cNvSpPr txBox="1">
            <a:spLocks noChangeArrowheads="1"/>
          </p:cNvSpPr>
          <p:nvPr/>
        </p:nvSpPr>
        <p:spPr>
          <a:xfrm>
            <a:off x="827881" y="4399723"/>
            <a:ext cx="7488238" cy="13255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solidFill>
                  <a:schemeClr val="bg1"/>
                </a:solidFill>
              </a:rPr>
              <a:t>Part 3.</a:t>
            </a:r>
          </a:p>
          <a:p>
            <a:r>
              <a:rPr lang="en-US" sz="3200" dirty="0">
                <a:solidFill>
                  <a:schemeClr val="bg1"/>
                </a:solidFill>
              </a:rPr>
              <a:t>Fear not…!</a:t>
            </a:r>
            <a:endParaRPr lang="en-IE" altLang="en-US" sz="3200" dirty="0">
              <a:solidFill>
                <a:schemeClr val="bg1"/>
              </a:solidFill>
            </a:endParaRPr>
          </a:p>
        </p:txBody>
      </p:sp>
    </p:spTree>
    <p:extLst>
      <p:ext uri="{BB962C8B-B14F-4D97-AF65-F5344CB8AC3E}">
        <p14:creationId xmlns:p14="http://schemas.microsoft.com/office/powerpoint/2010/main" val="2097620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lnSpc>
                <a:spcPct val="70000"/>
              </a:lnSpc>
            </a:pPr>
            <a:r>
              <a:rPr lang="en-NZ" b="0" i="0" dirty="0">
                <a:solidFill>
                  <a:srgbClr val="000000"/>
                </a:solidFill>
                <a:effectLst/>
                <a:latin typeface="system-ui"/>
              </a:rPr>
              <a:t>1 John 4:17</a:t>
            </a:r>
          </a:p>
          <a:p>
            <a:pPr marL="457200" lvl="1" indent="0">
              <a:lnSpc>
                <a:spcPct val="70000"/>
              </a:lnSpc>
              <a:buNone/>
            </a:pPr>
            <a:r>
              <a:rPr lang="en-NZ" sz="2800" b="1" i="0" baseline="30000" dirty="0">
                <a:solidFill>
                  <a:srgbClr val="000000"/>
                </a:solidFill>
                <a:effectLst/>
                <a:latin typeface="system-ui"/>
              </a:rPr>
              <a:t>17</a:t>
            </a:r>
            <a:r>
              <a:rPr lang="en-NZ" sz="2800" b="0" i="0" dirty="0">
                <a:solidFill>
                  <a:srgbClr val="000000"/>
                </a:solidFill>
                <a:effectLst/>
                <a:latin typeface="system-ui"/>
              </a:rPr>
              <a:t>By this, </a:t>
            </a:r>
          </a:p>
          <a:p>
            <a:pPr marL="457200" lvl="1" indent="0">
              <a:lnSpc>
                <a:spcPct val="70000"/>
              </a:lnSpc>
              <a:buNone/>
            </a:pPr>
            <a:r>
              <a:rPr lang="en-NZ" sz="2800" b="0" i="0" dirty="0">
                <a:solidFill>
                  <a:srgbClr val="000000"/>
                </a:solidFill>
                <a:effectLst/>
                <a:latin typeface="system-ui"/>
              </a:rPr>
              <a:t>love is perfected with us,</a:t>
            </a:r>
          </a:p>
          <a:p>
            <a:pPr marL="457200" lvl="1" indent="0">
              <a:lnSpc>
                <a:spcPct val="70000"/>
              </a:lnSpc>
              <a:buNone/>
            </a:pPr>
            <a:r>
              <a:rPr lang="en-NZ" sz="2800" b="0" i="0" dirty="0">
                <a:solidFill>
                  <a:srgbClr val="000000"/>
                </a:solidFill>
                <a:effectLst/>
                <a:latin typeface="system-ui"/>
              </a:rPr>
              <a:t>so that we may</a:t>
            </a:r>
          </a:p>
          <a:p>
            <a:pPr marL="457200" lvl="1" indent="0">
              <a:lnSpc>
                <a:spcPct val="70000"/>
              </a:lnSpc>
              <a:buNone/>
            </a:pPr>
            <a:r>
              <a:rPr lang="en-NZ" sz="2800" b="0" i="0" dirty="0">
                <a:solidFill>
                  <a:srgbClr val="000000"/>
                </a:solidFill>
                <a:effectLst/>
                <a:latin typeface="system-ui"/>
              </a:rPr>
              <a:t>have confidence </a:t>
            </a:r>
          </a:p>
          <a:p>
            <a:pPr marL="457200" lvl="1" indent="0">
              <a:lnSpc>
                <a:spcPct val="70000"/>
              </a:lnSpc>
              <a:buNone/>
            </a:pPr>
            <a:r>
              <a:rPr lang="en-NZ" sz="2800" b="0" i="0" dirty="0">
                <a:solidFill>
                  <a:srgbClr val="000000"/>
                </a:solidFill>
                <a:effectLst/>
                <a:latin typeface="system-ui"/>
              </a:rPr>
              <a:t>in the day of judgment;</a:t>
            </a:r>
          </a:p>
          <a:p>
            <a:pPr marL="457200" lvl="1" indent="0">
              <a:lnSpc>
                <a:spcPct val="70000"/>
              </a:lnSpc>
              <a:buNone/>
            </a:pPr>
            <a:r>
              <a:rPr lang="en-NZ" sz="2800" b="1" i="0" u="sng" dirty="0">
                <a:solidFill>
                  <a:srgbClr val="000000"/>
                </a:solidFill>
                <a:effectLst/>
                <a:latin typeface="system-ui"/>
              </a:rPr>
              <a:t>because as He is</a:t>
            </a:r>
            <a:r>
              <a:rPr lang="en-NZ" sz="2800" b="0" i="0" dirty="0">
                <a:solidFill>
                  <a:srgbClr val="000000"/>
                </a:solidFill>
                <a:effectLst/>
                <a:latin typeface="system-ui"/>
              </a:rPr>
              <a:t>, </a:t>
            </a:r>
          </a:p>
          <a:p>
            <a:pPr marL="457200" lvl="1" indent="0">
              <a:lnSpc>
                <a:spcPct val="70000"/>
              </a:lnSpc>
              <a:buNone/>
            </a:pPr>
            <a:r>
              <a:rPr lang="en-NZ" sz="2800" b="0" i="0" dirty="0">
                <a:solidFill>
                  <a:srgbClr val="000000"/>
                </a:solidFill>
                <a:effectLst/>
                <a:latin typeface="system-ui"/>
              </a:rPr>
              <a:t>so also are we </a:t>
            </a:r>
          </a:p>
          <a:p>
            <a:pPr marL="457200" lvl="1" indent="0">
              <a:lnSpc>
                <a:spcPct val="70000"/>
              </a:lnSpc>
              <a:buNone/>
            </a:pPr>
            <a:r>
              <a:rPr lang="en-NZ" sz="2800" b="0" i="0" dirty="0">
                <a:solidFill>
                  <a:srgbClr val="000000"/>
                </a:solidFill>
                <a:effectLst/>
                <a:latin typeface="system-ui"/>
              </a:rPr>
              <a:t>in this world. </a:t>
            </a:r>
            <a:r>
              <a:rPr lang="en-NZ" sz="1600" b="0" i="0" dirty="0">
                <a:solidFill>
                  <a:srgbClr val="000000"/>
                </a:solidFill>
                <a:effectLst/>
                <a:latin typeface="system-ui"/>
              </a:rPr>
              <a:t>(NASB95)</a:t>
            </a:r>
          </a:p>
          <a:p>
            <a:pPr marL="457200" lvl="1" indent="0">
              <a:lnSpc>
                <a:spcPct val="70000"/>
              </a:lnSpc>
              <a:buNone/>
            </a:pPr>
            <a:endParaRPr lang="en-NZ" sz="1600" dirty="0">
              <a:solidFill>
                <a:srgbClr val="000000"/>
              </a:solidFill>
              <a:latin typeface="system-ui"/>
            </a:endParaRPr>
          </a:p>
          <a:p>
            <a:pPr marL="457200" lvl="1" indent="0">
              <a:lnSpc>
                <a:spcPct val="80000"/>
              </a:lnSpc>
              <a:buNone/>
            </a:pPr>
            <a:r>
              <a:rPr lang="en-NZ" sz="2800" b="1" i="1" u="none" strike="noStrike" dirty="0">
                <a:solidFill>
                  <a:srgbClr val="000000"/>
                </a:solidFill>
                <a:effectLst/>
              </a:rPr>
              <a:t>As he is</a:t>
            </a:r>
            <a:r>
              <a:rPr lang="en-NZ" sz="2800" b="0" i="0" dirty="0">
                <a:solidFill>
                  <a:srgbClr val="000000"/>
                </a:solidFill>
                <a:effectLst/>
              </a:rPr>
              <a:t> — </a:t>
            </a:r>
          </a:p>
          <a:p>
            <a:pPr lvl="1">
              <a:lnSpc>
                <a:spcPct val="80000"/>
              </a:lnSpc>
            </a:pPr>
            <a:r>
              <a:rPr lang="en-NZ" sz="2800" dirty="0">
                <a:solidFill>
                  <a:srgbClr val="000000"/>
                </a:solidFill>
              </a:rPr>
              <a:t>Made like Jesus;</a:t>
            </a:r>
          </a:p>
          <a:p>
            <a:pPr lvl="1">
              <a:lnSpc>
                <a:spcPct val="80000"/>
              </a:lnSpc>
            </a:pPr>
            <a:r>
              <a:rPr lang="en-NZ" sz="2800" dirty="0">
                <a:solidFill>
                  <a:srgbClr val="000000"/>
                </a:solidFill>
              </a:rPr>
              <a:t>Pure</a:t>
            </a:r>
            <a:r>
              <a:rPr lang="en-NZ" sz="2800" b="0" i="0" dirty="0">
                <a:solidFill>
                  <a:srgbClr val="000000"/>
                </a:solidFill>
                <a:effectLst/>
              </a:rPr>
              <a:t>, holy, and loving; </a:t>
            </a:r>
          </a:p>
          <a:p>
            <a:pPr lvl="1">
              <a:lnSpc>
                <a:spcPct val="80000"/>
              </a:lnSpc>
            </a:pPr>
            <a:r>
              <a:rPr lang="en-NZ" sz="2800" u="none" strike="noStrike" dirty="0">
                <a:solidFill>
                  <a:srgbClr val="000000"/>
                </a:solidFill>
              </a:rPr>
              <a:t>Washed clean.</a:t>
            </a: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To Stand </a:t>
            </a:r>
          </a:p>
        </p:txBody>
      </p:sp>
      <p:pic>
        <p:nvPicPr>
          <p:cNvPr id="3074" name="Picture 2">
            <a:extLst>
              <a:ext uri="{FF2B5EF4-FFF2-40B4-BE49-F238E27FC236}">
                <a16:creationId xmlns:a16="http://schemas.microsoft.com/office/drawing/2014/main" id="{AFBFCD9F-78B8-44B2-8D16-7A399AB77080}"/>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70780" b="22514"/>
          <a:stretch/>
        </p:blipFill>
        <p:spPr bwMode="auto">
          <a:xfrm>
            <a:off x="1113183" y="1962448"/>
            <a:ext cx="2224267" cy="439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89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lnSpc>
                <a:spcPct val="70000"/>
              </a:lnSpc>
            </a:pPr>
            <a:r>
              <a:rPr lang="en-NZ" b="0" i="0" dirty="0">
                <a:solidFill>
                  <a:srgbClr val="000000"/>
                </a:solidFill>
                <a:effectLst/>
                <a:latin typeface="system-ui"/>
              </a:rPr>
              <a:t>2 Timothy 4:8—</a:t>
            </a:r>
          </a:p>
          <a:p>
            <a:pPr marL="457200" lvl="1" indent="0">
              <a:lnSpc>
                <a:spcPct val="70000"/>
              </a:lnSpc>
              <a:buNone/>
            </a:pPr>
            <a:r>
              <a:rPr lang="en-NZ" sz="2800" b="1" i="0" baseline="30000" dirty="0">
                <a:solidFill>
                  <a:srgbClr val="000000"/>
                </a:solidFill>
                <a:effectLst/>
                <a:latin typeface="system-ui"/>
              </a:rPr>
              <a:t>8</a:t>
            </a:r>
            <a:r>
              <a:rPr lang="en-NZ" sz="2800" b="0" i="0" dirty="0">
                <a:solidFill>
                  <a:srgbClr val="000000"/>
                </a:solidFill>
                <a:effectLst/>
                <a:latin typeface="system-ui"/>
              </a:rPr>
              <a:t>in the future </a:t>
            </a:r>
          </a:p>
          <a:p>
            <a:pPr marL="457200" lvl="1" indent="0">
              <a:lnSpc>
                <a:spcPct val="70000"/>
              </a:lnSpc>
              <a:buNone/>
            </a:pPr>
            <a:r>
              <a:rPr lang="en-NZ" sz="2800" b="0" i="0" dirty="0">
                <a:solidFill>
                  <a:srgbClr val="000000"/>
                </a:solidFill>
                <a:effectLst/>
                <a:latin typeface="system-ui"/>
              </a:rPr>
              <a:t>there is laid up for me </a:t>
            </a:r>
          </a:p>
          <a:p>
            <a:pPr marL="457200" lvl="1" indent="0">
              <a:lnSpc>
                <a:spcPct val="70000"/>
              </a:lnSpc>
              <a:buNone/>
            </a:pPr>
            <a:r>
              <a:rPr lang="en-NZ" sz="2800" b="0" i="0" dirty="0">
                <a:solidFill>
                  <a:srgbClr val="000000"/>
                </a:solidFill>
                <a:effectLst/>
                <a:latin typeface="system-ui"/>
              </a:rPr>
              <a:t>the crown of</a:t>
            </a:r>
          </a:p>
          <a:p>
            <a:pPr marL="457200" lvl="1" indent="0">
              <a:lnSpc>
                <a:spcPct val="70000"/>
              </a:lnSpc>
              <a:buNone/>
            </a:pPr>
            <a:r>
              <a:rPr lang="en-NZ" sz="2800" b="0" i="0" dirty="0">
                <a:solidFill>
                  <a:srgbClr val="000000"/>
                </a:solidFill>
                <a:effectLst/>
                <a:latin typeface="system-ui"/>
              </a:rPr>
              <a:t>righteousness, </a:t>
            </a:r>
          </a:p>
          <a:p>
            <a:pPr marL="457200" lvl="1" indent="0">
              <a:lnSpc>
                <a:spcPct val="70000"/>
              </a:lnSpc>
              <a:buNone/>
            </a:pPr>
            <a:r>
              <a:rPr lang="en-NZ" sz="2800" b="0" i="0" dirty="0">
                <a:solidFill>
                  <a:srgbClr val="000000"/>
                </a:solidFill>
                <a:effectLst/>
                <a:latin typeface="system-ui"/>
              </a:rPr>
              <a:t>which the Lord, </a:t>
            </a:r>
          </a:p>
          <a:p>
            <a:pPr marL="457200" lvl="1" indent="0">
              <a:lnSpc>
                <a:spcPct val="70000"/>
              </a:lnSpc>
              <a:buNone/>
            </a:pPr>
            <a:r>
              <a:rPr lang="en-NZ" sz="2800" b="0" i="0" dirty="0">
                <a:solidFill>
                  <a:srgbClr val="000000"/>
                </a:solidFill>
                <a:effectLst/>
                <a:latin typeface="system-ui"/>
              </a:rPr>
              <a:t>the righteous Judge, </a:t>
            </a:r>
          </a:p>
          <a:p>
            <a:pPr marL="457200" lvl="1" indent="0">
              <a:lnSpc>
                <a:spcPct val="70000"/>
              </a:lnSpc>
              <a:buNone/>
            </a:pPr>
            <a:r>
              <a:rPr lang="en-NZ" sz="2800" b="0" i="0" dirty="0">
                <a:solidFill>
                  <a:srgbClr val="000000"/>
                </a:solidFill>
                <a:effectLst/>
                <a:latin typeface="system-ui"/>
              </a:rPr>
              <a:t>will award to me </a:t>
            </a:r>
          </a:p>
          <a:p>
            <a:pPr marL="457200" lvl="1" indent="0">
              <a:lnSpc>
                <a:spcPct val="70000"/>
              </a:lnSpc>
              <a:buNone/>
            </a:pPr>
            <a:r>
              <a:rPr lang="en-NZ" sz="2800" b="0" i="0" dirty="0">
                <a:solidFill>
                  <a:srgbClr val="000000"/>
                </a:solidFill>
                <a:effectLst/>
                <a:latin typeface="system-ui"/>
              </a:rPr>
              <a:t>on that day; </a:t>
            </a:r>
          </a:p>
          <a:p>
            <a:pPr marL="457200" lvl="1" indent="0">
              <a:lnSpc>
                <a:spcPct val="70000"/>
              </a:lnSpc>
              <a:buNone/>
            </a:pPr>
            <a:r>
              <a:rPr lang="en-NZ" sz="2800" b="0" i="0" dirty="0">
                <a:solidFill>
                  <a:srgbClr val="000000"/>
                </a:solidFill>
                <a:effectLst/>
                <a:latin typeface="system-ui"/>
              </a:rPr>
              <a:t>and not only to me, </a:t>
            </a:r>
          </a:p>
          <a:p>
            <a:pPr marL="457200" lvl="1" indent="0">
              <a:lnSpc>
                <a:spcPct val="70000"/>
              </a:lnSpc>
              <a:buNone/>
            </a:pPr>
            <a:r>
              <a:rPr lang="en-NZ" sz="2800" b="0" i="0" dirty="0">
                <a:solidFill>
                  <a:srgbClr val="000000"/>
                </a:solidFill>
                <a:effectLst/>
                <a:latin typeface="system-ui"/>
              </a:rPr>
              <a:t>but also to all who have </a:t>
            </a:r>
          </a:p>
          <a:p>
            <a:pPr marL="457200" lvl="1" indent="0">
              <a:lnSpc>
                <a:spcPct val="70000"/>
              </a:lnSpc>
              <a:buNone/>
            </a:pPr>
            <a:r>
              <a:rPr lang="en-NZ" sz="2800" b="0" i="0" dirty="0">
                <a:solidFill>
                  <a:srgbClr val="000000"/>
                </a:solidFill>
                <a:effectLst/>
                <a:latin typeface="system-ui"/>
              </a:rPr>
              <a:t>loved His appearing. </a:t>
            </a:r>
            <a:r>
              <a:rPr lang="en-NZ" sz="1400" b="0" i="0" dirty="0">
                <a:solidFill>
                  <a:srgbClr val="000000"/>
                </a:solidFill>
                <a:effectLst/>
                <a:latin typeface="system-ui"/>
              </a:rPr>
              <a:t>(NASB95)</a:t>
            </a: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Those who Love His Appearing </a:t>
            </a:r>
          </a:p>
        </p:txBody>
      </p:sp>
      <p:pic>
        <p:nvPicPr>
          <p:cNvPr id="4098" name="Picture 2" descr="A Little Strength">
            <a:extLst>
              <a:ext uri="{FF2B5EF4-FFF2-40B4-BE49-F238E27FC236}">
                <a16:creationId xmlns:a16="http://schemas.microsoft.com/office/drawing/2014/main" id="{414C59B5-FF72-407E-B578-D3E7BC76161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80438" y="2358887"/>
            <a:ext cx="3477212" cy="2867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872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lnSpc>
                <a:spcPct val="70000"/>
              </a:lnSpc>
            </a:pPr>
            <a:r>
              <a:rPr lang="en-NZ" b="0" i="0" dirty="0">
                <a:solidFill>
                  <a:srgbClr val="000000"/>
                </a:solidFill>
                <a:effectLst/>
                <a:latin typeface="system-ui"/>
              </a:rPr>
              <a:t>We think it strange to talk of welcoming dead.</a:t>
            </a:r>
          </a:p>
          <a:p>
            <a:pPr algn="l">
              <a:lnSpc>
                <a:spcPct val="70000"/>
              </a:lnSpc>
            </a:pPr>
            <a:r>
              <a:rPr lang="en-NZ" dirty="0">
                <a:solidFill>
                  <a:srgbClr val="000000"/>
                </a:solidFill>
                <a:latin typeface="system-ui"/>
              </a:rPr>
              <a:t>It can be.</a:t>
            </a:r>
          </a:p>
          <a:p>
            <a:pPr algn="l">
              <a:lnSpc>
                <a:spcPct val="70000"/>
              </a:lnSpc>
            </a:pPr>
            <a:r>
              <a:rPr lang="en-NZ" b="0" i="0" dirty="0">
                <a:solidFill>
                  <a:srgbClr val="000000"/>
                </a:solidFill>
                <a:effectLst/>
                <a:latin typeface="system-ui"/>
              </a:rPr>
              <a:t>Christians see the end.</a:t>
            </a:r>
          </a:p>
          <a:p>
            <a:pPr algn="l"/>
            <a:r>
              <a:rPr lang="en-NZ" b="0" i="0" dirty="0">
                <a:solidFill>
                  <a:srgbClr val="000000"/>
                </a:solidFill>
                <a:effectLst/>
                <a:latin typeface="system-ui"/>
              </a:rPr>
              <a:t>Reaching the Goal. </a:t>
            </a:r>
          </a:p>
          <a:p>
            <a:pPr algn="l"/>
            <a:r>
              <a:rPr lang="en-NZ" dirty="0">
                <a:solidFill>
                  <a:srgbClr val="000000"/>
                </a:solidFill>
                <a:latin typeface="system-ui"/>
              </a:rPr>
              <a:t>Apostle’s perspective...?</a:t>
            </a: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Those who Love His Appearing </a:t>
            </a:r>
          </a:p>
        </p:txBody>
      </p:sp>
      <p:pic>
        <p:nvPicPr>
          <p:cNvPr id="4098" name="Picture 2" descr="A Little Strength">
            <a:extLst>
              <a:ext uri="{FF2B5EF4-FFF2-40B4-BE49-F238E27FC236}">
                <a16:creationId xmlns:a16="http://schemas.microsoft.com/office/drawing/2014/main" id="{414C59B5-FF72-407E-B578-D3E7BC76161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80438" y="2358887"/>
            <a:ext cx="3477212" cy="2867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32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lnSpc>
                <a:spcPct val="70000"/>
              </a:lnSpc>
            </a:pPr>
            <a:r>
              <a:rPr lang="en-NZ" b="0" i="0" dirty="0">
                <a:solidFill>
                  <a:srgbClr val="000000"/>
                </a:solidFill>
                <a:effectLst/>
                <a:latin typeface="system-ui"/>
              </a:rPr>
              <a:t>We think it strange to talk of welcoming dead.</a:t>
            </a:r>
          </a:p>
          <a:p>
            <a:pPr algn="l">
              <a:lnSpc>
                <a:spcPct val="70000"/>
              </a:lnSpc>
            </a:pPr>
            <a:r>
              <a:rPr lang="en-NZ" dirty="0">
                <a:solidFill>
                  <a:srgbClr val="000000"/>
                </a:solidFill>
                <a:latin typeface="system-ui"/>
              </a:rPr>
              <a:t>It can be.</a:t>
            </a:r>
          </a:p>
          <a:p>
            <a:pPr algn="l">
              <a:lnSpc>
                <a:spcPct val="70000"/>
              </a:lnSpc>
            </a:pPr>
            <a:r>
              <a:rPr lang="en-NZ" b="0" i="0" dirty="0">
                <a:solidFill>
                  <a:srgbClr val="000000"/>
                </a:solidFill>
                <a:effectLst/>
                <a:latin typeface="system-ui"/>
              </a:rPr>
              <a:t>Christians see the end.</a:t>
            </a:r>
          </a:p>
          <a:p>
            <a:pPr algn="l"/>
            <a:r>
              <a:rPr lang="en-NZ" b="0" i="0" dirty="0">
                <a:solidFill>
                  <a:srgbClr val="000000"/>
                </a:solidFill>
                <a:effectLst/>
                <a:latin typeface="system-ui"/>
              </a:rPr>
              <a:t>Reaching the Goal. </a:t>
            </a:r>
          </a:p>
          <a:p>
            <a:pPr algn="l"/>
            <a:r>
              <a:rPr lang="en-NZ" dirty="0">
                <a:solidFill>
                  <a:srgbClr val="000000"/>
                </a:solidFill>
                <a:latin typeface="system-ui"/>
              </a:rPr>
              <a:t>Apostle’s perspective...?</a:t>
            </a: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Those who Love His Appearing </a:t>
            </a:r>
          </a:p>
        </p:txBody>
      </p:sp>
      <p:pic>
        <p:nvPicPr>
          <p:cNvPr id="4098" name="Picture 2" descr="A Little Strength">
            <a:extLst>
              <a:ext uri="{FF2B5EF4-FFF2-40B4-BE49-F238E27FC236}">
                <a16:creationId xmlns:a16="http://schemas.microsoft.com/office/drawing/2014/main" id="{414C59B5-FF72-407E-B578-D3E7BC76161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80438" y="2358887"/>
            <a:ext cx="3477212" cy="28679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EE8C9D2-E962-4ACE-94EF-5A5DB32D8C27}"/>
              </a:ext>
            </a:extLst>
          </p:cNvPr>
          <p:cNvSpPr txBox="1"/>
          <p:nvPr/>
        </p:nvSpPr>
        <p:spPr>
          <a:xfrm>
            <a:off x="4572000" y="4303514"/>
            <a:ext cx="3790122" cy="1538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NZ" sz="2800" b="0" i="0" dirty="0">
                <a:solidFill>
                  <a:schemeClr val="bg1"/>
                </a:solidFill>
                <a:effectLst/>
                <a:latin typeface="system-ui"/>
              </a:rPr>
              <a:t>Philippians 1:21—</a:t>
            </a:r>
          </a:p>
          <a:p>
            <a:pPr algn="l"/>
            <a:r>
              <a:rPr lang="en-NZ" sz="2800" b="1" i="0" baseline="30000" dirty="0">
                <a:solidFill>
                  <a:schemeClr val="bg1"/>
                </a:solidFill>
                <a:effectLst/>
                <a:latin typeface="system-ui"/>
              </a:rPr>
              <a:t>21</a:t>
            </a:r>
            <a:r>
              <a:rPr lang="en-NZ" sz="2800" b="0" i="0" dirty="0">
                <a:solidFill>
                  <a:schemeClr val="bg1"/>
                </a:solidFill>
                <a:effectLst/>
                <a:latin typeface="system-ui"/>
              </a:rPr>
              <a:t>For to me, to live is Christ and to die is gain. </a:t>
            </a:r>
            <a:r>
              <a:rPr lang="en-NZ" sz="1000" b="0" i="0" dirty="0">
                <a:solidFill>
                  <a:schemeClr val="bg1"/>
                </a:solidFill>
                <a:effectLst/>
                <a:latin typeface="system-ui"/>
              </a:rPr>
              <a:t>(NASB95)</a:t>
            </a:r>
          </a:p>
        </p:txBody>
      </p:sp>
    </p:spTree>
    <p:extLst>
      <p:ext uri="{BB962C8B-B14F-4D97-AF65-F5344CB8AC3E}">
        <p14:creationId xmlns:p14="http://schemas.microsoft.com/office/powerpoint/2010/main" val="2365913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No photo description available.">
            <a:extLst>
              <a:ext uri="{FF2B5EF4-FFF2-40B4-BE49-F238E27FC236}">
                <a16:creationId xmlns:a16="http://schemas.microsoft.com/office/drawing/2014/main" id="{FFB20BCF-395E-4206-8B9C-3AD1638580A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8650" y="2078117"/>
            <a:ext cx="7886699" cy="30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700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May be an image of one or more people, body of water and tree">
            <a:extLst>
              <a:ext uri="{FF2B5EF4-FFF2-40B4-BE49-F238E27FC236}">
                <a16:creationId xmlns:a16="http://schemas.microsoft.com/office/drawing/2014/main" id="{0B13A819-EDDD-463E-B08F-2CF6B0FF030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8914" r="11775"/>
          <a:stretch/>
        </p:blipFill>
        <p:spPr bwMode="auto">
          <a:xfrm>
            <a:off x="20" y="10"/>
            <a:ext cx="72522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4">
            <a:extLst>
              <a:ext uri="{FF2B5EF4-FFF2-40B4-BE49-F238E27FC236}">
                <a16:creationId xmlns:a16="http://schemas.microsoft.com/office/drawing/2014/main" id="{624906FE-F689-446B-8F72-69A95E577102}"/>
              </a:ext>
            </a:extLst>
          </p:cNvPr>
          <p:cNvSpPr txBox="1">
            <a:spLocks/>
          </p:cNvSpPr>
          <p:nvPr/>
        </p:nvSpPr>
        <p:spPr>
          <a:xfrm>
            <a:off x="5128591" y="365125"/>
            <a:ext cx="3386758" cy="18999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3500" dirty="0">
                <a:latin typeface="+mj-lt"/>
                <a:ea typeface="+mj-ea"/>
                <a:cs typeface="+mj-cs"/>
              </a:rPr>
              <a:t>“Baptism now saves you” (1Pet.3:21).</a:t>
            </a:r>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5128591" y="2080591"/>
            <a:ext cx="3790122" cy="4558748"/>
          </a:xfrm>
        </p:spPr>
        <p:txBody>
          <a:bodyPr vert="horz" lIns="91440" tIns="45720" rIns="91440" bIns="45720" rtlCol="0">
            <a:normAutofit fontScale="92500" lnSpcReduction="10000"/>
          </a:bodyPr>
          <a:lstStyle/>
          <a:p>
            <a:r>
              <a:rPr lang="en-US" dirty="0"/>
              <a:t>Matthew 28:19-20—</a:t>
            </a:r>
            <a:r>
              <a:rPr lang="en-US" b="1" i="0" baseline="30000" dirty="0">
                <a:effectLst/>
              </a:rPr>
              <a:t>19</a:t>
            </a:r>
            <a:r>
              <a:rPr lang="en-US" b="0" i="0" dirty="0">
                <a:effectLst/>
              </a:rPr>
              <a:t>Go therefore and make disciples of all the nations, baptizing them in the name of the Father and the Son and the Holy Spirit, </a:t>
            </a:r>
            <a:r>
              <a:rPr lang="en-US" b="1" i="0" baseline="30000" dirty="0">
                <a:effectLst/>
              </a:rPr>
              <a:t>20</a:t>
            </a:r>
            <a:r>
              <a:rPr lang="en-US" b="0" i="0" dirty="0">
                <a:effectLst/>
              </a:rPr>
              <a:t>teaching them to observe all that I commanded you; and lo, I am with you always, even to the end of the age.” </a:t>
            </a:r>
            <a:r>
              <a:rPr lang="en-US" sz="1700" b="0" i="0" dirty="0">
                <a:effectLst/>
              </a:rPr>
              <a:t>(NASB95)</a:t>
            </a:r>
            <a:endParaRPr lang="en-US" sz="1700" dirty="0"/>
          </a:p>
        </p:txBody>
      </p:sp>
    </p:spTree>
    <p:extLst>
      <p:ext uri="{BB962C8B-B14F-4D97-AF65-F5344CB8AC3E}">
        <p14:creationId xmlns:p14="http://schemas.microsoft.com/office/powerpoint/2010/main" val="244114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r>
              <a:rPr lang="en-NZ" b="0" i="0" dirty="0">
                <a:solidFill>
                  <a:srgbClr val="000000"/>
                </a:solidFill>
                <a:effectLst/>
                <a:latin typeface="system-ui"/>
              </a:rPr>
              <a:t>Matthew 10:28</a:t>
            </a:r>
          </a:p>
          <a:p>
            <a:pPr marL="457200" lvl="1" indent="0">
              <a:buNone/>
            </a:pPr>
            <a:r>
              <a:rPr lang="en-NZ" sz="2800" b="1" i="0" baseline="30000" dirty="0">
                <a:solidFill>
                  <a:srgbClr val="000000"/>
                </a:solidFill>
                <a:effectLst/>
                <a:latin typeface="system-ui"/>
              </a:rPr>
              <a:t>28</a:t>
            </a:r>
            <a:r>
              <a:rPr lang="en-NZ" sz="2800" b="0" i="0" dirty="0">
                <a:solidFill>
                  <a:srgbClr val="000000"/>
                </a:solidFill>
                <a:effectLst/>
                <a:latin typeface="system-ui"/>
              </a:rPr>
              <a:t>Do not fear </a:t>
            </a:r>
          </a:p>
          <a:p>
            <a:pPr marL="457200" lvl="1" indent="0">
              <a:buNone/>
            </a:pPr>
            <a:r>
              <a:rPr lang="en-NZ" sz="2800" b="0" i="0" dirty="0">
                <a:solidFill>
                  <a:srgbClr val="000000"/>
                </a:solidFill>
                <a:effectLst/>
                <a:latin typeface="system-ui"/>
              </a:rPr>
              <a:t>those who kill the body </a:t>
            </a:r>
          </a:p>
          <a:p>
            <a:pPr marL="457200" lvl="1" indent="0">
              <a:buNone/>
            </a:pPr>
            <a:r>
              <a:rPr lang="en-NZ" sz="2800" b="0" i="0" dirty="0">
                <a:solidFill>
                  <a:srgbClr val="000000"/>
                </a:solidFill>
                <a:effectLst/>
                <a:latin typeface="system-ui"/>
              </a:rPr>
              <a:t>but are unable </a:t>
            </a:r>
          </a:p>
          <a:p>
            <a:pPr marL="457200" lvl="1" indent="0">
              <a:buNone/>
            </a:pPr>
            <a:r>
              <a:rPr lang="en-NZ" sz="2800" b="0" i="0" dirty="0">
                <a:solidFill>
                  <a:srgbClr val="000000"/>
                </a:solidFill>
                <a:effectLst/>
                <a:latin typeface="system-ui"/>
              </a:rPr>
              <a:t>to kill the soul; </a:t>
            </a:r>
          </a:p>
          <a:p>
            <a:pPr marL="457200" lvl="1" indent="0">
              <a:buNone/>
            </a:pPr>
            <a:r>
              <a:rPr lang="en-NZ" sz="2800" b="0" i="0" dirty="0">
                <a:solidFill>
                  <a:srgbClr val="000000"/>
                </a:solidFill>
                <a:effectLst/>
                <a:latin typeface="system-ui"/>
              </a:rPr>
              <a:t>but rather fear Him </a:t>
            </a:r>
          </a:p>
          <a:p>
            <a:pPr marL="457200" lvl="1" indent="0">
              <a:buNone/>
            </a:pPr>
            <a:r>
              <a:rPr lang="en-NZ" sz="2800" b="0" i="0" dirty="0">
                <a:solidFill>
                  <a:srgbClr val="000000"/>
                </a:solidFill>
                <a:effectLst/>
                <a:latin typeface="system-ui"/>
              </a:rPr>
              <a:t>who is able to destroy </a:t>
            </a:r>
          </a:p>
          <a:p>
            <a:pPr marL="457200" lvl="1" indent="0">
              <a:buNone/>
            </a:pPr>
            <a:r>
              <a:rPr lang="en-NZ" sz="2800" b="0" i="0" dirty="0">
                <a:solidFill>
                  <a:srgbClr val="000000"/>
                </a:solidFill>
                <a:effectLst/>
                <a:latin typeface="system-ui"/>
              </a:rPr>
              <a:t>both soul and body </a:t>
            </a:r>
          </a:p>
          <a:p>
            <a:pPr marL="457200" lvl="1" indent="0">
              <a:buNone/>
            </a:pPr>
            <a:r>
              <a:rPr lang="en-NZ" sz="2800" b="0" i="0" dirty="0">
                <a:solidFill>
                  <a:srgbClr val="000000"/>
                </a:solidFill>
                <a:effectLst/>
                <a:latin typeface="system-ui"/>
              </a:rPr>
              <a:t>in hell.</a:t>
            </a:r>
            <a:r>
              <a:rPr lang="en-NZ" b="0" i="0" dirty="0">
                <a:solidFill>
                  <a:srgbClr val="000000"/>
                </a:solidFill>
                <a:effectLst/>
                <a:latin typeface="system-ui"/>
              </a:rPr>
              <a:t> </a:t>
            </a:r>
            <a:r>
              <a:rPr lang="en-NZ" sz="1200" b="0" i="0" dirty="0">
                <a:solidFill>
                  <a:srgbClr val="000000"/>
                </a:solidFill>
                <a:effectLst/>
                <a:latin typeface="system-ui"/>
              </a:rPr>
              <a:t>(NASB95)</a:t>
            </a: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Fear God.</a:t>
            </a:r>
          </a:p>
        </p:txBody>
      </p:sp>
      <p:pic>
        <p:nvPicPr>
          <p:cNvPr id="1028" name="Picture 4" descr="What Does Ecclesiastes 12:13 Mean?">
            <a:extLst>
              <a:ext uri="{FF2B5EF4-FFF2-40B4-BE49-F238E27FC236}">
                <a16:creationId xmlns:a16="http://schemas.microsoft.com/office/drawing/2014/main" id="{F855D045-CBDC-47EB-8FB8-008D44196A3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543969"/>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7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r>
              <a:rPr lang="en-NZ" b="0" i="0" dirty="0">
                <a:solidFill>
                  <a:srgbClr val="000000"/>
                </a:solidFill>
                <a:effectLst/>
                <a:latin typeface="system-ui"/>
              </a:rPr>
              <a:t>Too much fear of man</a:t>
            </a:r>
            <a:r>
              <a:rPr lang="en-NZ" dirty="0">
                <a:solidFill>
                  <a:srgbClr val="000000"/>
                </a:solidFill>
                <a:latin typeface="system-ui"/>
              </a:rPr>
              <a:t>:</a:t>
            </a:r>
            <a:endParaRPr lang="en-NZ" b="0" i="0" dirty="0">
              <a:solidFill>
                <a:srgbClr val="000000"/>
              </a:solidFill>
              <a:effectLst/>
              <a:latin typeface="system-ui"/>
            </a:endParaRP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Fear God.</a:t>
            </a:r>
          </a:p>
        </p:txBody>
      </p:sp>
      <p:pic>
        <p:nvPicPr>
          <p:cNvPr id="1028" name="Picture 4" descr="What Does Ecclesiastes 12:13 Mean?">
            <a:extLst>
              <a:ext uri="{FF2B5EF4-FFF2-40B4-BE49-F238E27FC236}">
                <a16:creationId xmlns:a16="http://schemas.microsoft.com/office/drawing/2014/main" id="{F855D045-CBDC-47EB-8FB8-008D44196A3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543969"/>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71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r>
              <a:rPr lang="en-NZ" b="0" i="0" dirty="0">
                <a:solidFill>
                  <a:srgbClr val="000000"/>
                </a:solidFill>
                <a:effectLst/>
                <a:latin typeface="system-ui"/>
              </a:rPr>
              <a:t>Too much fear of man</a:t>
            </a:r>
            <a:r>
              <a:rPr lang="en-NZ" dirty="0">
                <a:solidFill>
                  <a:srgbClr val="000000"/>
                </a:solidFill>
                <a:latin typeface="system-ui"/>
              </a:rPr>
              <a:t>:</a:t>
            </a:r>
            <a:endParaRPr lang="en-NZ" b="0" i="0" dirty="0">
              <a:solidFill>
                <a:srgbClr val="000000"/>
              </a:solidFill>
              <a:effectLst/>
              <a:latin typeface="system-ui"/>
            </a:endParaRPr>
          </a:p>
          <a:p>
            <a:pPr lvl="1"/>
            <a:r>
              <a:rPr lang="en-NZ" sz="2800" b="0" i="0" dirty="0">
                <a:solidFill>
                  <a:srgbClr val="000000"/>
                </a:solidFill>
                <a:effectLst/>
                <a:latin typeface="system-ui"/>
              </a:rPr>
              <a:t>Understandable from man’s perspective only.</a:t>
            </a: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Fear God.</a:t>
            </a:r>
          </a:p>
        </p:txBody>
      </p:sp>
      <p:pic>
        <p:nvPicPr>
          <p:cNvPr id="1028" name="Picture 4" descr="What Does Ecclesiastes 12:13 Mean?">
            <a:extLst>
              <a:ext uri="{FF2B5EF4-FFF2-40B4-BE49-F238E27FC236}">
                <a16:creationId xmlns:a16="http://schemas.microsoft.com/office/drawing/2014/main" id="{F855D045-CBDC-47EB-8FB8-008D44196A3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543969"/>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74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r>
              <a:rPr lang="en-NZ" b="0" i="0" dirty="0">
                <a:solidFill>
                  <a:srgbClr val="000000"/>
                </a:solidFill>
                <a:effectLst/>
                <a:latin typeface="system-ui"/>
              </a:rPr>
              <a:t>Too much fear of man</a:t>
            </a:r>
            <a:r>
              <a:rPr lang="en-NZ" dirty="0">
                <a:solidFill>
                  <a:srgbClr val="000000"/>
                </a:solidFill>
                <a:latin typeface="system-ui"/>
              </a:rPr>
              <a:t>:</a:t>
            </a:r>
            <a:endParaRPr lang="en-NZ" b="0" i="0" dirty="0">
              <a:solidFill>
                <a:srgbClr val="000000"/>
              </a:solidFill>
              <a:effectLst/>
              <a:latin typeface="system-ui"/>
            </a:endParaRPr>
          </a:p>
          <a:p>
            <a:pPr lvl="1"/>
            <a:r>
              <a:rPr lang="en-NZ" sz="2800" b="0" i="0" dirty="0">
                <a:solidFill>
                  <a:srgbClr val="000000"/>
                </a:solidFill>
                <a:effectLst/>
                <a:latin typeface="system-ui"/>
              </a:rPr>
              <a:t>Understandable from man’s perspective only.</a:t>
            </a:r>
          </a:p>
          <a:p>
            <a:pPr lvl="1"/>
            <a:r>
              <a:rPr lang="en-NZ" sz="2800" dirty="0">
                <a:solidFill>
                  <a:srgbClr val="000000"/>
                </a:solidFill>
                <a:latin typeface="system-ui"/>
              </a:rPr>
              <a:t>B</a:t>
            </a:r>
            <a:r>
              <a:rPr lang="en-NZ" sz="2800" b="0" i="0" dirty="0">
                <a:solidFill>
                  <a:srgbClr val="000000"/>
                </a:solidFill>
                <a:effectLst/>
                <a:latin typeface="system-ui"/>
              </a:rPr>
              <a:t>ut never necessary.</a:t>
            </a: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Fear God.</a:t>
            </a:r>
          </a:p>
        </p:txBody>
      </p:sp>
      <p:pic>
        <p:nvPicPr>
          <p:cNvPr id="1028" name="Picture 4" descr="What Does Ecclesiastes 12:13 Mean?">
            <a:extLst>
              <a:ext uri="{FF2B5EF4-FFF2-40B4-BE49-F238E27FC236}">
                <a16:creationId xmlns:a16="http://schemas.microsoft.com/office/drawing/2014/main" id="{F855D045-CBDC-47EB-8FB8-008D44196A3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543969"/>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11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r>
              <a:rPr lang="en-NZ" b="0" i="0" dirty="0">
                <a:solidFill>
                  <a:srgbClr val="000000"/>
                </a:solidFill>
                <a:effectLst/>
                <a:latin typeface="system-ui"/>
              </a:rPr>
              <a:t>Too much fear of man. </a:t>
            </a:r>
          </a:p>
          <a:p>
            <a:pPr lvl="1"/>
            <a:r>
              <a:rPr lang="en-NZ" sz="2800" b="0" i="0" dirty="0">
                <a:solidFill>
                  <a:srgbClr val="000000"/>
                </a:solidFill>
                <a:effectLst/>
                <a:latin typeface="system-ui"/>
              </a:rPr>
              <a:t>Understandable from man’s perspective only.</a:t>
            </a:r>
          </a:p>
          <a:p>
            <a:pPr lvl="1"/>
            <a:r>
              <a:rPr lang="en-NZ" sz="2800" dirty="0">
                <a:solidFill>
                  <a:srgbClr val="000000"/>
                </a:solidFill>
                <a:latin typeface="system-ui"/>
              </a:rPr>
              <a:t>B</a:t>
            </a:r>
            <a:r>
              <a:rPr lang="en-NZ" sz="2800" b="0" i="0" dirty="0">
                <a:solidFill>
                  <a:srgbClr val="000000"/>
                </a:solidFill>
                <a:effectLst/>
                <a:latin typeface="system-ui"/>
              </a:rPr>
              <a:t>ut never necessary.</a:t>
            </a:r>
          </a:p>
          <a:p>
            <a:pPr lvl="1"/>
            <a:r>
              <a:rPr lang="en-NZ" sz="2800" b="0" i="0" dirty="0">
                <a:solidFill>
                  <a:srgbClr val="000000"/>
                </a:solidFill>
                <a:effectLst/>
                <a:latin typeface="system-ui"/>
              </a:rPr>
              <a:t>They are but 70+ years of flesh.</a:t>
            </a: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Fear God.</a:t>
            </a:r>
          </a:p>
        </p:txBody>
      </p:sp>
      <p:pic>
        <p:nvPicPr>
          <p:cNvPr id="1028" name="Picture 4" descr="What Does Ecclesiastes 12:13 Mean?">
            <a:extLst>
              <a:ext uri="{FF2B5EF4-FFF2-40B4-BE49-F238E27FC236}">
                <a16:creationId xmlns:a16="http://schemas.microsoft.com/office/drawing/2014/main" id="{F855D045-CBDC-47EB-8FB8-008D44196A3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543969"/>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891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r>
              <a:rPr lang="en-NZ" b="0" i="0" dirty="0">
                <a:solidFill>
                  <a:srgbClr val="000000"/>
                </a:solidFill>
                <a:effectLst/>
                <a:latin typeface="system-ui"/>
              </a:rPr>
              <a:t>Too much fear of man. </a:t>
            </a:r>
          </a:p>
          <a:p>
            <a:pPr lvl="1"/>
            <a:r>
              <a:rPr lang="en-NZ" sz="2800" b="0" i="0" dirty="0">
                <a:solidFill>
                  <a:srgbClr val="000000"/>
                </a:solidFill>
                <a:effectLst/>
                <a:latin typeface="system-ui"/>
              </a:rPr>
              <a:t>Understandable from man’s perspective only.</a:t>
            </a:r>
          </a:p>
          <a:p>
            <a:pPr lvl="1"/>
            <a:r>
              <a:rPr lang="en-NZ" sz="2800" dirty="0">
                <a:solidFill>
                  <a:srgbClr val="000000"/>
                </a:solidFill>
                <a:latin typeface="system-ui"/>
              </a:rPr>
              <a:t>B</a:t>
            </a:r>
            <a:r>
              <a:rPr lang="en-NZ" sz="2800" b="0" i="0" dirty="0">
                <a:solidFill>
                  <a:srgbClr val="000000"/>
                </a:solidFill>
                <a:effectLst/>
                <a:latin typeface="system-ui"/>
              </a:rPr>
              <a:t>ut never necessary.</a:t>
            </a:r>
          </a:p>
          <a:p>
            <a:pPr lvl="1"/>
            <a:r>
              <a:rPr lang="en-NZ" sz="2800" b="0" i="0" dirty="0">
                <a:solidFill>
                  <a:srgbClr val="000000"/>
                </a:solidFill>
                <a:effectLst/>
                <a:latin typeface="system-ui"/>
              </a:rPr>
              <a:t>They are but 70+ years of flesh.</a:t>
            </a:r>
          </a:p>
          <a:p>
            <a:pPr lvl="1"/>
            <a:r>
              <a:rPr lang="en-NZ" sz="2800" dirty="0">
                <a:solidFill>
                  <a:srgbClr val="000000"/>
                </a:solidFill>
                <a:latin typeface="system-ui"/>
              </a:rPr>
              <a:t>Kill the body only.</a:t>
            </a: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Fear God.</a:t>
            </a:r>
          </a:p>
        </p:txBody>
      </p:sp>
      <p:pic>
        <p:nvPicPr>
          <p:cNvPr id="1028" name="Picture 4" descr="What Does Ecclesiastes 12:13 Mean?">
            <a:extLst>
              <a:ext uri="{FF2B5EF4-FFF2-40B4-BE49-F238E27FC236}">
                <a16:creationId xmlns:a16="http://schemas.microsoft.com/office/drawing/2014/main" id="{F855D045-CBDC-47EB-8FB8-008D44196A3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543969"/>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20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5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4161183" y="636104"/>
            <a:ext cx="4625057" cy="5721833"/>
          </a:xfrm>
        </p:spPr>
        <p:txBody>
          <a:bodyPr>
            <a:normAutofit/>
          </a:bodyPr>
          <a:lstStyle/>
          <a:p>
            <a:pPr algn="l"/>
            <a:r>
              <a:rPr lang="en-NZ" b="0" i="0" dirty="0">
                <a:solidFill>
                  <a:srgbClr val="000000"/>
                </a:solidFill>
                <a:effectLst/>
                <a:latin typeface="system-ui"/>
              </a:rPr>
              <a:t>Too much fear of man. </a:t>
            </a:r>
          </a:p>
          <a:p>
            <a:pPr lvl="1"/>
            <a:r>
              <a:rPr lang="en-NZ" sz="2800" b="0" i="0" dirty="0">
                <a:solidFill>
                  <a:srgbClr val="000000"/>
                </a:solidFill>
                <a:effectLst/>
                <a:latin typeface="system-ui"/>
              </a:rPr>
              <a:t>Understandable from man’s perspective only.</a:t>
            </a:r>
          </a:p>
          <a:p>
            <a:pPr lvl="1"/>
            <a:r>
              <a:rPr lang="en-NZ" sz="2800" dirty="0">
                <a:solidFill>
                  <a:srgbClr val="000000"/>
                </a:solidFill>
                <a:latin typeface="system-ui"/>
              </a:rPr>
              <a:t>B</a:t>
            </a:r>
            <a:r>
              <a:rPr lang="en-NZ" sz="2800" b="0" i="0" dirty="0">
                <a:solidFill>
                  <a:srgbClr val="000000"/>
                </a:solidFill>
                <a:effectLst/>
                <a:latin typeface="system-ui"/>
              </a:rPr>
              <a:t>ut never necessary.</a:t>
            </a:r>
          </a:p>
          <a:p>
            <a:pPr lvl="1"/>
            <a:r>
              <a:rPr lang="en-NZ" sz="2800" b="0" i="0" dirty="0">
                <a:solidFill>
                  <a:srgbClr val="000000"/>
                </a:solidFill>
                <a:effectLst/>
                <a:latin typeface="system-ui"/>
              </a:rPr>
              <a:t>They are but 70+ years of flesh.</a:t>
            </a:r>
          </a:p>
          <a:p>
            <a:pPr lvl="1"/>
            <a:r>
              <a:rPr lang="en-NZ" sz="2800" dirty="0">
                <a:solidFill>
                  <a:srgbClr val="000000"/>
                </a:solidFill>
                <a:latin typeface="system-ui"/>
              </a:rPr>
              <a:t>Kill the body only.</a:t>
            </a:r>
          </a:p>
          <a:p>
            <a:pPr lvl="1"/>
            <a:r>
              <a:rPr lang="en-NZ" sz="2800" b="0" i="0" dirty="0">
                <a:solidFill>
                  <a:srgbClr val="000000"/>
                </a:solidFill>
                <a:effectLst/>
                <a:latin typeface="system-ui"/>
              </a:rPr>
              <a:t>The Church advances.</a:t>
            </a:r>
          </a:p>
        </p:txBody>
      </p:sp>
      <p:sp>
        <p:nvSpPr>
          <p:cNvPr id="6" name="Content Placeholder 4">
            <a:extLst>
              <a:ext uri="{FF2B5EF4-FFF2-40B4-BE49-F238E27FC236}">
                <a16:creationId xmlns:a16="http://schemas.microsoft.com/office/drawing/2014/main" id="{81749000-AF13-454E-A602-18F6161A6269}"/>
              </a:ext>
            </a:extLst>
          </p:cNvPr>
          <p:cNvSpPr txBox="1">
            <a:spLocks/>
          </p:cNvSpPr>
          <p:nvPr/>
        </p:nvSpPr>
        <p:spPr>
          <a:xfrm>
            <a:off x="742068" y="579290"/>
            <a:ext cx="3419114" cy="15808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6000" dirty="0">
                <a:latin typeface="Brush Script MT" panose="03060802040406070304" pitchFamily="66" charset="0"/>
              </a:rPr>
              <a:t>Judgement—</a:t>
            </a:r>
          </a:p>
          <a:p>
            <a:pPr marL="0" indent="0" algn="r">
              <a:buNone/>
            </a:pPr>
            <a:r>
              <a:rPr lang="en-NZ" sz="6000" dirty="0">
                <a:latin typeface="Brush Script MT" panose="03060802040406070304" pitchFamily="66" charset="0"/>
              </a:rPr>
              <a:t>Fear God.</a:t>
            </a:r>
          </a:p>
        </p:txBody>
      </p:sp>
      <p:pic>
        <p:nvPicPr>
          <p:cNvPr id="1028" name="Picture 4" descr="What Does Ecclesiastes 12:13 Mean?">
            <a:extLst>
              <a:ext uri="{FF2B5EF4-FFF2-40B4-BE49-F238E27FC236}">
                <a16:creationId xmlns:a16="http://schemas.microsoft.com/office/drawing/2014/main" id="{F855D045-CBDC-47EB-8FB8-008D44196A3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543969"/>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885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2363</TotalTime>
  <Words>1078</Words>
  <Application>Microsoft Office PowerPoint</Application>
  <PresentationFormat>On-screen Show (4:3)</PresentationFormat>
  <Paragraphs>181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Brush Script MT</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purpose of godliness</dc:title>
  <dc:creator>John Staiger</dc:creator>
  <cp:lastModifiedBy>Morningside Church of Christ</cp:lastModifiedBy>
  <cp:revision>104</cp:revision>
  <dcterms:created xsi:type="dcterms:W3CDTF">2018-02-15T21:37:55Z</dcterms:created>
  <dcterms:modified xsi:type="dcterms:W3CDTF">2021-07-10T22:52:56Z</dcterms:modified>
</cp:coreProperties>
</file>