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84" r:id="rId2"/>
    <p:sldId id="589" r:id="rId3"/>
    <p:sldId id="628" r:id="rId4"/>
    <p:sldId id="629" r:id="rId5"/>
    <p:sldId id="630" r:id="rId6"/>
    <p:sldId id="616" r:id="rId7"/>
    <p:sldId id="617" r:id="rId8"/>
    <p:sldId id="631" r:id="rId9"/>
    <p:sldId id="632" r:id="rId10"/>
    <p:sldId id="614" r:id="rId11"/>
    <p:sldId id="603" r:id="rId12"/>
    <p:sldId id="618" r:id="rId13"/>
    <p:sldId id="633" r:id="rId14"/>
    <p:sldId id="615" r:id="rId15"/>
    <p:sldId id="612" r:id="rId16"/>
    <p:sldId id="620" r:id="rId17"/>
    <p:sldId id="621" r:id="rId18"/>
    <p:sldId id="622" r:id="rId19"/>
    <p:sldId id="623" r:id="rId20"/>
    <p:sldId id="624" r:id="rId21"/>
    <p:sldId id="625" r:id="rId22"/>
    <p:sldId id="626" r:id="rId23"/>
    <p:sldId id="627" r:id="rId24"/>
    <p:sldId id="608" r:id="rId25"/>
    <p:sldId id="606" r:id="rId26"/>
    <p:sldId id="619" r:id="rId27"/>
    <p:sldId id="5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>
      <p:cViewPr varScale="1">
        <p:scale>
          <a:sx n="72" d="100"/>
          <a:sy n="72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24/08/2021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24/08/2021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24/08/2021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24/08/2021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24/08/2021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24/08/2021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24/08/2021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24/08/2021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24/08/2021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24/08/2021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24/08/2021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6B9C2-9E22-4D71-99F8-CC98191E9B9D}" type="datetimeFigureOut">
              <a:rPr lang="en-NZ" smtClean="0"/>
              <a:pPr/>
              <a:t>24/08/2021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A6B24F0-9E56-4C31-8984-0156CBF3BA6F}"/>
              </a:ext>
            </a:extLst>
          </p:cNvPr>
          <p:cNvSpPr txBox="1">
            <a:spLocks/>
          </p:cNvSpPr>
          <p:nvPr/>
        </p:nvSpPr>
        <p:spPr>
          <a:xfrm>
            <a:off x="5598460" y="1783959"/>
            <a:ext cx="30654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300"/>
              <a:t>Promises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sz="3300"/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300"/>
              <a:t>Part 3.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br>
              <a:rPr lang="en-US" sz="3300"/>
            </a:br>
            <a:r>
              <a:rPr lang="en-US" sz="3300"/>
              <a:t>“Promise of Life”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953577A-1760-4FFA-ADC0-CC21648CA7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2"/>
          <a:stretch/>
        </p:blipFill>
        <p:spPr bwMode="auto"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5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B5A76-7C18-462C-99B2-40176EFC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2146250"/>
          </a:xfrm>
        </p:spPr>
        <p:txBody>
          <a:bodyPr>
            <a:normAutofit/>
          </a:bodyPr>
          <a:lstStyle/>
          <a:p>
            <a:r>
              <a:rPr lang="en-NZ" dirty="0"/>
              <a:t>Paul’s starting point—After…!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3DC18-D4D9-4E4F-A020-6A98740C2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74638"/>
            <a:ext cx="4114800" cy="6308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1Tim.1:12-13—</a:t>
            </a:r>
          </a:p>
          <a:p>
            <a:pPr marL="0" indent="0">
              <a:buNone/>
            </a:pPr>
            <a:r>
              <a:rPr lang="en-NZ" b="1" i="0" baseline="30000" dirty="0">
                <a:effectLst/>
                <a:latin typeface="system-ui"/>
              </a:rPr>
              <a:t>12 </a:t>
            </a:r>
            <a:r>
              <a:rPr lang="en-NZ" b="0" i="0" dirty="0">
                <a:effectLst/>
                <a:latin typeface="system-ui"/>
              </a:rPr>
              <a:t>I thank Christ Jesus our Lord, who has given me strength, that he considered me trustworthy, appointing me to his service. </a:t>
            </a:r>
            <a:r>
              <a:rPr lang="en-NZ" b="1" i="0" baseline="30000" dirty="0">
                <a:solidFill>
                  <a:schemeClr val="bg1"/>
                </a:solidFill>
                <a:effectLst/>
                <a:latin typeface="system-ui"/>
              </a:rPr>
              <a:t>13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Even </a:t>
            </a:r>
            <a:r>
              <a:rPr lang="en-NZ" b="0" i="0" dirty="0">
                <a:effectLst/>
                <a:highlight>
                  <a:srgbClr val="000000"/>
                </a:highlight>
                <a:latin typeface="system-ui"/>
              </a:rPr>
              <a:t>though I was once a blasphemer and a persecutor and a violent man, </a:t>
            </a:r>
            <a:r>
              <a:rPr lang="en-NZ" b="0" i="0" dirty="0">
                <a:effectLst/>
                <a:latin typeface="system-ui"/>
              </a:rPr>
              <a:t>I was shown mercy because I acted in ignorance and unbelief.</a:t>
            </a:r>
            <a:endParaRPr lang="en-N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FC7D873-4A34-4F32-AB04-5C92440129A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9328"/>
            <a:ext cx="4038600" cy="324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10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E56297-4F54-4A57-B460-0FC469D5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291" y="501651"/>
            <a:ext cx="3340077" cy="127116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Promise of Life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8" name="Picture 4" descr="New Jesus Movie | Jesus, Jesus movie, Jesus pictures">
            <a:extLst>
              <a:ext uri="{FF2B5EF4-FFF2-40B4-BE49-F238E27FC236}">
                <a16:creationId xmlns:a16="http://schemas.microsoft.com/office/drawing/2014/main" id="{5CA7638E-16F1-4490-8AD4-06AA56349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" b="-3"/>
          <a:stretch/>
        </p:blipFill>
        <p:spPr bwMode="auto">
          <a:xfrm>
            <a:off x="209357" y="299508"/>
            <a:ext cx="3916219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14CA20ED-96E2-4861-9D12-D08A5D8B5CA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" r="5" b="5"/>
          <a:stretch/>
        </p:blipFill>
        <p:spPr bwMode="auto">
          <a:xfrm>
            <a:off x="209357" y="3548095"/>
            <a:ext cx="3916219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10A2F3-5527-4D01-81B2-2E0DC7992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1" y="1772816"/>
            <a:ext cx="4032446" cy="50798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b="0" i="0" dirty="0">
                <a:solidFill>
                  <a:schemeClr val="tx1">
                    <a:alpha val="80000"/>
                  </a:schemeClr>
                </a:solidFill>
                <a:effectLst/>
              </a:rPr>
              <a:t>2 Timothy 1:1—</a:t>
            </a:r>
          </a:p>
          <a:p>
            <a:pPr indent="-228600">
              <a:lnSpc>
                <a:spcPct val="90000"/>
              </a:lnSpc>
            </a:pPr>
            <a:r>
              <a:rPr lang="en-US" b="1" i="0" baseline="30000" dirty="0">
                <a:solidFill>
                  <a:schemeClr val="tx1">
                    <a:alpha val="80000"/>
                  </a:schemeClr>
                </a:solidFill>
                <a:effectLst/>
              </a:rPr>
              <a:t>1</a:t>
            </a:r>
            <a:r>
              <a:rPr lang="en-US" b="0" i="0" dirty="0">
                <a:solidFill>
                  <a:schemeClr val="tx1">
                    <a:alpha val="80000"/>
                  </a:schemeClr>
                </a:solidFill>
                <a:effectLst/>
              </a:rPr>
              <a:t>Paul, an apostle of Christ Jesus by the will of God, according to the promise of life in Christ Jesus, </a:t>
            </a:r>
            <a:r>
              <a:rPr lang="en-US" sz="1700" b="0" i="0" dirty="0">
                <a:solidFill>
                  <a:schemeClr val="tx1">
                    <a:alpha val="80000"/>
                  </a:schemeClr>
                </a:solidFill>
                <a:effectLst/>
              </a:rPr>
              <a:t>(NASB95)</a:t>
            </a:r>
          </a:p>
          <a:p>
            <a:pPr indent="-228600">
              <a:lnSpc>
                <a:spcPct val="90000"/>
              </a:lnSpc>
            </a:pPr>
            <a:endParaRPr lang="en-US" b="0" i="0" dirty="0">
              <a:solidFill>
                <a:schemeClr val="tx1">
                  <a:alpha val="80000"/>
                </a:schemeClr>
              </a:solidFill>
              <a:effectLst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497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E56297-4F54-4A57-B460-0FC469D5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291" y="501651"/>
            <a:ext cx="3340077" cy="127116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Promise of Life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8" name="Picture 4" descr="New Jesus Movie | Jesus, Jesus movie, Jesus pictures">
            <a:extLst>
              <a:ext uri="{FF2B5EF4-FFF2-40B4-BE49-F238E27FC236}">
                <a16:creationId xmlns:a16="http://schemas.microsoft.com/office/drawing/2014/main" id="{5CA7638E-16F1-4490-8AD4-06AA56349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" b="-3"/>
          <a:stretch/>
        </p:blipFill>
        <p:spPr bwMode="auto">
          <a:xfrm>
            <a:off x="209357" y="299508"/>
            <a:ext cx="3916219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14CA20ED-96E2-4861-9D12-D08A5D8B5CA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" r="5" b="5"/>
          <a:stretch/>
        </p:blipFill>
        <p:spPr bwMode="auto">
          <a:xfrm>
            <a:off x="209357" y="3548095"/>
            <a:ext cx="3916219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10A2F3-5527-4D01-81B2-2E0DC7992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1" y="1772816"/>
            <a:ext cx="4032446" cy="50798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b="0" i="0" dirty="0">
                <a:solidFill>
                  <a:schemeClr val="tx1">
                    <a:alpha val="80000"/>
                  </a:schemeClr>
                </a:solidFill>
                <a:effectLst/>
              </a:rPr>
              <a:t>The apostles were 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sent to deliver a promise.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223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E56297-4F54-4A57-B460-0FC469D5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291" y="501651"/>
            <a:ext cx="3340077" cy="127116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Promise of Life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8" name="Picture 4" descr="New Jesus Movie | Jesus, Jesus movie, Jesus pictures">
            <a:extLst>
              <a:ext uri="{FF2B5EF4-FFF2-40B4-BE49-F238E27FC236}">
                <a16:creationId xmlns:a16="http://schemas.microsoft.com/office/drawing/2014/main" id="{5CA7638E-16F1-4490-8AD4-06AA56349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" b="-3"/>
          <a:stretch/>
        </p:blipFill>
        <p:spPr bwMode="auto">
          <a:xfrm>
            <a:off x="209357" y="299508"/>
            <a:ext cx="3916219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14CA20ED-96E2-4861-9D12-D08A5D8B5CA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" r="5" b="5"/>
          <a:stretch/>
        </p:blipFill>
        <p:spPr bwMode="auto">
          <a:xfrm>
            <a:off x="209357" y="3548095"/>
            <a:ext cx="3916219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10A2F3-5527-4D01-81B2-2E0DC7992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1" y="1772816"/>
            <a:ext cx="4032446" cy="50798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b="0" i="0" dirty="0">
                <a:solidFill>
                  <a:schemeClr val="tx1">
                    <a:alpha val="80000"/>
                  </a:schemeClr>
                </a:solidFill>
                <a:effectLst/>
              </a:rPr>
              <a:t>The apostles were 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sent to deliver a promise.</a:t>
            </a:r>
          </a:p>
          <a:p>
            <a:pPr indent="-228600">
              <a:lnSpc>
                <a:spcPct val="90000"/>
              </a:lnSpc>
            </a:pPr>
            <a:r>
              <a:rPr lang="en-US" b="0" i="0" dirty="0">
                <a:solidFill>
                  <a:schemeClr val="tx1">
                    <a:alpha val="80000"/>
                  </a:schemeClr>
                </a:solidFill>
                <a:effectLst/>
              </a:rPr>
              <a:t>Delivering the abundant life that Jesus promised…(John 10:10)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304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E56297-4F54-4A57-B460-0FC469D5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291" y="501651"/>
            <a:ext cx="3340077" cy="127116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Promise of Life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8" name="Picture 4" descr="New Jesus Movie | Jesus, Jesus movie, Jesus pictures">
            <a:extLst>
              <a:ext uri="{FF2B5EF4-FFF2-40B4-BE49-F238E27FC236}">
                <a16:creationId xmlns:a16="http://schemas.microsoft.com/office/drawing/2014/main" id="{5CA7638E-16F1-4490-8AD4-06AA56349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" b="-3"/>
          <a:stretch/>
        </p:blipFill>
        <p:spPr bwMode="auto">
          <a:xfrm>
            <a:off x="209357" y="299508"/>
            <a:ext cx="3916219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14CA20ED-96E2-4861-9D12-D08A5D8B5CA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" r="5" b="5"/>
          <a:stretch/>
        </p:blipFill>
        <p:spPr bwMode="auto">
          <a:xfrm>
            <a:off x="209357" y="3548095"/>
            <a:ext cx="3916219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10A2F3-5527-4D01-81B2-2E0DC7992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1" y="1772816"/>
            <a:ext cx="4032446" cy="50798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John 10:10—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10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The thief comes only to steal and kill and destroy; I came that they may have life, and have 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it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 abundantly. </a:t>
            </a:r>
            <a:r>
              <a:rPr lang="en-NZ" sz="12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654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1DC5E-D32B-4F82-A537-B2E67CC0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02206"/>
            <a:ext cx="4117620" cy="864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Choose Wisely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May be a cartoon of text that says &quot;Don't carry your mistakes around with you. Instead, place them under your feet and use them as stepping stones to rise above them. DEMIC&quot;">
            <a:extLst>
              <a:ext uri="{FF2B5EF4-FFF2-40B4-BE49-F238E27FC236}">
                <a16:creationId xmlns:a16="http://schemas.microsoft.com/office/drawing/2014/main" id="{475D1004-0A86-48A5-9674-BEE581C9C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52219"/>
          <a:stretch/>
        </p:blipFill>
        <p:spPr bwMode="auto">
          <a:xfrm>
            <a:off x="209357" y="299509"/>
            <a:ext cx="3916219" cy="234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y be an image of one or more people, sky and text that says &quot;The Lord is my strength and my shield; My heart trusted in Him, and I am helped; Therefore my heart greatly rejoices, And with my song I will praise Him. Psalm Psalm28:7&quot;">
            <a:extLst>
              <a:ext uri="{FF2B5EF4-FFF2-40B4-BE49-F238E27FC236}">
                <a16:creationId xmlns:a16="http://schemas.microsoft.com/office/drawing/2014/main" id="{D5187199-6084-41AF-8812-14F00B839E3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" b="-3366"/>
          <a:stretch/>
        </p:blipFill>
        <p:spPr bwMode="auto">
          <a:xfrm>
            <a:off x="209357" y="2945433"/>
            <a:ext cx="3916219" cy="361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634C9-DE43-45B5-B79F-41F949609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66302"/>
            <a:ext cx="4032445" cy="55863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Quality of Life…</a:t>
            </a:r>
          </a:p>
        </p:txBody>
      </p:sp>
      <p:cxnSp>
        <p:nvCxnSpPr>
          <p:cNvPr id="21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04452E4-6C51-42CB-BE87-878277B5281E}"/>
              </a:ext>
            </a:extLst>
          </p:cNvPr>
          <p:cNvSpPr txBox="1"/>
          <p:nvPr/>
        </p:nvSpPr>
        <p:spPr>
          <a:xfrm>
            <a:off x="2583547" y="5877272"/>
            <a:ext cx="12518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alpha val="80000"/>
                  </a:schemeClr>
                </a:solidFill>
              </a:rPr>
              <a:t>Psalm 28:7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3894165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1DC5E-D32B-4F82-A537-B2E67CC0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02206"/>
            <a:ext cx="4117620" cy="864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Choose Wisely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May be a cartoon of text that says &quot;Don't carry your mistakes around with you. Instead, place them under your feet and use them as stepping stones to rise above them. DEMIC&quot;">
            <a:extLst>
              <a:ext uri="{FF2B5EF4-FFF2-40B4-BE49-F238E27FC236}">
                <a16:creationId xmlns:a16="http://schemas.microsoft.com/office/drawing/2014/main" id="{475D1004-0A86-48A5-9674-BEE581C9C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52219"/>
          <a:stretch/>
        </p:blipFill>
        <p:spPr bwMode="auto">
          <a:xfrm>
            <a:off x="209357" y="299509"/>
            <a:ext cx="3916219" cy="234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y be an image of one or more people, sky and text that says &quot;The Lord is my strength and my shield; My heart trusted in Him, and I am helped; Therefore my heart greatly rejoices, And with my song I will praise Him. Psalm Psalm28:7&quot;">
            <a:extLst>
              <a:ext uri="{FF2B5EF4-FFF2-40B4-BE49-F238E27FC236}">
                <a16:creationId xmlns:a16="http://schemas.microsoft.com/office/drawing/2014/main" id="{D5187199-6084-41AF-8812-14F00B839E3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" b="-3366"/>
          <a:stretch/>
        </p:blipFill>
        <p:spPr bwMode="auto">
          <a:xfrm>
            <a:off x="209357" y="2945433"/>
            <a:ext cx="3916219" cy="361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634C9-DE43-45B5-B79F-41F949609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66302"/>
            <a:ext cx="4032445" cy="55863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Quality of Life…</a:t>
            </a:r>
          </a:p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Still carrying Burdens: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Suffocating  Guilt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Draining judgmentalism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Tiring Temptations</a:t>
            </a:r>
          </a:p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How you see God’s place for you in life is going to determine its quality: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Burdens are lifted at Calvary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Choose life 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Rejoice</a:t>
            </a:r>
          </a:p>
        </p:txBody>
      </p:sp>
      <p:cxnSp>
        <p:nvCxnSpPr>
          <p:cNvPr id="21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04452E4-6C51-42CB-BE87-878277B5281E}"/>
              </a:ext>
            </a:extLst>
          </p:cNvPr>
          <p:cNvSpPr txBox="1"/>
          <p:nvPr/>
        </p:nvSpPr>
        <p:spPr>
          <a:xfrm>
            <a:off x="2583547" y="5877272"/>
            <a:ext cx="12518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alpha val="80000"/>
                  </a:schemeClr>
                </a:solidFill>
              </a:rPr>
              <a:t>Psalm 28:7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3323316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1DC5E-D32B-4F82-A537-B2E67CC0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02206"/>
            <a:ext cx="4117620" cy="864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Choose Wisely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May be a cartoon of text that says &quot;Don't carry your mistakes around with you. Instead, place them under your feet and use them as stepping stones to rise above them. DEMIC&quot;">
            <a:extLst>
              <a:ext uri="{FF2B5EF4-FFF2-40B4-BE49-F238E27FC236}">
                <a16:creationId xmlns:a16="http://schemas.microsoft.com/office/drawing/2014/main" id="{475D1004-0A86-48A5-9674-BEE581C9C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52219"/>
          <a:stretch/>
        </p:blipFill>
        <p:spPr bwMode="auto">
          <a:xfrm>
            <a:off x="209357" y="299509"/>
            <a:ext cx="3916219" cy="234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y be an image of one or more people, sky and text that says &quot;The Lord is my strength and my shield; My heart trusted in Him, and I am helped; Therefore my heart greatly rejoices, And with my song I will praise Him. Psalm Psalm28:7&quot;">
            <a:extLst>
              <a:ext uri="{FF2B5EF4-FFF2-40B4-BE49-F238E27FC236}">
                <a16:creationId xmlns:a16="http://schemas.microsoft.com/office/drawing/2014/main" id="{D5187199-6084-41AF-8812-14F00B839E3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" b="-3366"/>
          <a:stretch/>
        </p:blipFill>
        <p:spPr bwMode="auto">
          <a:xfrm>
            <a:off x="209357" y="2945433"/>
            <a:ext cx="3916219" cy="361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634C9-DE43-45B5-B79F-41F949609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66302"/>
            <a:ext cx="4032445" cy="55863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Quality of Life…</a:t>
            </a:r>
          </a:p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Still carrying Burdens: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Suffocating  Guilt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Draining judgmentalism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Tiring Temptations</a:t>
            </a:r>
          </a:p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How you see God’s place for you in life is going to determine its quality: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Burdens are lifted at Calvary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Choose life 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Rejoice</a:t>
            </a:r>
          </a:p>
        </p:txBody>
      </p:sp>
      <p:cxnSp>
        <p:nvCxnSpPr>
          <p:cNvPr id="21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04452E4-6C51-42CB-BE87-878277B5281E}"/>
              </a:ext>
            </a:extLst>
          </p:cNvPr>
          <p:cNvSpPr txBox="1"/>
          <p:nvPr/>
        </p:nvSpPr>
        <p:spPr>
          <a:xfrm>
            <a:off x="2583547" y="5877272"/>
            <a:ext cx="12518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alpha val="80000"/>
                  </a:schemeClr>
                </a:solidFill>
              </a:rPr>
              <a:t>Psalm 28:7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2407744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1DC5E-D32B-4F82-A537-B2E67CC0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02206"/>
            <a:ext cx="4117620" cy="864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Choose Wisely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May be a cartoon of text that says &quot;Don't carry your mistakes around with you. Instead, place them under your feet and use them as stepping stones to rise above them. DEMIC&quot;">
            <a:extLst>
              <a:ext uri="{FF2B5EF4-FFF2-40B4-BE49-F238E27FC236}">
                <a16:creationId xmlns:a16="http://schemas.microsoft.com/office/drawing/2014/main" id="{475D1004-0A86-48A5-9674-BEE581C9C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52219"/>
          <a:stretch/>
        </p:blipFill>
        <p:spPr bwMode="auto">
          <a:xfrm>
            <a:off x="209357" y="299509"/>
            <a:ext cx="3916219" cy="234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y be an image of one or more people, sky and text that says &quot;The Lord is my strength and my shield; My heart trusted in Him, and I am helped; Therefore my heart greatly rejoices, And with my song I will praise Him. Psalm Psalm28:7&quot;">
            <a:extLst>
              <a:ext uri="{FF2B5EF4-FFF2-40B4-BE49-F238E27FC236}">
                <a16:creationId xmlns:a16="http://schemas.microsoft.com/office/drawing/2014/main" id="{D5187199-6084-41AF-8812-14F00B839E3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" b="-3366"/>
          <a:stretch/>
        </p:blipFill>
        <p:spPr bwMode="auto">
          <a:xfrm>
            <a:off x="209357" y="2945433"/>
            <a:ext cx="3916219" cy="361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634C9-DE43-45B5-B79F-41F949609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66302"/>
            <a:ext cx="4032445" cy="55863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Quality of Life…</a:t>
            </a:r>
          </a:p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Still carrying Burdens: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Suffocating  Guilt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Draining judgmentalism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Tiring Temptations</a:t>
            </a:r>
          </a:p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How you see God’s place for you in life is going to determine its quality: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Burdens are lifted at Calvary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Choose life 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Rejoice</a:t>
            </a:r>
          </a:p>
        </p:txBody>
      </p:sp>
      <p:cxnSp>
        <p:nvCxnSpPr>
          <p:cNvPr id="21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04452E4-6C51-42CB-BE87-878277B5281E}"/>
              </a:ext>
            </a:extLst>
          </p:cNvPr>
          <p:cNvSpPr txBox="1"/>
          <p:nvPr/>
        </p:nvSpPr>
        <p:spPr>
          <a:xfrm>
            <a:off x="2583547" y="5877272"/>
            <a:ext cx="12518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alpha val="80000"/>
                  </a:schemeClr>
                </a:solidFill>
              </a:rPr>
              <a:t>Psalm 28:7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3290632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1DC5E-D32B-4F82-A537-B2E67CC0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02206"/>
            <a:ext cx="4117620" cy="864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Choose Wisely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May be a cartoon of text that says &quot;Don't carry your mistakes around with you. Instead, place them under your feet and use them as stepping stones to rise above them. DEMIC&quot;">
            <a:extLst>
              <a:ext uri="{FF2B5EF4-FFF2-40B4-BE49-F238E27FC236}">
                <a16:creationId xmlns:a16="http://schemas.microsoft.com/office/drawing/2014/main" id="{475D1004-0A86-48A5-9674-BEE581C9C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52219"/>
          <a:stretch/>
        </p:blipFill>
        <p:spPr bwMode="auto">
          <a:xfrm>
            <a:off x="209357" y="299509"/>
            <a:ext cx="3916219" cy="234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y be an image of one or more people, sky and text that says &quot;The Lord is my strength and my shield; My heart trusted in Him, and I am helped; Therefore my heart greatly rejoices, And with my song I will praise Him. Psalm Psalm28:7&quot;">
            <a:extLst>
              <a:ext uri="{FF2B5EF4-FFF2-40B4-BE49-F238E27FC236}">
                <a16:creationId xmlns:a16="http://schemas.microsoft.com/office/drawing/2014/main" id="{D5187199-6084-41AF-8812-14F00B839E3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" b="-3366"/>
          <a:stretch/>
        </p:blipFill>
        <p:spPr bwMode="auto">
          <a:xfrm>
            <a:off x="209357" y="2945433"/>
            <a:ext cx="3916219" cy="361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634C9-DE43-45B5-B79F-41F949609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66302"/>
            <a:ext cx="4032445" cy="55863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Quality of Life…</a:t>
            </a:r>
          </a:p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Still carrying Burdens: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Suffocating  Guilt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Draining judgmentalism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Tiring Temptations</a:t>
            </a:r>
          </a:p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How you see God’s place for you in life is going to determine its quality: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Burdens are lifted at Calvary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Choose life 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Rejoice</a:t>
            </a:r>
          </a:p>
        </p:txBody>
      </p:sp>
      <p:cxnSp>
        <p:nvCxnSpPr>
          <p:cNvPr id="21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04452E4-6C51-42CB-BE87-878277B5281E}"/>
              </a:ext>
            </a:extLst>
          </p:cNvPr>
          <p:cNvSpPr txBox="1"/>
          <p:nvPr/>
        </p:nvSpPr>
        <p:spPr>
          <a:xfrm>
            <a:off x="2583547" y="5877272"/>
            <a:ext cx="12518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alpha val="80000"/>
                  </a:schemeClr>
                </a:solidFill>
              </a:rPr>
              <a:t>Psalm 28:7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34199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B5A76-7C18-462C-99B2-40176EFC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2146250"/>
          </a:xfrm>
        </p:spPr>
        <p:txBody>
          <a:bodyPr>
            <a:normAutofit/>
          </a:bodyPr>
          <a:lstStyle/>
          <a:p>
            <a:r>
              <a:rPr lang="en-NZ" dirty="0"/>
              <a:t>Paul’s starting point—Before…!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3DC18-D4D9-4E4F-A020-6A98740C2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74638"/>
            <a:ext cx="4114800" cy="6308724"/>
          </a:xfrm>
        </p:spPr>
        <p:txBody>
          <a:bodyPr>
            <a:normAutofit/>
          </a:bodyPr>
          <a:lstStyle/>
          <a:p>
            <a:r>
              <a:rPr lang="en-NZ" b="1" u="sng" dirty="0"/>
              <a:t>Before</a:t>
            </a:r>
            <a:r>
              <a:rPr lang="en-NZ" dirty="0"/>
              <a:t> Paul stood in that Promised Life in Jesus…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FC7D873-4A34-4F32-AB04-5C92440129A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9328"/>
            <a:ext cx="4038600" cy="324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077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1DC5E-D32B-4F82-A537-B2E67CC0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02206"/>
            <a:ext cx="4117620" cy="864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Choose Wisely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May be a cartoon of text that says &quot;Don't carry your mistakes around with you. Instead, place them under your feet and use them as stepping stones to rise above them. DEMIC&quot;">
            <a:extLst>
              <a:ext uri="{FF2B5EF4-FFF2-40B4-BE49-F238E27FC236}">
                <a16:creationId xmlns:a16="http://schemas.microsoft.com/office/drawing/2014/main" id="{475D1004-0A86-48A5-9674-BEE581C9C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52219"/>
          <a:stretch/>
        </p:blipFill>
        <p:spPr bwMode="auto">
          <a:xfrm>
            <a:off x="209357" y="299509"/>
            <a:ext cx="3916219" cy="234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y be an image of one or more people, sky and text that says &quot;The Lord is my strength and my shield; My heart trusted in Him, and I am helped; Therefore my heart greatly rejoices, And with my song I will praise Him. Psalm Psalm28:7&quot;">
            <a:extLst>
              <a:ext uri="{FF2B5EF4-FFF2-40B4-BE49-F238E27FC236}">
                <a16:creationId xmlns:a16="http://schemas.microsoft.com/office/drawing/2014/main" id="{D5187199-6084-41AF-8812-14F00B839E3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" b="-3366"/>
          <a:stretch/>
        </p:blipFill>
        <p:spPr bwMode="auto">
          <a:xfrm>
            <a:off x="209357" y="2945433"/>
            <a:ext cx="3916219" cy="361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634C9-DE43-45B5-B79F-41F949609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66302"/>
            <a:ext cx="4032445" cy="55863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Quality of Life…</a:t>
            </a:r>
          </a:p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Still carrying Burdens: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Suffocating  Guilt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Draining judgmentalism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Tiring Temptations</a:t>
            </a:r>
          </a:p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How you see God’s place for you in life is going to determine its quality: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Burdens are lifted at Calvary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Choose life 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Rejoice</a:t>
            </a:r>
          </a:p>
        </p:txBody>
      </p:sp>
      <p:cxnSp>
        <p:nvCxnSpPr>
          <p:cNvPr id="21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04452E4-6C51-42CB-BE87-878277B5281E}"/>
              </a:ext>
            </a:extLst>
          </p:cNvPr>
          <p:cNvSpPr txBox="1"/>
          <p:nvPr/>
        </p:nvSpPr>
        <p:spPr>
          <a:xfrm>
            <a:off x="2583547" y="5877272"/>
            <a:ext cx="12518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alpha val="80000"/>
                  </a:schemeClr>
                </a:solidFill>
              </a:rPr>
              <a:t>Psalm 28:7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2714250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1DC5E-D32B-4F82-A537-B2E67CC0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02206"/>
            <a:ext cx="4117620" cy="864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Choose Wisely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May be a cartoon of text that says &quot;Don't carry your mistakes around with you. Instead, place them under your feet and use them as stepping stones to rise above them. DEMIC&quot;">
            <a:extLst>
              <a:ext uri="{FF2B5EF4-FFF2-40B4-BE49-F238E27FC236}">
                <a16:creationId xmlns:a16="http://schemas.microsoft.com/office/drawing/2014/main" id="{475D1004-0A86-48A5-9674-BEE581C9C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52219"/>
          <a:stretch/>
        </p:blipFill>
        <p:spPr bwMode="auto">
          <a:xfrm>
            <a:off x="209357" y="299509"/>
            <a:ext cx="3916219" cy="234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y be an image of one or more people, sky and text that says &quot;The Lord is my strength and my shield; My heart trusted in Him, and I am helped; Therefore my heart greatly rejoices, And with my song I will praise Him. Psalm Psalm28:7&quot;">
            <a:extLst>
              <a:ext uri="{FF2B5EF4-FFF2-40B4-BE49-F238E27FC236}">
                <a16:creationId xmlns:a16="http://schemas.microsoft.com/office/drawing/2014/main" id="{D5187199-6084-41AF-8812-14F00B839E3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" b="-3366"/>
          <a:stretch/>
        </p:blipFill>
        <p:spPr bwMode="auto">
          <a:xfrm>
            <a:off x="209357" y="2945433"/>
            <a:ext cx="3916219" cy="361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634C9-DE43-45B5-B79F-41F949609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66302"/>
            <a:ext cx="4032445" cy="55863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Quality of Life…</a:t>
            </a:r>
          </a:p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Still carrying Burdens: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Suffocating  Guilt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Draining judgmentalism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Tiring Temptations</a:t>
            </a:r>
          </a:p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How you see God’s place for you in life is going to determine its quality: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Burdens are lifted at Calvary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Choose life 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Rejoice</a:t>
            </a:r>
          </a:p>
        </p:txBody>
      </p:sp>
      <p:cxnSp>
        <p:nvCxnSpPr>
          <p:cNvPr id="21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04452E4-6C51-42CB-BE87-878277B5281E}"/>
              </a:ext>
            </a:extLst>
          </p:cNvPr>
          <p:cNvSpPr txBox="1"/>
          <p:nvPr/>
        </p:nvSpPr>
        <p:spPr>
          <a:xfrm>
            <a:off x="2583547" y="5877272"/>
            <a:ext cx="12518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alpha val="80000"/>
                  </a:schemeClr>
                </a:solidFill>
              </a:rPr>
              <a:t>Psalm 28:7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1145854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1DC5E-D32B-4F82-A537-B2E67CC0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02206"/>
            <a:ext cx="4117620" cy="864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Choose Wisely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May be a cartoon of text that says &quot;Don't carry your mistakes around with you. Instead, place them under your feet and use them as stepping stones to rise above them. DEMIC&quot;">
            <a:extLst>
              <a:ext uri="{FF2B5EF4-FFF2-40B4-BE49-F238E27FC236}">
                <a16:creationId xmlns:a16="http://schemas.microsoft.com/office/drawing/2014/main" id="{475D1004-0A86-48A5-9674-BEE581C9C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52219"/>
          <a:stretch/>
        </p:blipFill>
        <p:spPr bwMode="auto">
          <a:xfrm>
            <a:off x="209357" y="299509"/>
            <a:ext cx="3916219" cy="234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y be an image of one or more people, sky and text that says &quot;The Lord is my strength and my shield; My heart trusted in Him, and I am helped; Therefore my heart greatly rejoices, And with my song I will praise Him. Psalm Psalm28:7&quot;">
            <a:extLst>
              <a:ext uri="{FF2B5EF4-FFF2-40B4-BE49-F238E27FC236}">
                <a16:creationId xmlns:a16="http://schemas.microsoft.com/office/drawing/2014/main" id="{D5187199-6084-41AF-8812-14F00B839E3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" b="-3366"/>
          <a:stretch/>
        </p:blipFill>
        <p:spPr bwMode="auto">
          <a:xfrm>
            <a:off x="209357" y="2945433"/>
            <a:ext cx="3916219" cy="361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634C9-DE43-45B5-B79F-41F949609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66302"/>
            <a:ext cx="4032445" cy="55863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Quality of Life…</a:t>
            </a:r>
          </a:p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Still carrying Burdens: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Suffocating  Guilt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Draining judgmentalism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Tiring Temptations</a:t>
            </a:r>
          </a:p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How you see God’s place for you in life is going to determine its quality: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Burdens are lifted at Calvary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Choose life 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Rejoice</a:t>
            </a:r>
          </a:p>
        </p:txBody>
      </p:sp>
      <p:cxnSp>
        <p:nvCxnSpPr>
          <p:cNvPr id="21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04452E4-6C51-42CB-BE87-878277B5281E}"/>
              </a:ext>
            </a:extLst>
          </p:cNvPr>
          <p:cNvSpPr txBox="1"/>
          <p:nvPr/>
        </p:nvSpPr>
        <p:spPr>
          <a:xfrm>
            <a:off x="2583547" y="5877272"/>
            <a:ext cx="12518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alpha val="80000"/>
                  </a:schemeClr>
                </a:solidFill>
              </a:rPr>
              <a:t>Psalm 28:7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4271978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1DC5E-D32B-4F82-A537-B2E67CC0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02206"/>
            <a:ext cx="4117620" cy="864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Choose Wisely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May be a cartoon of text that says &quot;Don't carry your mistakes around with you. Instead, place them under your feet and use them as stepping stones to rise above them. DEMIC&quot;">
            <a:extLst>
              <a:ext uri="{FF2B5EF4-FFF2-40B4-BE49-F238E27FC236}">
                <a16:creationId xmlns:a16="http://schemas.microsoft.com/office/drawing/2014/main" id="{475D1004-0A86-48A5-9674-BEE581C9C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52219"/>
          <a:stretch/>
        </p:blipFill>
        <p:spPr bwMode="auto">
          <a:xfrm>
            <a:off x="209357" y="299509"/>
            <a:ext cx="3916219" cy="234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y be an image of one or more people, sky and text that says &quot;The Lord is my strength and my shield; My heart trusted in Him, and I am helped; Therefore my heart greatly rejoices, And with my song I will praise Him. Psalm Psalm28:7&quot;">
            <a:extLst>
              <a:ext uri="{FF2B5EF4-FFF2-40B4-BE49-F238E27FC236}">
                <a16:creationId xmlns:a16="http://schemas.microsoft.com/office/drawing/2014/main" id="{D5187199-6084-41AF-8812-14F00B839E3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" b="-3366"/>
          <a:stretch/>
        </p:blipFill>
        <p:spPr bwMode="auto">
          <a:xfrm>
            <a:off x="209357" y="2945433"/>
            <a:ext cx="3916219" cy="361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634C9-DE43-45B5-B79F-41F949609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66302"/>
            <a:ext cx="4032445" cy="55863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Quality of Life…</a:t>
            </a:r>
          </a:p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Still carrying Burdens: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Suffocating  Guilt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Draining judgmentalism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Tiring Temptations</a:t>
            </a:r>
          </a:p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How you see God’s place for you in life is going to determine its quality: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Burdens are lifted at Calvary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Choose life </a:t>
            </a:r>
          </a:p>
          <a:p>
            <a:pPr lvl="1" indent="-228600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Rejoice</a:t>
            </a:r>
          </a:p>
        </p:txBody>
      </p:sp>
      <p:cxnSp>
        <p:nvCxnSpPr>
          <p:cNvPr id="21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04452E4-6C51-42CB-BE87-878277B5281E}"/>
              </a:ext>
            </a:extLst>
          </p:cNvPr>
          <p:cNvSpPr txBox="1"/>
          <p:nvPr/>
        </p:nvSpPr>
        <p:spPr>
          <a:xfrm>
            <a:off x="2583547" y="5877272"/>
            <a:ext cx="12518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alpha val="80000"/>
                  </a:schemeClr>
                </a:solidFill>
              </a:rPr>
              <a:t>Psalm 28:7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613734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AB706-12C3-4042-A200-3B5BA920D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NZ" dirty="0"/>
              <a:t>An Easy-to-do ‘Alive?’ or ‘Dead?’ Test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27562-5CAB-4E71-B3D1-9A39C12F43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1 John 3:14—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14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We know that we have passed out of death into life, because we love the brethren. He who does not love abides in death. </a:t>
            </a:r>
            <a:r>
              <a:rPr lang="en-NZ" sz="12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B0440CA7-D36A-4159-8FAA-2D9D52E4C0C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" y="1844824"/>
            <a:ext cx="362077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074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C7AF8-9470-4080-A106-24D5B149A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9CD80C8D-61BC-425C-AD88-D88BB8C91A3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96"/>
          <a:stretch/>
        </p:blipFill>
        <p:spPr bwMode="auto">
          <a:xfrm>
            <a:off x="0" y="238336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50491B9-760E-4FD2-854C-9DD7CC549147}"/>
              </a:ext>
            </a:extLst>
          </p:cNvPr>
          <p:cNvSpPr txBox="1">
            <a:spLocks/>
          </p:cNvSpPr>
          <p:nvPr/>
        </p:nvSpPr>
        <p:spPr>
          <a:xfrm>
            <a:off x="27889" y="301420"/>
            <a:ext cx="4112063" cy="5143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2Pet.1:4—For by these He has granted to us His precious and magnificent promises, so that by them you may become partakers of </a:t>
            </a:r>
            <a:r>
              <a:rPr lang="en-NZ" i="1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NZ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divine nature, having escaped the corruption that is in the world by lust.</a:t>
            </a:r>
          </a:p>
          <a:p>
            <a:pPr marL="0" indent="0">
              <a:buNone/>
            </a:pPr>
            <a:r>
              <a:rPr lang="en-NZ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NZ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(NASB95)</a:t>
            </a:r>
            <a:endParaRPr lang="en-N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105C0F-5866-447E-A349-EC7A7D44C257}"/>
              </a:ext>
            </a:extLst>
          </p:cNvPr>
          <p:cNvSpPr txBox="1"/>
          <p:nvPr/>
        </p:nvSpPr>
        <p:spPr>
          <a:xfrm>
            <a:off x="390364" y="5949280"/>
            <a:ext cx="8363272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NZ" sz="2400" dirty="0">
                <a:latin typeface="system-ui"/>
              </a:rPr>
              <a:t>John 8:36—</a:t>
            </a:r>
            <a:r>
              <a:rPr lang="en-NZ" sz="2400" i="0" dirty="0">
                <a:effectLst/>
                <a:latin typeface="system-ui"/>
              </a:rPr>
              <a:t>So if the Son makes you free, you will be free indeed.</a:t>
            </a:r>
          </a:p>
        </p:txBody>
      </p:sp>
    </p:spTree>
    <p:extLst>
      <p:ext uri="{BB962C8B-B14F-4D97-AF65-F5344CB8AC3E}">
        <p14:creationId xmlns:p14="http://schemas.microsoft.com/office/powerpoint/2010/main" val="92834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44585-927D-421E-8DBB-890DB3E66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1673" y="834888"/>
            <a:ext cx="3235983" cy="12689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 dirty="0"/>
              <a:t>Children of Promise</a:t>
            </a:r>
          </a:p>
        </p:txBody>
      </p:sp>
      <p:pic>
        <p:nvPicPr>
          <p:cNvPr id="28674" name="Picture 2" descr="Five Ways the Crucifixion of Jesus Brings Joy and Hope - N.T. Wright Online">
            <a:extLst>
              <a:ext uri="{FF2B5EF4-FFF2-40B4-BE49-F238E27FC236}">
                <a16:creationId xmlns:a16="http://schemas.microsoft.com/office/drawing/2014/main" id="{3878A2A6-674F-43DC-8CF8-D36988074E5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1" r="24732" b="-1"/>
          <a:stretch/>
        </p:blipFill>
        <p:spPr bwMode="auto">
          <a:xfrm>
            <a:off x="20" y="10"/>
            <a:ext cx="5038072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83254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2129" y="2240371"/>
            <a:ext cx="31546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88FC2-45E2-4C67-B32C-D8A476385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1672" y="2557587"/>
            <a:ext cx="3235984" cy="37173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NZ" dirty="0">
                <a:latin typeface="system-ui"/>
              </a:rPr>
              <a:t>Acts 2:39—</a:t>
            </a:r>
            <a:endParaRPr lang="en-NZ" i="0" dirty="0">
              <a:effectLst/>
              <a:latin typeface="system-ui"/>
            </a:endParaRPr>
          </a:p>
          <a:p>
            <a:pPr algn="l"/>
            <a:r>
              <a:rPr lang="en-NZ" i="0" dirty="0">
                <a:solidFill>
                  <a:srgbClr val="000000"/>
                </a:solidFill>
                <a:effectLst/>
                <a:latin typeface="system-ui"/>
              </a:rPr>
              <a:t>For the promise is for you and your children and for all who are far off, as many as the Lord our God will call to Himself.”</a:t>
            </a:r>
            <a:r>
              <a:rPr lang="en-US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  <a:endParaRPr lang="en-NZ" sz="11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197052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ptism clipart water baptism, Baptism water baptism ...">
            <a:extLst>
              <a:ext uri="{FF2B5EF4-FFF2-40B4-BE49-F238E27FC236}">
                <a16:creationId xmlns:a16="http://schemas.microsoft.com/office/drawing/2014/main" id="{DC1AB105-8464-49BA-A516-D3E534378F5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8513"/>
            <a:ext cx="7067128" cy="397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F6667B-D9E9-42D9-9E40-13C8F7853E34}"/>
              </a:ext>
            </a:extLst>
          </p:cNvPr>
          <p:cNvSpPr txBox="1">
            <a:spLocks/>
          </p:cNvSpPr>
          <p:nvPr/>
        </p:nvSpPr>
        <p:spPr>
          <a:xfrm>
            <a:off x="4932040" y="332656"/>
            <a:ext cx="3960440" cy="374441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chemeClr val="bg1"/>
                </a:solidFill>
                <a:latin typeface="system-ui"/>
              </a:rPr>
              <a:t>Acts 2:38—</a:t>
            </a:r>
          </a:p>
          <a:p>
            <a:r>
              <a:rPr lang="en-NZ" b="1" i="0" baseline="30000" dirty="0">
                <a:solidFill>
                  <a:schemeClr val="bg1"/>
                </a:solidFill>
                <a:effectLst/>
                <a:latin typeface="system-ui"/>
              </a:rPr>
              <a:t>38 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Peter </a:t>
            </a:r>
            <a:r>
              <a:rPr lang="en-NZ" b="0" i="1" dirty="0">
                <a:solidFill>
                  <a:schemeClr val="bg1"/>
                </a:solidFill>
                <a:effectLst/>
                <a:latin typeface="system-ui"/>
              </a:rPr>
              <a:t>said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 to them, “Repent, and each of you be baptized in the name of Jesus Christ for the forgiveness of your sins; and you will receive the gift of the Holy Spirit. </a:t>
            </a:r>
            <a:r>
              <a:rPr lang="en-NZ" sz="12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  <a:endParaRPr lang="en-N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6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B5A76-7C18-462C-99B2-40176EFC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2146250"/>
          </a:xfrm>
        </p:spPr>
        <p:txBody>
          <a:bodyPr>
            <a:normAutofit/>
          </a:bodyPr>
          <a:lstStyle/>
          <a:p>
            <a:r>
              <a:rPr lang="en-NZ" dirty="0"/>
              <a:t>Paul’s starting point—Before…!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3DC18-D4D9-4E4F-A020-6A98740C2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74638"/>
            <a:ext cx="4114800" cy="6308724"/>
          </a:xfrm>
        </p:spPr>
        <p:txBody>
          <a:bodyPr>
            <a:normAutofit/>
          </a:bodyPr>
          <a:lstStyle/>
          <a:p>
            <a:r>
              <a:rPr lang="en-NZ" b="1" u="sng" dirty="0"/>
              <a:t>Before</a:t>
            </a:r>
            <a:r>
              <a:rPr lang="en-NZ" dirty="0"/>
              <a:t> Paul stood in that Promised Life in Jesus,</a:t>
            </a:r>
          </a:p>
          <a:p>
            <a:r>
              <a:rPr lang="en-NZ" dirty="0"/>
              <a:t>His potential future was unseeable.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FC7D873-4A34-4F32-AB04-5C92440129A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9328"/>
            <a:ext cx="4038600" cy="324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85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B5A76-7C18-462C-99B2-40176EFC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2146250"/>
          </a:xfrm>
        </p:spPr>
        <p:txBody>
          <a:bodyPr>
            <a:normAutofit/>
          </a:bodyPr>
          <a:lstStyle/>
          <a:p>
            <a:r>
              <a:rPr lang="en-NZ" dirty="0"/>
              <a:t>Paul’s starting point—Before…!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3DC18-D4D9-4E4F-A020-6A98740C2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74638"/>
            <a:ext cx="4114800" cy="6308724"/>
          </a:xfrm>
        </p:spPr>
        <p:txBody>
          <a:bodyPr>
            <a:normAutofit/>
          </a:bodyPr>
          <a:lstStyle/>
          <a:p>
            <a:r>
              <a:rPr lang="en-NZ" b="1" u="sng" dirty="0"/>
              <a:t>Before</a:t>
            </a:r>
            <a:r>
              <a:rPr lang="en-NZ" dirty="0"/>
              <a:t> Paul stood in that Promised Life in Jesus…</a:t>
            </a:r>
          </a:p>
          <a:p>
            <a:r>
              <a:rPr lang="en-NZ" dirty="0"/>
              <a:t>His potential future was unseeable.</a:t>
            </a:r>
          </a:p>
          <a:p>
            <a:r>
              <a:rPr lang="en-NZ" dirty="0"/>
              <a:t>He saw his work against the church as righteous…</a:t>
            </a:r>
          </a:p>
          <a:p>
            <a:r>
              <a:rPr lang="en-NZ" dirty="0"/>
              <a:t>1Tim.1:12-13…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FC7D873-4A34-4F32-AB04-5C92440129A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9328"/>
            <a:ext cx="4038600" cy="324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40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B5A76-7C18-462C-99B2-40176EFC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2146250"/>
          </a:xfrm>
        </p:spPr>
        <p:txBody>
          <a:bodyPr>
            <a:normAutofit/>
          </a:bodyPr>
          <a:lstStyle/>
          <a:p>
            <a:r>
              <a:rPr lang="en-NZ" dirty="0"/>
              <a:t>Paul’s starting point—Before…!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3DC18-D4D9-4E4F-A020-6A98740C2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74638"/>
            <a:ext cx="4114800" cy="6308724"/>
          </a:xfrm>
        </p:spPr>
        <p:txBody>
          <a:bodyPr>
            <a:normAutofit/>
          </a:bodyPr>
          <a:lstStyle/>
          <a:p>
            <a:r>
              <a:rPr lang="en-NZ" b="1" u="sng" dirty="0"/>
              <a:t>Before</a:t>
            </a:r>
            <a:r>
              <a:rPr lang="en-NZ" dirty="0"/>
              <a:t> Paul stood in that Promised Life in Jesus…</a:t>
            </a:r>
          </a:p>
          <a:p>
            <a:r>
              <a:rPr lang="en-NZ" dirty="0"/>
              <a:t>His potential future was unseeable.</a:t>
            </a:r>
          </a:p>
          <a:p>
            <a:r>
              <a:rPr lang="en-NZ" dirty="0"/>
              <a:t>He saw his work against the church as righteous.</a:t>
            </a:r>
          </a:p>
          <a:p>
            <a:r>
              <a:rPr lang="en-NZ" dirty="0"/>
              <a:t>He was blind to what was coming:</a:t>
            </a:r>
          </a:p>
          <a:p>
            <a:r>
              <a:rPr lang="en-NZ" dirty="0"/>
              <a:t>1Tim.1:12-13…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FC7D873-4A34-4F32-AB04-5C92440129A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9328"/>
            <a:ext cx="4038600" cy="324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57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B5A76-7C18-462C-99B2-40176EFC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2146250"/>
          </a:xfrm>
        </p:spPr>
        <p:txBody>
          <a:bodyPr>
            <a:normAutofit/>
          </a:bodyPr>
          <a:lstStyle/>
          <a:p>
            <a:r>
              <a:rPr lang="en-NZ" dirty="0"/>
              <a:t>Paul’s starting point—Before…!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3DC18-D4D9-4E4F-A020-6A98740C2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74638"/>
            <a:ext cx="4114800" cy="6308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1Tim.1:12-13—</a:t>
            </a:r>
          </a:p>
          <a:p>
            <a:pPr marL="0" indent="0">
              <a:buNone/>
            </a:pPr>
            <a:r>
              <a:rPr lang="en-NZ" b="1" i="0" baseline="30000" dirty="0">
                <a:effectLst/>
                <a:highlight>
                  <a:srgbClr val="000000"/>
                </a:highlight>
                <a:latin typeface="system-ui"/>
              </a:rPr>
              <a:t>12 </a:t>
            </a:r>
            <a:r>
              <a:rPr lang="en-NZ" b="0" i="0" dirty="0">
                <a:effectLst/>
                <a:highlight>
                  <a:srgbClr val="000000"/>
                </a:highlight>
                <a:latin typeface="system-ui"/>
              </a:rPr>
              <a:t>I thank Christ Jesus our Lord, who has given me strength, that he considered me trustworthy, appointing me to his service. </a:t>
            </a: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13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Even though I was once a blasphemer and a persecutor and a violent man,</a:t>
            </a:r>
            <a:r>
              <a:rPr lang="en-NZ" b="0" i="0" dirty="0">
                <a:solidFill>
                  <a:srgbClr val="000000"/>
                </a:solidFill>
                <a:effectLst/>
                <a:highlight>
                  <a:srgbClr val="000000"/>
                </a:highlight>
                <a:latin typeface="system-ui"/>
              </a:rPr>
              <a:t> </a:t>
            </a:r>
            <a:r>
              <a:rPr lang="en-NZ" b="0" i="0" dirty="0">
                <a:effectLst/>
                <a:highlight>
                  <a:srgbClr val="000000"/>
                </a:highlight>
                <a:latin typeface="system-ui"/>
              </a:rPr>
              <a:t>I was shown mercy because I acted in ignorance and unbelief.</a:t>
            </a:r>
            <a:endParaRPr lang="en-NZ" dirty="0">
              <a:highlight>
                <a:srgbClr val="000000"/>
              </a:highlight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FC7D873-4A34-4F32-AB04-5C92440129A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9328"/>
            <a:ext cx="4038600" cy="324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81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B5A76-7C18-462C-99B2-40176EFC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2146250"/>
          </a:xfrm>
        </p:spPr>
        <p:txBody>
          <a:bodyPr>
            <a:normAutofit/>
          </a:bodyPr>
          <a:lstStyle/>
          <a:p>
            <a:r>
              <a:rPr lang="en-NZ" dirty="0"/>
              <a:t>Looking Back…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3DC18-D4D9-4E4F-A020-6A98740C2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74638"/>
            <a:ext cx="4114800" cy="6308724"/>
          </a:xfrm>
        </p:spPr>
        <p:txBody>
          <a:bodyPr>
            <a:normAutofit/>
          </a:bodyPr>
          <a:lstStyle/>
          <a:p>
            <a:r>
              <a:rPr lang="en-NZ" dirty="0"/>
              <a:t>When </a:t>
            </a:r>
            <a:r>
              <a:rPr lang="en-NZ" b="1" u="sng" dirty="0"/>
              <a:t>now</a:t>
            </a:r>
            <a:r>
              <a:rPr lang="en-NZ" dirty="0"/>
              <a:t> standing in that Promised Life in Jesus…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FC7D873-4A34-4F32-AB04-5C92440129A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9328"/>
            <a:ext cx="4038600" cy="324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197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B5A76-7C18-462C-99B2-40176EFC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2146250"/>
          </a:xfrm>
        </p:spPr>
        <p:txBody>
          <a:bodyPr>
            <a:normAutofit/>
          </a:bodyPr>
          <a:lstStyle/>
          <a:p>
            <a:r>
              <a:rPr lang="en-NZ" dirty="0"/>
              <a:t>Looking Back…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3DC18-D4D9-4E4F-A020-6A98740C2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74638"/>
            <a:ext cx="4114800" cy="6308724"/>
          </a:xfrm>
        </p:spPr>
        <p:txBody>
          <a:bodyPr>
            <a:normAutofit/>
          </a:bodyPr>
          <a:lstStyle/>
          <a:p>
            <a:r>
              <a:rPr lang="en-NZ" dirty="0"/>
              <a:t>When </a:t>
            </a:r>
            <a:r>
              <a:rPr lang="en-NZ" b="1" u="sng" dirty="0"/>
              <a:t>now</a:t>
            </a:r>
            <a:r>
              <a:rPr lang="en-NZ" dirty="0"/>
              <a:t> standing in that Promised Life in Jesus…</a:t>
            </a:r>
          </a:p>
          <a:p>
            <a:r>
              <a:rPr lang="en-NZ" dirty="0"/>
              <a:t>He would have preferred his past offenses were blacked out.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FC7D873-4A34-4F32-AB04-5C92440129A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9328"/>
            <a:ext cx="4038600" cy="324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561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B5A76-7C18-462C-99B2-40176EFC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2146250"/>
          </a:xfrm>
        </p:spPr>
        <p:txBody>
          <a:bodyPr>
            <a:normAutofit/>
          </a:bodyPr>
          <a:lstStyle/>
          <a:p>
            <a:r>
              <a:rPr lang="en-NZ" dirty="0"/>
              <a:t>Looking Back…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3DC18-D4D9-4E4F-A020-6A98740C2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74638"/>
            <a:ext cx="4114800" cy="6308724"/>
          </a:xfrm>
        </p:spPr>
        <p:txBody>
          <a:bodyPr>
            <a:normAutofit/>
          </a:bodyPr>
          <a:lstStyle/>
          <a:p>
            <a:r>
              <a:rPr lang="en-NZ" dirty="0"/>
              <a:t>When </a:t>
            </a:r>
            <a:r>
              <a:rPr lang="en-NZ" b="1" u="sng" dirty="0"/>
              <a:t>now</a:t>
            </a:r>
            <a:r>
              <a:rPr lang="en-NZ" dirty="0"/>
              <a:t> standing in that Promised Life in Jesus…</a:t>
            </a:r>
          </a:p>
          <a:p>
            <a:r>
              <a:rPr lang="en-NZ" dirty="0"/>
              <a:t>He would have preferred his past offenses were blacked out.</a:t>
            </a:r>
          </a:p>
          <a:p>
            <a:r>
              <a:rPr lang="en-NZ" dirty="0"/>
              <a:t>They were!</a:t>
            </a:r>
          </a:p>
          <a:p>
            <a:r>
              <a:rPr lang="en-NZ" dirty="0"/>
              <a:t>1Tim.1:12-13…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FC7D873-4A34-4F32-AB04-5C92440129A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9328"/>
            <a:ext cx="4038600" cy="324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849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7516</TotalTime>
  <Words>958</Words>
  <Application>Microsoft Office PowerPoint</Application>
  <PresentationFormat>On-screen Show (4:3)</PresentationFormat>
  <Paragraphs>149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Segoe UI</vt:lpstr>
      <vt:lpstr>system-ui</vt:lpstr>
      <vt:lpstr>Office Theme</vt:lpstr>
      <vt:lpstr>PowerPoint Presentation</vt:lpstr>
      <vt:lpstr>Paul’s starting point—Before…!</vt:lpstr>
      <vt:lpstr>Paul’s starting point—Before…!</vt:lpstr>
      <vt:lpstr>Paul’s starting point—Before…!</vt:lpstr>
      <vt:lpstr>Paul’s starting point—Before…!</vt:lpstr>
      <vt:lpstr>Paul’s starting point—Before…!</vt:lpstr>
      <vt:lpstr>Looking Back…</vt:lpstr>
      <vt:lpstr>Looking Back…</vt:lpstr>
      <vt:lpstr>Looking Back…</vt:lpstr>
      <vt:lpstr>Paul’s starting point—After…!</vt:lpstr>
      <vt:lpstr>Promise of Life</vt:lpstr>
      <vt:lpstr>Promise of Life</vt:lpstr>
      <vt:lpstr>Promise of Life</vt:lpstr>
      <vt:lpstr>Promise of Life</vt:lpstr>
      <vt:lpstr>Choose Wisely</vt:lpstr>
      <vt:lpstr>Choose Wisely</vt:lpstr>
      <vt:lpstr>Choose Wisely</vt:lpstr>
      <vt:lpstr>Choose Wisely</vt:lpstr>
      <vt:lpstr>Choose Wisely</vt:lpstr>
      <vt:lpstr>Choose Wisely</vt:lpstr>
      <vt:lpstr>Choose Wisely</vt:lpstr>
      <vt:lpstr>Choose Wisely</vt:lpstr>
      <vt:lpstr>Choose Wisely</vt:lpstr>
      <vt:lpstr>An Easy-to-do ‘Alive?’ or ‘Dead?’ Test</vt:lpstr>
      <vt:lpstr>PowerPoint Presentation</vt:lpstr>
      <vt:lpstr>Children of Promise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Overlook</dc:title>
  <dc:creator>John</dc:creator>
  <cp:lastModifiedBy>HODGMAN, Geoff (BOSTSC)</cp:lastModifiedBy>
  <cp:revision>245</cp:revision>
  <dcterms:created xsi:type="dcterms:W3CDTF">2015-02-07T08:10:55Z</dcterms:created>
  <dcterms:modified xsi:type="dcterms:W3CDTF">2021-08-24T01:27:04Z</dcterms:modified>
</cp:coreProperties>
</file>