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508" r:id="rId3"/>
    <p:sldId id="509" r:id="rId4"/>
    <p:sldId id="518" r:id="rId5"/>
    <p:sldId id="516" r:id="rId6"/>
    <p:sldId id="522" r:id="rId7"/>
    <p:sldId id="523" r:id="rId8"/>
    <p:sldId id="524" r:id="rId9"/>
    <p:sldId id="525" r:id="rId10"/>
    <p:sldId id="526" r:id="rId11"/>
    <p:sldId id="527" r:id="rId12"/>
    <p:sldId id="513" r:id="rId13"/>
    <p:sldId id="532" r:id="rId14"/>
    <p:sldId id="519" r:id="rId15"/>
    <p:sldId id="530" r:id="rId16"/>
    <p:sldId id="531" r:id="rId17"/>
    <p:sldId id="520" r:id="rId18"/>
    <p:sldId id="529" r:id="rId19"/>
    <p:sldId id="528" r:id="rId20"/>
    <p:sldId id="51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B9C2-9E22-4D71-99F8-CC98191E9B9D}" type="datetimeFigureOut">
              <a:rPr lang="en-NZ" smtClean="0"/>
              <a:pPr/>
              <a:t>22/08/2021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CCC3-9497-4977-9734-354FB57F54F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B9C2-9E22-4D71-99F8-CC98191E9B9D}" type="datetimeFigureOut">
              <a:rPr lang="en-NZ" smtClean="0"/>
              <a:pPr/>
              <a:t>22/08/2021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CCC3-9497-4977-9734-354FB57F54F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B9C2-9E22-4D71-99F8-CC98191E9B9D}" type="datetimeFigureOut">
              <a:rPr lang="en-NZ" smtClean="0"/>
              <a:pPr/>
              <a:t>22/08/2021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CCC3-9497-4977-9734-354FB57F54F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B9C2-9E22-4D71-99F8-CC98191E9B9D}" type="datetimeFigureOut">
              <a:rPr lang="en-NZ" smtClean="0"/>
              <a:pPr/>
              <a:t>22/08/2021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CCC3-9497-4977-9734-354FB57F54F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B9C2-9E22-4D71-99F8-CC98191E9B9D}" type="datetimeFigureOut">
              <a:rPr lang="en-NZ" smtClean="0"/>
              <a:pPr/>
              <a:t>22/08/2021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CCC3-9497-4977-9734-354FB57F54F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B9C2-9E22-4D71-99F8-CC98191E9B9D}" type="datetimeFigureOut">
              <a:rPr lang="en-NZ" smtClean="0"/>
              <a:pPr/>
              <a:t>22/08/2021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CCC3-9497-4977-9734-354FB57F54F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B9C2-9E22-4D71-99F8-CC98191E9B9D}" type="datetimeFigureOut">
              <a:rPr lang="en-NZ" smtClean="0"/>
              <a:pPr/>
              <a:t>22/08/2021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CCC3-9497-4977-9734-354FB57F54F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B9C2-9E22-4D71-99F8-CC98191E9B9D}" type="datetimeFigureOut">
              <a:rPr lang="en-NZ" smtClean="0"/>
              <a:pPr/>
              <a:t>22/08/2021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CCC3-9497-4977-9734-354FB57F54F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B9C2-9E22-4D71-99F8-CC98191E9B9D}" type="datetimeFigureOut">
              <a:rPr lang="en-NZ" smtClean="0"/>
              <a:pPr/>
              <a:t>22/08/2021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CCC3-9497-4977-9734-354FB57F54F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B9C2-9E22-4D71-99F8-CC98191E9B9D}" type="datetimeFigureOut">
              <a:rPr lang="en-NZ" smtClean="0"/>
              <a:pPr/>
              <a:t>22/08/2021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CCC3-9497-4977-9734-354FB57F54F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B9C2-9E22-4D71-99F8-CC98191E9B9D}" type="datetimeFigureOut">
              <a:rPr lang="en-NZ" smtClean="0"/>
              <a:pPr/>
              <a:t>22/08/2021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CCC3-9497-4977-9734-354FB57F54F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6B9C2-9E22-4D71-99F8-CC98191E9B9D}" type="datetimeFigureOut">
              <a:rPr lang="en-NZ" smtClean="0"/>
              <a:pPr/>
              <a:t>22/08/2021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FCCC3-9497-4977-9734-354FB57F54FB}" type="slidenum">
              <a:rPr lang="en-NZ" smtClean="0"/>
              <a:pPr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9144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341640" y="-1720"/>
            <a:ext cx="881253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4540" y="-1291"/>
            <a:ext cx="2706134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3923854" y="1402819"/>
            <a:ext cx="4967533" cy="3741293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0148" y="818984"/>
            <a:ext cx="4947184" cy="326852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en-NZ" sz="4200">
                <a:solidFill>
                  <a:srgbClr val="FFFFFF"/>
                </a:solidFill>
              </a:rPr>
              <a:t>Purpose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735" y="4480038"/>
            <a:ext cx="9134528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8905" y="4797188"/>
            <a:ext cx="4538427" cy="1241828"/>
          </a:xfrm>
        </p:spPr>
        <p:txBody>
          <a:bodyPr>
            <a:normAutofit/>
          </a:bodyPr>
          <a:lstStyle/>
          <a:p>
            <a:pPr algn="r"/>
            <a:r>
              <a:rPr lang="en-NZ">
                <a:solidFill>
                  <a:srgbClr val="FFFFFF"/>
                </a:solidFill>
              </a:rPr>
              <a:t>Part 1.</a:t>
            </a:r>
          </a:p>
          <a:p>
            <a:pPr algn="r"/>
            <a:r>
              <a:rPr lang="en-NZ">
                <a:solidFill>
                  <a:srgbClr val="FFFFFF"/>
                </a:solidFill>
              </a:rPr>
              <a:t>According to His Purpose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4368117" y="2081692"/>
            <a:ext cx="6857572" cy="269419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E61F96D-493A-4B5C-9064-DFBCD24A1EF4}"/>
              </a:ext>
            </a:extLst>
          </p:cNvPr>
          <p:cNvSpPr txBox="1">
            <a:spLocks/>
          </p:cNvSpPr>
          <p:nvPr/>
        </p:nvSpPr>
        <p:spPr>
          <a:xfrm>
            <a:off x="395536" y="2966722"/>
            <a:ext cx="8280920" cy="348661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NZ" sz="1200" dirty="0">
              <a:solidFill>
                <a:schemeClr val="bg1"/>
              </a:solidFill>
              <a:latin typeface="system-ui"/>
            </a:endParaRPr>
          </a:p>
          <a:p>
            <a:r>
              <a:rPr lang="en-NZ" sz="3400" dirty="0">
                <a:solidFill>
                  <a:schemeClr val="bg1"/>
                </a:solidFill>
              </a:rPr>
              <a:t>God has promised to make everything beneficial to His people.</a:t>
            </a:r>
          </a:p>
          <a:p>
            <a:endParaRPr lang="en-NZ" sz="1200" dirty="0">
              <a:solidFill>
                <a:schemeClr val="bg1"/>
              </a:solidFill>
            </a:endParaRPr>
          </a:p>
          <a:p>
            <a:r>
              <a:rPr lang="en-NZ" sz="3400" dirty="0">
                <a:solidFill>
                  <a:schemeClr val="bg1"/>
                </a:solidFill>
              </a:rPr>
              <a:t>This is God’s gracious providence at work.</a:t>
            </a:r>
          </a:p>
          <a:p>
            <a:endParaRPr lang="en-NZ" sz="1200" dirty="0">
              <a:solidFill>
                <a:schemeClr val="bg1"/>
              </a:solidFill>
            </a:endParaRPr>
          </a:p>
          <a:p>
            <a:r>
              <a:rPr lang="en-NZ" sz="3400" dirty="0">
                <a:solidFill>
                  <a:schemeClr val="bg1"/>
                </a:solidFill>
              </a:rPr>
              <a:t>So, can you sin and let God pick up the bill?</a:t>
            </a:r>
          </a:p>
          <a:p>
            <a:endParaRPr lang="en-NZ" sz="1200" dirty="0">
              <a:solidFill>
                <a:schemeClr val="bg1"/>
              </a:solidFill>
            </a:endParaRPr>
          </a:p>
          <a:p>
            <a:r>
              <a:rPr lang="en-NZ" sz="3400" dirty="0">
                <a:solidFill>
                  <a:schemeClr val="bg1"/>
                </a:solidFill>
              </a:rPr>
              <a:t>“Shall we go on sinning so that grace may increase? </a:t>
            </a:r>
          </a:p>
          <a:p>
            <a:pPr marL="0" indent="0">
              <a:buFont typeface="Arial" pitchFamily="34" charset="0"/>
              <a:buNone/>
            </a:pPr>
            <a:r>
              <a:rPr lang="en-NZ" sz="3400" dirty="0">
                <a:solidFill>
                  <a:schemeClr val="bg1"/>
                </a:solidFill>
              </a:rPr>
              <a:t>	By no means! </a:t>
            </a:r>
          </a:p>
          <a:p>
            <a:pPr marL="0" indent="0">
              <a:buFont typeface="Arial" pitchFamily="34" charset="0"/>
              <a:buNone/>
            </a:pPr>
            <a:r>
              <a:rPr lang="en-NZ" sz="3400" dirty="0">
                <a:solidFill>
                  <a:schemeClr val="bg1"/>
                </a:solidFill>
              </a:rPr>
              <a:t>	</a:t>
            </a:r>
            <a:r>
              <a:rPr lang="en-NZ" sz="3400" dirty="0"/>
              <a:t>We died to sin; how can we live in it any longer?” 	(Rom.6:1-2)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A371619E-D9B0-4831-AE6F-4A67805B7A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5" b="31090"/>
          <a:stretch/>
        </p:blipFill>
        <p:spPr bwMode="auto">
          <a:xfrm>
            <a:off x="395536" y="374434"/>
            <a:ext cx="828092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526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E61F96D-493A-4B5C-9064-DFBCD24A1EF4}"/>
              </a:ext>
            </a:extLst>
          </p:cNvPr>
          <p:cNvSpPr txBox="1">
            <a:spLocks/>
          </p:cNvSpPr>
          <p:nvPr/>
        </p:nvSpPr>
        <p:spPr>
          <a:xfrm>
            <a:off x="395536" y="2966722"/>
            <a:ext cx="8280920" cy="348661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NZ" sz="1200" dirty="0">
              <a:solidFill>
                <a:schemeClr val="bg1"/>
              </a:solidFill>
              <a:latin typeface="system-ui"/>
            </a:endParaRPr>
          </a:p>
          <a:p>
            <a:r>
              <a:rPr lang="en-NZ" sz="3400" dirty="0">
                <a:solidFill>
                  <a:schemeClr val="bg1"/>
                </a:solidFill>
              </a:rPr>
              <a:t>God has promised to make everything beneficial to His people.</a:t>
            </a:r>
          </a:p>
          <a:p>
            <a:endParaRPr lang="en-NZ" sz="1200" dirty="0">
              <a:solidFill>
                <a:schemeClr val="bg1"/>
              </a:solidFill>
            </a:endParaRPr>
          </a:p>
          <a:p>
            <a:r>
              <a:rPr lang="en-NZ" sz="3400" dirty="0">
                <a:solidFill>
                  <a:schemeClr val="bg1"/>
                </a:solidFill>
              </a:rPr>
              <a:t>This is God’s gracious providence at work.</a:t>
            </a:r>
          </a:p>
          <a:p>
            <a:endParaRPr lang="en-NZ" sz="1200" dirty="0">
              <a:solidFill>
                <a:schemeClr val="bg1"/>
              </a:solidFill>
            </a:endParaRPr>
          </a:p>
          <a:p>
            <a:r>
              <a:rPr lang="en-NZ" sz="3400" dirty="0">
                <a:solidFill>
                  <a:schemeClr val="bg1"/>
                </a:solidFill>
              </a:rPr>
              <a:t>So, can you sin and let God pick up the bill?</a:t>
            </a:r>
          </a:p>
          <a:p>
            <a:endParaRPr lang="en-NZ" sz="1200" dirty="0">
              <a:solidFill>
                <a:schemeClr val="bg1"/>
              </a:solidFill>
            </a:endParaRPr>
          </a:p>
          <a:p>
            <a:r>
              <a:rPr lang="en-NZ" sz="3400" dirty="0">
                <a:solidFill>
                  <a:schemeClr val="bg1"/>
                </a:solidFill>
              </a:rPr>
              <a:t>“Shall we go on sinning so that grace may increase? </a:t>
            </a:r>
          </a:p>
          <a:p>
            <a:pPr marL="0" indent="0">
              <a:buFont typeface="Arial" pitchFamily="34" charset="0"/>
              <a:buNone/>
            </a:pPr>
            <a:r>
              <a:rPr lang="en-NZ" sz="3400" dirty="0">
                <a:solidFill>
                  <a:schemeClr val="bg1"/>
                </a:solidFill>
              </a:rPr>
              <a:t>	By no means! </a:t>
            </a:r>
          </a:p>
          <a:p>
            <a:pPr marL="0" indent="0">
              <a:buFont typeface="Arial" pitchFamily="34" charset="0"/>
              <a:buNone/>
            </a:pPr>
            <a:r>
              <a:rPr lang="en-NZ" sz="3400" dirty="0">
                <a:solidFill>
                  <a:schemeClr val="bg1"/>
                </a:solidFill>
              </a:rPr>
              <a:t>	We died to sin; how can we live in it any longer?” 	(Rom.6:1-2)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A371619E-D9B0-4831-AE6F-4A67805B7A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5" b="31090"/>
          <a:stretch/>
        </p:blipFill>
        <p:spPr bwMode="auto">
          <a:xfrm>
            <a:off x="395536" y="374434"/>
            <a:ext cx="828092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503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3AD41DB-DF9F-49BC-85AE-6AB1840A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5BC653-D125-437E-8686-7A7CC17B5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4669978"/>
            <a:ext cx="3132856" cy="17833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500" dirty="0">
                <a:solidFill>
                  <a:schemeClr val="bg1"/>
                </a:solidFill>
              </a:rPr>
              <a:t>Joseph—An instrument in the hand of God</a:t>
            </a:r>
          </a:p>
        </p:txBody>
      </p:sp>
      <p:pic>
        <p:nvPicPr>
          <p:cNvPr id="2050" name="Picture 2" descr="Bible Story Skit: Joseph and His Brothers (for Sunday School)">
            <a:extLst>
              <a:ext uri="{FF2B5EF4-FFF2-40B4-BE49-F238E27FC236}">
                <a16:creationId xmlns:a16="http://schemas.microsoft.com/office/drawing/2014/main" id="{37717AA9-0657-4C9A-9BAB-BBAB0C0AEB3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20" b="9459"/>
          <a:stretch/>
        </p:blipFill>
        <p:spPr bwMode="auto">
          <a:xfrm>
            <a:off x="20" y="-1"/>
            <a:ext cx="9143980" cy="3984912"/>
          </a:xfrm>
          <a:custGeom>
            <a:avLst/>
            <a:gdLst/>
            <a:ahLst/>
            <a:cxnLst/>
            <a:rect l="l" t="t" r="r" b="b"/>
            <a:pathLst>
              <a:path w="12192000" h="3984912">
                <a:moveTo>
                  <a:pt x="0" y="0"/>
                </a:moveTo>
                <a:lnTo>
                  <a:pt x="12192000" y="0"/>
                </a:lnTo>
                <a:lnTo>
                  <a:pt x="12192000" y="566059"/>
                </a:lnTo>
                <a:lnTo>
                  <a:pt x="12192000" y="794037"/>
                </a:lnTo>
                <a:lnTo>
                  <a:pt x="12192000" y="2336800"/>
                </a:lnTo>
                <a:lnTo>
                  <a:pt x="12192000" y="2631227"/>
                </a:lnTo>
                <a:lnTo>
                  <a:pt x="12192000" y="3908712"/>
                </a:lnTo>
                <a:lnTo>
                  <a:pt x="9439275" y="3984912"/>
                </a:lnTo>
                <a:lnTo>
                  <a:pt x="5572127" y="3737262"/>
                </a:lnTo>
                <a:lnTo>
                  <a:pt x="0" y="3908712"/>
                </a:lnTo>
                <a:lnTo>
                  <a:pt x="0" y="2631227"/>
                </a:lnTo>
                <a:lnTo>
                  <a:pt x="0" y="2336800"/>
                </a:lnTo>
                <a:lnTo>
                  <a:pt x="0" y="794037"/>
                </a:lnTo>
                <a:lnTo>
                  <a:pt x="0" y="56605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9144000" cy="757168"/>
            <a:chOff x="0" y="2959818"/>
            <a:chExt cx="12192000" cy="757168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247C7-8671-4B4C-A5EA-F9BF60D7F3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35896" y="4286160"/>
            <a:ext cx="5256584" cy="2167176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lnSpc>
                <a:spcPct val="90000"/>
              </a:lnSpc>
            </a:pPr>
            <a:r>
              <a:rPr lang="en-US" b="0" i="0" dirty="0">
                <a:solidFill>
                  <a:schemeClr val="bg1">
                    <a:alpha val="80000"/>
                  </a:schemeClr>
                </a:solidFill>
                <a:effectLst/>
              </a:rPr>
              <a:t>Genesis 50:20—</a:t>
            </a:r>
            <a:r>
              <a:rPr lang="en-US" b="1" i="0" baseline="30000" dirty="0">
                <a:solidFill>
                  <a:schemeClr val="bg1">
                    <a:alpha val="80000"/>
                  </a:schemeClr>
                </a:solidFill>
                <a:effectLst/>
              </a:rPr>
              <a:t>20</a:t>
            </a:r>
            <a:r>
              <a:rPr lang="en-US" b="0" i="0" dirty="0">
                <a:solidFill>
                  <a:schemeClr val="bg1">
                    <a:alpha val="80000"/>
                  </a:schemeClr>
                </a:solidFill>
                <a:effectLst/>
              </a:rPr>
              <a:t>As for you, you meant evil against me, </a:t>
            </a:r>
            <a:r>
              <a:rPr lang="en-US" b="0" i="1" dirty="0">
                <a:solidFill>
                  <a:schemeClr val="bg1">
                    <a:alpha val="80000"/>
                  </a:schemeClr>
                </a:solidFill>
                <a:effectLst/>
              </a:rPr>
              <a:t>but</a:t>
            </a:r>
            <a:r>
              <a:rPr lang="en-US" b="0" i="0" dirty="0">
                <a:solidFill>
                  <a:schemeClr val="bg1">
                    <a:alpha val="80000"/>
                  </a:schemeClr>
                </a:solidFill>
                <a:effectLst/>
              </a:rPr>
              <a:t> God meant it for good in order to bring about this present result, to preserve many people alive. </a:t>
            </a:r>
            <a:r>
              <a:rPr lang="en-US" sz="1500" b="0" i="0" dirty="0">
                <a:solidFill>
                  <a:schemeClr val="bg1">
                    <a:alpha val="80000"/>
                  </a:schemeClr>
                </a:solidFill>
                <a:effectLst/>
              </a:rPr>
              <a:t>(NASB95)</a:t>
            </a:r>
          </a:p>
        </p:txBody>
      </p:sp>
    </p:spTree>
    <p:extLst>
      <p:ext uri="{BB962C8B-B14F-4D97-AF65-F5344CB8AC3E}">
        <p14:creationId xmlns:p14="http://schemas.microsoft.com/office/powerpoint/2010/main" val="2881846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3AD41DB-DF9F-49BC-85AE-6AB1840A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5BC653-D125-437E-8686-7A7CC17B5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4669978"/>
            <a:ext cx="3132856" cy="17833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500" dirty="0">
                <a:solidFill>
                  <a:schemeClr val="bg1"/>
                </a:solidFill>
              </a:rPr>
              <a:t>Joseph—An instrument in the hand of God</a:t>
            </a:r>
          </a:p>
        </p:txBody>
      </p:sp>
      <p:pic>
        <p:nvPicPr>
          <p:cNvPr id="2050" name="Picture 2" descr="Bible Story Skit: Joseph and His Brothers (for Sunday School)">
            <a:extLst>
              <a:ext uri="{FF2B5EF4-FFF2-40B4-BE49-F238E27FC236}">
                <a16:creationId xmlns:a16="http://schemas.microsoft.com/office/drawing/2014/main" id="{37717AA9-0657-4C9A-9BAB-BBAB0C0AEB3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20" b="9459"/>
          <a:stretch/>
        </p:blipFill>
        <p:spPr bwMode="auto">
          <a:xfrm>
            <a:off x="20" y="-1"/>
            <a:ext cx="9143980" cy="3984912"/>
          </a:xfrm>
          <a:custGeom>
            <a:avLst/>
            <a:gdLst/>
            <a:ahLst/>
            <a:cxnLst/>
            <a:rect l="l" t="t" r="r" b="b"/>
            <a:pathLst>
              <a:path w="12192000" h="3984912">
                <a:moveTo>
                  <a:pt x="0" y="0"/>
                </a:moveTo>
                <a:lnTo>
                  <a:pt x="12192000" y="0"/>
                </a:lnTo>
                <a:lnTo>
                  <a:pt x="12192000" y="566059"/>
                </a:lnTo>
                <a:lnTo>
                  <a:pt x="12192000" y="794037"/>
                </a:lnTo>
                <a:lnTo>
                  <a:pt x="12192000" y="2336800"/>
                </a:lnTo>
                <a:lnTo>
                  <a:pt x="12192000" y="2631227"/>
                </a:lnTo>
                <a:lnTo>
                  <a:pt x="12192000" y="3908712"/>
                </a:lnTo>
                <a:lnTo>
                  <a:pt x="9439275" y="3984912"/>
                </a:lnTo>
                <a:lnTo>
                  <a:pt x="5572127" y="3737262"/>
                </a:lnTo>
                <a:lnTo>
                  <a:pt x="0" y="3908712"/>
                </a:lnTo>
                <a:lnTo>
                  <a:pt x="0" y="2631227"/>
                </a:lnTo>
                <a:lnTo>
                  <a:pt x="0" y="2336800"/>
                </a:lnTo>
                <a:lnTo>
                  <a:pt x="0" y="794037"/>
                </a:lnTo>
                <a:lnTo>
                  <a:pt x="0" y="56605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9144000" cy="757168"/>
            <a:chOff x="0" y="2959818"/>
            <a:chExt cx="12192000" cy="757168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247C7-8671-4B4C-A5EA-F9BF60D7F3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35896" y="4286160"/>
            <a:ext cx="5256584" cy="2167176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lnSpc>
                <a:spcPct val="90000"/>
              </a:lnSpc>
            </a:pPr>
            <a:r>
              <a:rPr lang="en-US" b="0" i="0" dirty="0">
                <a:solidFill>
                  <a:schemeClr val="bg1">
                    <a:alpha val="80000"/>
                  </a:schemeClr>
                </a:solidFill>
                <a:effectLst/>
              </a:rPr>
              <a:t>Dreams of greatness.</a:t>
            </a:r>
          </a:p>
          <a:p>
            <a:pPr indent="-228600">
              <a:lnSpc>
                <a:spcPct val="90000"/>
              </a:lnSpc>
            </a:pPr>
            <a:r>
              <a:rPr lang="en-US" dirty="0">
                <a:solidFill>
                  <a:schemeClr val="bg1">
                    <a:alpha val="80000"/>
                  </a:schemeClr>
                </a:solidFill>
              </a:rPr>
              <a:t>Thrown into a well.</a:t>
            </a:r>
          </a:p>
          <a:p>
            <a:pPr indent="-228600">
              <a:lnSpc>
                <a:spcPct val="90000"/>
              </a:lnSpc>
            </a:pPr>
            <a:r>
              <a:rPr lang="en-US" b="0" i="0" dirty="0">
                <a:solidFill>
                  <a:schemeClr val="bg1">
                    <a:alpha val="80000"/>
                  </a:schemeClr>
                </a:solidFill>
                <a:effectLst/>
              </a:rPr>
              <a:t>Enslaved in Egypt.</a:t>
            </a:r>
          </a:p>
          <a:p>
            <a:pPr indent="-228600">
              <a:lnSpc>
                <a:spcPct val="90000"/>
              </a:lnSpc>
            </a:pPr>
            <a:r>
              <a:rPr lang="en-US" dirty="0">
                <a:solidFill>
                  <a:schemeClr val="bg1">
                    <a:alpha val="80000"/>
                  </a:schemeClr>
                </a:solidFill>
              </a:rPr>
              <a:t>Thrown into prison.</a:t>
            </a:r>
          </a:p>
          <a:p>
            <a:pPr indent="-228600">
              <a:lnSpc>
                <a:spcPct val="90000"/>
              </a:lnSpc>
            </a:pPr>
            <a:r>
              <a:rPr lang="en-US" b="0" i="0" dirty="0">
                <a:solidFill>
                  <a:schemeClr val="bg1">
                    <a:alpha val="80000"/>
                  </a:schemeClr>
                </a:solidFill>
                <a:effectLst/>
              </a:rPr>
              <a:t>Second in charge of Egypt.</a:t>
            </a:r>
          </a:p>
        </p:txBody>
      </p:sp>
    </p:spTree>
    <p:extLst>
      <p:ext uri="{BB962C8B-B14F-4D97-AF65-F5344CB8AC3E}">
        <p14:creationId xmlns:p14="http://schemas.microsoft.com/office/powerpoint/2010/main" val="2146066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73AD41DB-DF9F-49BC-85AE-6AB1840A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Here's When Young Adults Expect to Retire -- and What to ...">
            <a:extLst>
              <a:ext uri="{FF2B5EF4-FFF2-40B4-BE49-F238E27FC236}">
                <a16:creationId xmlns:a16="http://schemas.microsoft.com/office/drawing/2014/main" id="{2B269F49-1A3D-4D9B-A530-0D67B05ED9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3" b="26303"/>
          <a:stretch/>
        </p:blipFill>
        <p:spPr bwMode="auto">
          <a:xfrm>
            <a:off x="20" y="-1"/>
            <a:ext cx="9143980" cy="3984912"/>
          </a:xfrm>
          <a:custGeom>
            <a:avLst/>
            <a:gdLst/>
            <a:ahLst/>
            <a:cxnLst/>
            <a:rect l="l" t="t" r="r" b="b"/>
            <a:pathLst>
              <a:path w="12192000" h="3984912">
                <a:moveTo>
                  <a:pt x="0" y="0"/>
                </a:moveTo>
                <a:lnTo>
                  <a:pt x="12192000" y="0"/>
                </a:lnTo>
                <a:lnTo>
                  <a:pt x="12192000" y="566059"/>
                </a:lnTo>
                <a:lnTo>
                  <a:pt x="12192000" y="794037"/>
                </a:lnTo>
                <a:lnTo>
                  <a:pt x="12192000" y="2336800"/>
                </a:lnTo>
                <a:lnTo>
                  <a:pt x="12192000" y="2631227"/>
                </a:lnTo>
                <a:lnTo>
                  <a:pt x="12192000" y="3908712"/>
                </a:lnTo>
                <a:lnTo>
                  <a:pt x="9439275" y="3984912"/>
                </a:lnTo>
                <a:lnTo>
                  <a:pt x="5572127" y="3737262"/>
                </a:lnTo>
                <a:lnTo>
                  <a:pt x="0" y="3908712"/>
                </a:lnTo>
                <a:lnTo>
                  <a:pt x="0" y="2631227"/>
                </a:lnTo>
                <a:lnTo>
                  <a:pt x="0" y="2336800"/>
                </a:lnTo>
                <a:lnTo>
                  <a:pt x="0" y="794037"/>
                </a:lnTo>
                <a:lnTo>
                  <a:pt x="0" y="56605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7" name="Group 136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9144000" cy="757168"/>
            <a:chOff x="0" y="2959818"/>
            <a:chExt cx="12192000" cy="757168"/>
          </a:xfrm>
        </p:grpSpPr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747ABCB2-90E6-4CFF-B5B1-5237B596BE32}"/>
              </a:ext>
            </a:extLst>
          </p:cNvPr>
          <p:cNvSpPr txBox="1">
            <a:spLocks/>
          </p:cNvSpPr>
          <p:nvPr/>
        </p:nvSpPr>
        <p:spPr>
          <a:xfrm>
            <a:off x="107504" y="4669978"/>
            <a:ext cx="8784976" cy="178335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>
              <a:lnSpc>
                <a:spcPct val="90000"/>
              </a:lnSpc>
            </a:pPr>
            <a:r>
              <a:rPr lang="en-US" sz="2800" dirty="0">
                <a:solidFill>
                  <a:schemeClr val="bg1">
                    <a:alpha val="80000"/>
                  </a:schemeClr>
                </a:solidFill>
              </a:rPr>
              <a:t>God’s purpose is that we take Christ’s joy to the nations.</a:t>
            </a:r>
          </a:p>
          <a:p>
            <a:pPr indent="-228600">
              <a:lnSpc>
                <a:spcPct val="90000"/>
              </a:lnSpc>
            </a:pPr>
            <a:r>
              <a:rPr lang="en-US" sz="2800" dirty="0">
                <a:solidFill>
                  <a:schemeClr val="tx1">
                    <a:alpha val="80000"/>
                  </a:schemeClr>
                </a:solidFill>
              </a:rPr>
              <a:t>It is not that we will escape Satan’s miseries.</a:t>
            </a:r>
          </a:p>
          <a:p>
            <a:pPr indent="-228600">
              <a:lnSpc>
                <a:spcPct val="90000"/>
              </a:lnSpc>
            </a:pPr>
            <a:r>
              <a:rPr lang="en-US" sz="2800" dirty="0">
                <a:solidFill>
                  <a:schemeClr val="tx1">
                    <a:alpha val="80000"/>
                  </a:schemeClr>
                </a:solidFill>
              </a:rPr>
              <a:t>But that God will make every one of our hardships an instrument to do us good. </a:t>
            </a:r>
          </a:p>
        </p:txBody>
      </p:sp>
    </p:spTree>
    <p:extLst>
      <p:ext uri="{BB962C8B-B14F-4D97-AF65-F5344CB8AC3E}">
        <p14:creationId xmlns:p14="http://schemas.microsoft.com/office/powerpoint/2010/main" val="3279863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73AD41DB-DF9F-49BC-85AE-6AB1840A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Here's When Young Adults Expect to Retire -- and What to ...">
            <a:extLst>
              <a:ext uri="{FF2B5EF4-FFF2-40B4-BE49-F238E27FC236}">
                <a16:creationId xmlns:a16="http://schemas.microsoft.com/office/drawing/2014/main" id="{2B269F49-1A3D-4D9B-A530-0D67B05ED9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3" b="26303"/>
          <a:stretch/>
        </p:blipFill>
        <p:spPr bwMode="auto">
          <a:xfrm>
            <a:off x="20" y="-1"/>
            <a:ext cx="9143980" cy="3984912"/>
          </a:xfrm>
          <a:custGeom>
            <a:avLst/>
            <a:gdLst/>
            <a:ahLst/>
            <a:cxnLst/>
            <a:rect l="l" t="t" r="r" b="b"/>
            <a:pathLst>
              <a:path w="12192000" h="3984912">
                <a:moveTo>
                  <a:pt x="0" y="0"/>
                </a:moveTo>
                <a:lnTo>
                  <a:pt x="12192000" y="0"/>
                </a:lnTo>
                <a:lnTo>
                  <a:pt x="12192000" y="566059"/>
                </a:lnTo>
                <a:lnTo>
                  <a:pt x="12192000" y="794037"/>
                </a:lnTo>
                <a:lnTo>
                  <a:pt x="12192000" y="2336800"/>
                </a:lnTo>
                <a:lnTo>
                  <a:pt x="12192000" y="2631227"/>
                </a:lnTo>
                <a:lnTo>
                  <a:pt x="12192000" y="3908712"/>
                </a:lnTo>
                <a:lnTo>
                  <a:pt x="9439275" y="3984912"/>
                </a:lnTo>
                <a:lnTo>
                  <a:pt x="5572127" y="3737262"/>
                </a:lnTo>
                <a:lnTo>
                  <a:pt x="0" y="3908712"/>
                </a:lnTo>
                <a:lnTo>
                  <a:pt x="0" y="2631227"/>
                </a:lnTo>
                <a:lnTo>
                  <a:pt x="0" y="2336800"/>
                </a:lnTo>
                <a:lnTo>
                  <a:pt x="0" y="794037"/>
                </a:lnTo>
                <a:lnTo>
                  <a:pt x="0" y="56605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7" name="Group 136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9144000" cy="757168"/>
            <a:chOff x="0" y="2959818"/>
            <a:chExt cx="12192000" cy="757168"/>
          </a:xfrm>
        </p:grpSpPr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747ABCB2-90E6-4CFF-B5B1-5237B596BE32}"/>
              </a:ext>
            </a:extLst>
          </p:cNvPr>
          <p:cNvSpPr txBox="1">
            <a:spLocks/>
          </p:cNvSpPr>
          <p:nvPr/>
        </p:nvSpPr>
        <p:spPr>
          <a:xfrm>
            <a:off x="107504" y="4669978"/>
            <a:ext cx="8784976" cy="178335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>
              <a:lnSpc>
                <a:spcPct val="90000"/>
              </a:lnSpc>
            </a:pPr>
            <a:r>
              <a:rPr lang="en-US" sz="2800" dirty="0">
                <a:solidFill>
                  <a:schemeClr val="bg1">
                    <a:alpha val="80000"/>
                  </a:schemeClr>
                </a:solidFill>
              </a:rPr>
              <a:t>God’s purpose is that we take Christ’s joy to the nations.</a:t>
            </a:r>
          </a:p>
          <a:p>
            <a:pPr indent="-228600">
              <a:lnSpc>
                <a:spcPct val="90000"/>
              </a:lnSpc>
            </a:pPr>
            <a:r>
              <a:rPr lang="en-US" sz="2800" dirty="0">
                <a:solidFill>
                  <a:schemeClr val="bg1">
                    <a:alpha val="80000"/>
                  </a:schemeClr>
                </a:solidFill>
              </a:rPr>
              <a:t>It is not that we will escape Satan’s miseries.</a:t>
            </a:r>
          </a:p>
          <a:p>
            <a:pPr indent="-228600">
              <a:lnSpc>
                <a:spcPct val="90000"/>
              </a:lnSpc>
            </a:pPr>
            <a:r>
              <a:rPr lang="en-US" sz="2800" dirty="0">
                <a:solidFill>
                  <a:schemeClr val="tx1">
                    <a:alpha val="80000"/>
                  </a:schemeClr>
                </a:solidFill>
              </a:rPr>
              <a:t>But that God will make every one of our hardships an instrument to do us good. </a:t>
            </a:r>
          </a:p>
        </p:txBody>
      </p:sp>
    </p:spTree>
    <p:extLst>
      <p:ext uri="{BB962C8B-B14F-4D97-AF65-F5344CB8AC3E}">
        <p14:creationId xmlns:p14="http://schemas.microsoft.com/office/powerpoint/2010/main" val="374678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73AD41DB-DF9F-49BC-85AE-6AB1840A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Here's When Young Adults Expect to Retire -- and What to ...">
            <a:extLst>
              <a:ext uri="{FF2B5EF4-FFF2-40B4-BE49-F238E27FC236}">
                <a16:creationId xmlns:a16="http://schemas.microsoft.com/office/drawing/2014/main" id="{2B269F49-1A3D-4D9B-A530-0D67B05ED9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3" b="26303"/>
          <a:stretch/>
        </p:blipFill>
        <p:spPr bwMode="auto">
          <a:xfrm>
            <a:off x="20" y="-1"/>
            <a:ext cx="9143980" cy="3984912"/>
          </a:xfrm>
          <a:custGeom>
            <a:avLst/>
            <a:gdLst/>
            <a:ahLst/>
            <a:cxnLst/>
            <a:rect l="l" t="t" r="r" b="b"/>
            <a:pathLst>
              <a:path w="12192000" h="3984912">
                <a:moveTo>
                  <a:pt x="0" y="0"/>
                </a:moveTo>
                <a:lnTo>
                  <a:pt x="12192000" y="0"/>
                </a:lnTo>
                <a:lnTo>
                  <a:pt x="12192000" y="566059"/>
                </a:lnTo>
                <a:lnTo>
                  <a:pt x="12192000" y="794037"/>
                </a:lnTo>
                <a:lnTo>
                  <a:pt x="12192000" y="2336800"/>
                </a:lnTo>
                <a:lnTo>
                  <a:pt x="12192000" y="2631227"/>
                </a:lnTo>
                <a:lnTo>
                  <a:pt x="12192000" y="3908712"/>
                </a:lnTo>
                <a:lnTo>
                  <a:pt x="9439275" y="3984912"/>
                </a:lnTo>
                <a:lnTo>
                  <a:pt x="5572127" y="3737262"/>
                </a:lnTo>
                <a:lnTo>
                  <a:pt x="0" y="3908712"/>
                </a:lnTo>
                <a:lnTo>
                  <a:pt x="0" y="2631227"/>
                </a:lnTo>
                <a:lnTo>
                  <a:pt x="0" y="2336800"/>
                </a:lnTo>
                <a:lnTo>
                  <a:pt x="0" y="794037"/>
                </a:lnTo>
                <a:lnTo>
                  <a:pt x="0" y="56605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7" name="Group 136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9144000" cy="757168"/>
            <a:chOff x="0" y="2959818"/>
            <a:chExt cx="12192000" cy="757168"/>
          </a:xfrm>
        </p:grpSpPr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747ABCB2-90E6-4CFF-B5B1-5237B596BE32}"/>
              </a:ext>
            </a:extLst>
          </p:cNvPr>
          <p:cNvSpPr txBox="1">
            <a:spLocks/>
          </p:cNvSpPr>
          <p:nvPr/>
        </p:nvSpPr>
        <p:spPr>
          <a:xfrm>
            <a:off x="107504" y="4669978"/>
            <a:ext cx="8784976" cy="178335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>
              <a:lnSpc>
                <a:spcPct val="90000"/>
              </a:lnSpc>
            </a:pPr>
            <a:r>
              <a:rPr lang="en-US" sz="2800" dirty="0">
                <a:solidFill>
                  <a:schemeClr val="bg1">
                    <a:alpha val="80000"/>
                  </a:schemeClr>
                </a:solidFill>
              </a:rPr>
              <a:t>God’s purpose is that we take Christ’s joy to the nations.</a:t>
            </a:r>
          </a:p>
          <a:p>
            <a:pPr indent="-228600">
              <a:lnSpc>
                <a:spcPct val="90000"/>
              </a:lnSpc>
            </a:pPr>
            <a:r>
              <a:rPr lang="en-US" sz="2800" dirty="0">
                <a:solidFill>
                  <a:schemeClr val="bg1">
                    <a:alpha val="80000"/>
                  </a:schemeClr>
                </a:solidFill>
              </a:rPr>
              <a:t>It is not that we will escape Satan’s miseries.</a:t>
            </a:r>
          </a:p>
          <a:p>
            <a:pPr indent="-228600">
              <a:lnSpc>
                <a:spcPct val="90000"/>
              </a:lnSpc>
            </a:pPr>
            <a:r>
              <a:rPr lang="en-US" sz="2800" dirty="0">
                <a:solidFill>
                  <a:schemeClr val="bg1">
                    <a:alpha val="80000"/>
                  </a:schemeClr>
                </a:solidFill>
              </a:rPr>
              <a:t>But that God will make every one of our hardships an instrument to do us good. </a:t>
            </a:r>
          </a:p>
        </p:txBody>
      </p:sp>
    </p:spTree>
    <p:extLst>
      <p:ext uri="{BB962C8B-B14F-4D97-AF65-F5344CB8AC3E}">
        <p14:creationId xmlns:p14="http://schemas.microsoft.com/office/powerpoint/2010/main" val="567337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73AD41DB-DF9F-49BC-85AE-6AB1840A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His Sacrifice Was Enough - Andrew Wommack Ministries">
            <a:extLst>
              <a:ext uri="{FF2B5EF4-FFF2-40B4-BE49-F238E27FC236}">
                <a16:creationId xmlns:a16="http://schemas.microsoft.com/office/drawing/2014/main" id="{255FB594-7049-43C5-ACA6-8C54D5429B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2"/>
          <a:stretch/>
        </p:blipFill>
        <p:spPr bwMode="auto">
          <a:xfrm>
            <a:off x="20" y="-1"/>
            <a:ext cx="9143980" cy="3984912"/>
          </a:xfrm>
          <a:custGeom>
            <a:avLst/>
            <a:gdLst/>
            <a:ahLst/>
            <a:cxnLst/>
            <a:rect l="l" t="t" r="r" b="b"/>
            <a:pathLst>
              <a:path w="12192000" h="3984912">
                <a:moveTo>
                  <a:pt x="0" y="0"/>
                </a:moveTo>
                <a:lnTo>
                  <a:pt x="12192000" y="0"/>
                </a:lnTo>
                <a:lnTo>
                  <a:pt x="12192000" y="566059"/>
                </a:lnTo>
                <a:lnTo>
                  <a:pt x="12192000" y="794037"/>
                </a:lnTo>
                <a:lnTo>
                  <a:pt x="12192000" y="2336800"/>
                </a:lnTo>
                <a:lnTo>
                  <a:pt x="12192000" y="2631227"/>
                </a:lnTo>
                <a:lnTo>
                  <a:pt x="12192000" y="3908712"/>
                </a:lnTo>
                <a:lnTo>
                  <a:pt x="9439275" y="3984912"/>
                </a:lnTo>
                <a:lnTo>
                  <a:pt x="5572127" y="3737262"/>
                </a:lnTo>
                <a:lnTo>
                  <a:pt x="0" y="3908712"/>
                </a:lnTo>
                <a:lnTo>
                  <a:pt x="0" y="2631227"/>
                </a:lnTo>
                <a:lnTo>
                  <a:pt x="0" y="2336800"/>
                </a:lnTo>
                <a:lnTo>
                  <a:pt x="0" y="794037"/>
                </a:lnTo>
                <a:lnTo>
                  <a:pt x="0" y="56605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7" name="Group 136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9144000" cy="757168"/>
            <a:chOff x="0" y="2959818"/>
            <a:chExt cx="12192000" cy="757168"/>
          </a:xfrm>
        </p:grpSpPr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11873C4-E6FF-430C-ACEB-FE647C3D3AAB}"/>
              </a:ext>
            </a:extLst>
          </p:cNvPr>
          <p:cNvSpPr txBox="1">
            <a:spLocks/>
          </p:cNvSpPr>
          <p:nvPr/>
        </p:nvSpPr>
        <p:spPr>
          <a:xfrm>
            <a:off x="0" y="4286159"/>
            <a:ext cx="9143980" cy="24552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>
              <a:lnSpc>
                <a:spcPct val="90000"/>
              </a:lnSpc>
            </a:pPr>
            <a:r>
              <a:rPr lang="en-US" sz="2800" dirty="0">
                <a:solidFill>
                  <a:schemeClr val="bg1">
                    <a:alpha val="80000"/>
                  </a:schemeClr>
                </a:solidFill>
              </a:rPr>
              <a:t>2 Timothy 1:9-10—</a:t>
            </a:r>
            <a:r>
              <a:rPr lang="en-US" sz="2800" b="1" baseline="30000" dirty="0">
                <a:solidFill>
                  <a:schemeClr val="bg1">
                    <a:alpha val="80000"/>
                  </a:schemeClr>
                </a:solidFill>
              </a:rPr>
              <a:t>9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</a:rPr>
              <a:t>who has saved us and called us with a holy calling, not according to our works, but according to His own purpose and grace which was granted us in Christ Jesus from all eternity,… </a:t>
            </a:r>
          </a:p>
          <a:p>
            <a:pPr indent="-228600">
              <a:lnSpc>
                <a:spcPct val="90000"/>
              </a:lnSpc>
            </a:pPr>
            <a:r>
              <a:rPr lang="en-US" sz="1300" dirty="0">
                <a:solidFill>
                  <a:schemeClr val="bg1">
                    <a:alpha val="80000"/>
                  </a:schemeClr>
                </a:solidFill>
              </a:rPr>
              <a:t>(NASB95)</a:t>
            </a:r>
          </a:p>
        </p:txBody>
      </p:sp>
    </p:spTree>
    <p:extLst>
      <p:ext uri="{BB962C8B-B14F-4D97-AF65-F5344CB8AC3E}">
        <p14:creationId xmlns:p14="http://schemas.microsoft.com/office/powerpoint/2010/main" val="2034368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73AD41DB-DF9F-49BC-85AE-6AB1840A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His Sacrifice Was Enough - Andrew Wommack Ministries">
            <a:extLst>
              <a:ext uri="{FF2B5EF4-FFF2-40B4-BE49-F238E27FC236}">
                <a16:creationId xmlns:a16="http://schemas.microsoft.com/office/drawing/2014/main" id="{255FB594-7049-43C5-ACA6-8C54D5429B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2"/>
          <a:stretch/>
        </p:blipFill>
        <p:spPr bwMode="auto">
          <a:xfrm>
            <a:off x="20" y="-1"/>
            <a:ext cx="9143980" cy="3984912"/>
          </a:xfrm>
          <a:custGeom>
            <a:avLst/>
            <a:gdLst/>
            <a:ahLst/>
            <a:cxnLst/>
            <a:rect l="l" t="t" r="r" b="b"/>
            <a:pathLst>
              <a:path w="12192000" h="3984912">
                <a:moveTo>
                  <a:pt x="0" y="0"/>
                </a:moveTo>
                <a:lnTo>
                  <a:pt x="12192000" y="0"/>
                </a:lnTo>
                <a:lnTo>
                  <a:pt x="12192000" y="566059"/>
                </a:lnTo>
                <a:lnTo>
                  <a:pt x="12192000" y="794037"/>
                </a:lnTo>
                <a:lnTo>
                  <a:pt x="12192000" y="2336800"/>
                </a:lnTo>
                <a:lnTo>
                  <a:pt x="12192000" y="2631227"/>
                </a:lnTo>
                <a:lnTo>
                  <a:pt x="12192000" y="3908712"/>
                </a:lnTo>
                <a:lnTo>
                  <a:pt x="9439275" y="3984912"/>
                </a:lnTo>
                <a:lnTo>
                  <a:pt x="5572127" y="3737262"/>
                </a:lnTo>
                <a:lnTo>
                  <a:pt x="0" y="3908712"/>
                </a:lnTo>
                <a:lnTo>
                  <a:pt x="0" y="2631227"/>
                </a:lnTo>
                <a:lnTo>
                  <a:pt x="0" y="2336800"/>
                </a:lnTo>
                <a:lnTo>
                  <a:pt x="0" y="794037"/>
                </a:lnTo>
                <a:lnTo>
                  <a:pt x="0" y="56605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7" name="Group 136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9144000" cy="757168"/>
            <a:chOff x="0" y="2959818"/>
            <a:chExt cx="12192000" cy="757168"/>
          </a:xfrm>
        </p:grpSpPr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11873C4-E6FF-430C-ACEB-FE647C3D3AAB}"/>
              </a:ext>
            </a:extLst>
          </p:cNvPr>
          <p:cNvSpPr txBox="1">
            <a:spLocks/>
          </p:cNvSpPr>
          <p:nvPr/>
        </p:nvSpPr>
        <p:spPr>
          <a:xfrm>
            <a:off x="0" y="4286159"/>
            <a:ext cx="9143980" cy="24552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>
              <a:lnSpc>
                <a:spcPct val="90000"/>
              </a:lnSpc>
            </a:pPr>
            <a:r>
              <a:rPr lang="en-US" sz="2800" dirty="0">
                <a:solidFill>
                  <a:schemeClr val="bg1">
                    <a:alpha val="80000"/>
                  </a:schemeClr>
                </a:solidFill>
              </a:rPr>
              <a:t>2 Timothy 1:9-10—</a:t>
            </a:r>
          </a:p>
          <a:p>
            <a:pPr indent="-228600">
              <a:lnSpc>
                <a:spcPct val="90000"/>
              </a:lnSpc>
            </a:pPr>
            <a:r>
              <a:rPr lang="en-US" sz="2800" dirty="0">
                <a:solidFill>
                  <a:schemeClr val="bg1">
                    <a:alpha val="80000"/>
                  </a:schemeClr>
                </a:solidFill>
              </a:rPr>
              <a:t>…</a:t>
            </a:r>
            <a:r>
              <a:rPr lang="en-US" sz="2800" b="1" baseline="30000" dirty="0">
                <a:solidFill>
                  <a:schemeClr val="bg1">
                    <a:alpha val="80000"/>
                  </a:schemeClr>
                </a:solidFill>
              </a:rPr>
              <a:t>10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</a:rPr>
              <a:t>but now has been revealed by the appearing of our Saviour Christ Jesus, who abolished death and brought life and immortality to light through the gospel,</a:t>
            </a:r>
            <a:r>
              <a:rPr lang="en-US" sz="2800" spc="-2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1300" dirty="0">
                <a:solidFill>
                  <a:schemeClr val="bg1">
                    <a:alpha val="80000"/>
                  </a:schemeClr>
                </a:solidFill>
              </a:rPr>
              <a:t>(NASB95)</a:t>
            </a:r>
          </a:p>
        </p:txBody>
      </p:sp>
    </p:spTree>
    <p:extLst>
      <p:ext uri="{BB962C8B-B14F-4D97-AF65-F5344CB8AC3E}">
        <p14:creationId xmlns:p14="http://schemas.microsoft.com/office/powerpoint/2010/main" val="550106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73AD41DB-DF9F-49BC-85AE-6AB1840A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His Sacrifice Was Enough - Andrew Wommack Ministries">
            <a:extLst>
              <a:ext uri="{FF2B5EF4-FFF2-40B4-BE49-F238E27FC236}">
                <a16:creationId xmlns:a16="http://schemas.microsoft.com/office/drawing/2014/main" id="{255FB594-7049-43C5-ACA6-8C54D5429B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2"/>
          <a:stretch/>
        </p:blipFill>
        <p:spPr bwMode="auto">
          <a:xfrm>
            <a:off x="20" y="-1"/>
            <a:ext cx="9143980" cy="3984912"/>
          </a:xfrm>
          <a:custGeom>
            <a:avLst/>
            <a:gdLst/>
            <a:ahLst/>
            <a:cxnLst/>
            <a:rect l="l" t="t" r="r" b="b"/>
            <a:pathLst>
              <a:path w="12192000" h="3984912">
                <a:moveTo>
                  <a:pt x="0" y="0"/>
                </a:moveTo>
                <a:lnTo>
                  <a:pt x="12192000" y="0"/>
                </a:lnTo>
                <a:lnTo>
                  <a:pt x="12192000" y="566059"/>
                </a:lnTo>
                <a:lnTo>
                  <a:pt x="12192000" y="794037"/>
                </a:lnTo>
                <a:lnTo>
                  <a:pt x="12192000" y="2336800"/>
                </a:lnTo>
                <a:lnTo>
                  <a:pt x="12192000" y="2631227"/>
                </a:lnTo>
                <a:lnTo>
                  <a:pt x="12192000" y="3908712"/>
                </a:lnTo>
                <a:lnTo>
                  <a:pt x="9439275" y="3984912"/>
                </a:lnTo>
                <a:lnTo>
                  <a:pt x="5572127" y="3737262"/>
                </a:lnTo>
                <a:lnTo>
                  <a:pt x="0" y="3908712"/>
                </a:lnTo>
                <a:lnTo>
                  <a:pt x="0" y="2631227"/>
                </a:lnTo>
                <a:lnTo>
                  <a:pt x="0" y="2336800"/>
                </a:lnTo>
                <a:lnTo>
                  <a:pt x="0" y="794037"/>
                </a:lnTo>
                <a:lnTo>
                  <a:pt x="0" y="56605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7" name="Group 136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9144000" cy="757168"/>
            <a:chOff x="0" y="2959818"/>
            <a:chExt cx="12192000" cy="757168"/>
          </a:xfrm>
        </p:grpSpPr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11873C4-E6FF-430C-ACEB-FE647C3D3AAB}"/>
              </a:ext>
            </a:extLst>
          </p:cNvPr>
          <p:cNvSpPr txBox="1">
            <a:spLocks/>
          </p:cNvSpPr>
          <p:nvPr/>
        </p:nvSpPr>
        <p:spPr>
          <a:xfrm>
            <a:off x="0" y="4286159"/>
            <a:ext cx="9143980" cy="24552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NZ" sz="2800" b="0" i="0" dirty="0">
                <a:solidFill>
                  <a:schemeClr val="bg1"/>
                </a:solidFill>
                <a:effectLst/>
                <a:latin typeface="system-ui"/>
              </a:rPr>
              <a:t>1 Timothy 2:3-4</a:t>
            </a:r>
          </a:p>
          <a:p>
            <a:pPr algn="l"/>
            <a:r>
              <a:rPr lang="en-NZ" sz="2800" b="1" i="0" baseline="30000" dirty="0">
                <a:solidFill>
                  <a:schemeClr val="bg1"/>
                </a:solidFill>
                <a:effectLst/>
                <a:latin typeface="system-ui"/>
              </a:rPr>
              <a:t>3</a:t>
            </a:r>
            <a:r>
              <a:rPr lang="en-NZ" sz="2800" b="0" i="0" dirty="0">
                <a:solidFill>
                  <a:schemeClr val="bg1"/>
                </a:solidFill>
                <a:effectLst/>
                <a:latin typeface="system-ui"/>
              </a:rPr>
              <a:t>This is good and acceptable in the sight of God our Saviour, </a:t>
            </a:r>
            <a:r>
              <a:rPr lang="en-NZ" sz="2800" b="1" i="0" baseline="30000" dirty="0">
                <a:solidFill>
                  <a:schemeClr val="bg1"/>
                </a:solidFill>
                <a:effectLst/>
                <a:latin typeface="system-ui"/>
              </a:rPr>
              <a:t>4</a:t>
            </a:r>
            <a:r>
              <a:rPr lang="en-NZ" sz="2800" b="0" i="0" dirty="0">
                <a:solidFill>
                  <a:schemeClr val="bg1"/>
                </a:solidFill>
                <a:effectLst/>
                <a:latin typeface="system-ui"/>
              </a:rPr>
              <a:t>who desires all men to be saved and to come to the knowledge of the truth. </a:t>
            </a:r>
            <a:r>
              <a:rPr lang="en-US" sz="1300" dirty="0">
                <a:solidFill>
                  <a:schemeClr val="bg1">
                    <a:alpha val="80000"/>
                  </a:schemeClr>
                </a:solidFill>
              </a:rPr>
              <a:t>(NASB95)</a:t>
            </a:r>
          </a:p>
        </p:txBody>
      </p:sp>
    </p:spTree>
    <p:extLst>
      <p:ext uri="{BB962C8B-B14F-4D97-AF65-F5344CB8AC3E}">
        <p14:creationId xmlns:p14="http://schemas.microsoft.com/office/powerpoint/2010/main" val="2367130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D49D2-7516-4BEF-868B-3BE876D2F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6F7F0-9A5A-4ED9-9C3A-B2A8E92DD3E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F90EA7-3C60-4DC0-87E9-D7D78D2F5D5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5" name="Picture 2" descr="A man without a purpose is like a ship without a rudder.">
            <a:extLst>
              <a:ext uri="{FF2B5EF4-FFF2-40B4-BE49-F238E27FC236}">
                <a16:creationId xmlns:a16="http://schemas.microsoft.com/office/drawing/2014/main" id="{91DB4ECF-73D3-4684-8A9D-7D988C9F8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600" y="1725392"/>
            <a:ext cx="8178799" cy="429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host ship: Mystery as boat washes up on shore with NO ...">
            <a:extLst>
              <a:ext uri="{FF2B5EF4-FFF2-40B4-BE49-F238E27FC236}">
                <a16:creationId xmlns:a16="http://schemas.microsoft.com/office/drawing/2014/main" id="{F6609631-4862-4200-ABCF-36A5CB56A2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8" r="30084"/>
          <a:stretch/>
        </p:blipFill>
        <p:spPr bwMode="auto">
          <a:xfrm>
            <a:off x="482600" y="1732605"/>
            <a:ext cx="3452192" cy="429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678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Baptism - Sprinkling, Pouring, or Immersion? - YouTube">
            <a:extLst>
              <a:ext uri="{FF2B5EF4-FFF2-40B4-BE49-F238E27FC236}">
                <a16:creationId xmlns:a16="http://schemas.microsoft.com/office/drawing/2014/main" id="{922ED70B-1594-43D6-BB12-7258A5FE64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9" r="12359"/>
          <a:stretch/>
        </p:blipFill>
        <p:spPr bwMode="auto">
          <a:xfrm>
            <a:off x="230831" y="261437"/>
            <a:ext cx="8682337" cy="633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159EE6-15BD-451E-B085-DF7E98504EF7}"/>
              </a:ext>
            </a:extLst>
          </p:cNvPr>
          <p:cNvSpPr txBox="1"/>
          <p:nvPr/>
        </p:nvSpPr>
        <p:spPr>
          <a:xfrm>
            <a:off x="395536" y="2924944"/>
            <a:ext cx="518457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NZ" sz="2800" b="1" i="0" dirty="0">
                <a:solidFill>
                  <a:srgbClr val="000000"/>
                </a:solidFill>
                <a:effectLst/>
                <a:latin typeface="system-ui"/>
              </a:rPr>
              <a:t>Acts 2:38—</a:t>
            </a:r>
          </a:p>
          <a:p>
            <a:pPr algn="l"/>
            <a:r>
              <a:rPr lang="en-NZ" sz="2800" b="1" i="0" baseline="30000" dirty="0">
                <a:solidFill>
                  <a:srgbClr val="000000"/>
                </a:solidFill>
                <a:effectLst/>
                <a:latin typeface="system-ui"/>
              </a:rPr>
              <a:t>38</a:t>
            </a:r>
            <a:r>
              <a:rPr lang="en-NZ" sz="2800" b="1" i="0" dirty="0">
                <a:solidFill>
                  <a:srgbClr val="000000"/>
                </a:solidFill>
                <a:effectLst/>
                <a:latin typeface="system-ui"/>
              </a:rPr>
              <a:t>Peter </a:t>
            </a:r>
            <a:r>
              <a:rPr lang="en-NZ" sz="2800" b="1" i="1" dirty="0">
                <a:solidFill>
                  <a:srgbClr val="000000"/>
                </a:solidFill>
                <a:effectLst/>
                <a:latin typeface="system-ui"/>
              </a:rPr>
              <a:t>said</a:t>
            </a:r>
            <a:r>
              <a:rPr lang="en-NZ" sz="2800" b="1" i="0" dirty="0">
                <a:solidFill>
                  <a:srgbClr val="000000"/>
                </a:solidFill>
                <a:effectLst/>
                <a:latin typeface="system-ui"/>
              </a:rPr>
              <a:t> to them, “Repent, and each of you be baptized in the name of Jesus Christ for the forgiveness of your sins; and you will receive the gift of the Holy Spirit.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 (NASB95)</a:t>
            </a:r>
          </a:p>
        </p:txBody>
      </p:sp>
    </p:spTree>
    <p:extLst>
      <p:ext uri="{BB962C8B-B14F-4D97-AF65-F5344CB8AC3E}">
        <p14:creationId xmlns:p14="http://schemas.microsoft.com/office/powerpoint/2010/main" val="2842550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3AD41DB-DF9F-49BC-85AE-6AB1840A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4596D9-E803-44AD-9DAA-AB6B3E052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69978"/>
            <a:ext cx="3293268" cy="11737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600" dirty="0">
                <a:solidFill>
                  <a:schemeClr val="bg1">
                    <a:alpha val="80000"/>
                  </a:schemeClr>
                </a:solidFill>
              </a:rPr>
              <a:t>Billy Sunday </a:t>
            </a:r>
            <a:endParaRPr lang="en-US" sz="3500" dirty="0">
              <a:solidFill>
                <a:schemeClr val="bg1"/>
              </a:solidFill>
            </a:endParaRPr>
          </a:p>
        </p:txBody>
      </p:sp>
      <p:pic>
        <p:nvPicPr>
          <p:cNvPr id="1026" name="Picture 2" descr="Early sports star changed a nation for Jesus">
            <a:extLst>
              <a:ext uri="{FF2B5EF4-FFF2-40B4-BE49-F238E27FC236}">
                <a16:creationId xmlns:a16="http://schemas.microsoft.com/office/drawing/2014/main" id="{A1502FDB-CD30-4899-918C-287C7734B29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41"/>
          <a:stretch/>
        </p:blipFill>
        <p:spPr bwMode="auto">
          <a:xfrm>
            <a:off x="20" y="-1"/>
            <a:ext cx="9143980" cy="3984912"/>
          </a:xfrm>
          <a:custGeom>
            <a:avLst/>
            <a:gdLst/>
            <a:ahLst/>
            <a:cxnLst/>
            <a:rect l="l" t="t" r="r" b="b"/>
            <a:pathLst>
              <a:path w="12192000" h="3984912">
                <a:moveTo>
                  <a:pt x="0" y="0"/>
                </a:moveTo>
                <a:lnTo>
                  <a:pt x="12192000" y="0"/>
                </a:lnTo>
                <a:lnTo>
                  <a:pt x="12192000" y="566059"/>
                </a:lnTo>
                <a:lnTo>
                  <a:pt x="12192000" y="794037"/>
                </a:lnTo>
                <a:lnTo>
                  <a:pt x="12192000" y="2336800"/>
                </a:lnTo>
                <a:lnTo>
                  <a:pt x="12192000" y="2631227"/>
                </a:lnTo>
                <a:lnTo>
                  <a:pt x="12192000" y="3908712"/>
                </a:lnTo>
                <a:lnTo>
                  <a:pt x="9439275" y="3984912"/>
                </a:lnTo>
                <a:lnTo>
                  <a:pt x="5572127" y="3737262"/>
                </a:lnTo>
                <a:lnTo>
                  <a:pt x="0" y="3908712"/>
                </a:lnTo>
                <a:lnTo>
                  <a:pt x="0" y="2631227"/>
                </a:lnTo>
                <a:lnTo>
                  <a:pt x="0" y="2336800"/>
                </a:lnTo>
                <a:lnTo>
                  <a:pt x="0" y="794037"/>
                </a:lnTo>
                <a:lnTo>
                  <a:pt x="0" y="56605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9144000" cy="757168"/>
            <a:chOff x="0" y="2959818"/>
            <a:chExt cx="12192000" cy="757168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73D04E-6672-4CE8-9386-A1EAE74207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8150" y="4669978"/>
            <a:ext cx="4269581" cy="1639342"/>
          </a:xfrm>
        </p:spPr>
        <p:txBody>
          <a:bodyPr vert="horz" lIns="91440" tIns="45720" rIns="91440" bIns="45720" rtlCol="0">
            <a:noAutofit/>
          </a:bodyPr>
          <a:lstStyle/>
          <a:p>
            <a:pPr marL="114300" indent="0">
              <a:lnSpc>
                <a:spcPct val="90000"/>
              </a:lnSpc>
              <a:buNone/>
            </a:pPr>
            <a:r>
              <a:rPr lang="en-US" sz="3200" b="0" i="0" dirty="0">
                <a:solidFill>
                  <a:schemeClr val="bg1">
                    <a:alpha val="80000"/>
                  </a:schemeClr>
                </a:solidFill>
                <a:effectLst/>
              </a:rPr>
              <a:t>"More men fail through lack of purpose than lack of talent."</a:t>
            </a:r>
            <a:endParaRPr lang="en-US" sz="3200" dirty="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794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bible-cross-background - First Baptist Church of Redmond">
            <a:extLst>
              <a:ext uri="{FF2B5EF4-FFF2-40B4-BE49-F238E27FC236}">
                <a16:creationId xmlns:a16="http://schemas.microsoft.com/office/drawing/2014/main" id="{EF3521E3-6249-48DA-BD4B-0EF886E9D0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45" b="2"/>
          <a:stretch/>
        </p:blipFill>
        <p:spPr bwMode="auto">
          <a:xfrm>
            <a:off x="230831" y="261437"/>
            <a:ext cx="8682337" cy="633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9E1EECF-9B48-462D-B4AA-C2187E321AEB}"/>
              </a:ext>
            </a:extLst>
          </p:cNvPr>
          <p:cNvSpPr txBox="1">
            <a:spLocks/>
          </p:cNvSpPr>
          <p:nvPr/>
        </p:nvSpPr>
        <p:spPr>
          <a:xfrm>
            <a:off x="230831" y="2852936"/>
            <a:ext cx="8682338" cy="3600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>
                <a:solidFill>
                  <a:srgbClr val="000000"/>
                </a:solidFill>
                <a:latin typeface="system-ui"/>
              </a:rPr>
              <a:t>Romans 8:28—</a:t>
            </a:r>
          </a:p>
          <a:p>
            <a:r>
              <a:rPr lang="en-NZ">
                <a:solidFill>
                  <a:srgbClr val="000000"/>
                </a:solidFill>
                <a:latin typeface="system-ui"/>
              </a:rPr>
              <a:t>And we know that God causes all things to work together for good to those who love God, to those who are called according to </a:t>
            </a:r>
            <a:r>
              <a:rPr lang="en-NZ" i="1">
                <a:solidFill>
                  <a:srgbClr val="000000"/>
                </a:solidFill>
                <a:latin typeface="system-ui"/>
              </a:rPr>
              <a:t>His</a:t>
            </a:r>
            <a:r>
              <a:rPr lang="en-NZ">
                <a:solidFill>
                  <a:srgbClr val="000000"/>
                </a:solidFill>
                <a:latin typeface="system-ui"/>
              </a:rPr>
              <a:t> purpose. </a:t>
            </a:r>
            <a:r>
              <a:rPr lang="en-NZ" sz="1800">
                <a:solidFill>
                  <a:srgbClr val="000000"/>
                </a:solidFill>
                <a:latin typeface="system-ui"/>
              </a:rPr>
              <a:t>(NASB95)</a:t>
            </a:r>
            <a:endParaRPr lang="en-NZ" sz="1800" dirty="0">
              <a:solidFill>
                <a:srgbClr val="000000"/>
              </a:solidFill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3776974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E61F96D-493A-4B5C-9064-DFBCD24A1EF4}"/>
              </a:ext>
            </a:extLst>
          </p:cNvPr>
          <p:cNvSpPr txBox="1">
            <a:spLocks/>
          </p:cNvSpPr>
          <p:nvPr/>
        </p:nvSpPr>
        <p:spPr>
          <a:xfrm>
            <a:off x="395536" y="2966722"/>
            <a:ext cx="8280920" cy="348661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NZ" sz="1200" dirty="0">
              <a:solidFill>
                <a:schemeClr val="bg1"/>
              </a:solidFill>
              <a:latin typeface="system-ui"/>
            </a:endParaRPr>
          </a:p>
          <a:p>
            <a:pPr marL="0" indent="0" algn="ctr">
              <a:buNone/>
            </a:pPr>
            <a:r>
              <a:rPr lang="en-NZ" dirty="0">
                <a:solidFill>
                  <a:schemeClr val="bg1"/>
                </a:solidFill>
                <a:latin typeface="system-ui"/>
              </a:rPr>
              <a:t>Psalm 33:10-11—</a:t>
            </a:r>
          </a:p>
          <a:p>
            <a:pPr marL="0" indent="0" algn="ctr">
              <a:buNone/>
            </a:pPr>
            <a:r>
              <a:rPr lang="en-NZ" b="1" i="0" baseline="30000" dirty="0">
                <a:solidFill>
                  <a:schemeClr val="bg1"/>
                </a:solidFill>
                <a:effectLst/>
                <a:latin typeface="system-ui"/>
              </a:rPr>
              <a:t>10</a:t>
            </a:r>
            <a:r>
              <a:rPr lang="en-NZ" b="0" i="0" dirty="0">
                <a:solidFill>
                  <a:schemeClr val="bg1"/>
                </a:solidFill>
                <a:effectLst/>
                <a:latin typeface="system-ui"/>
              </a:rPr>
              <a:t>The </a:t>
            </a:r>
            <a:r>
              <a:rPr lang="en-NZ" b="0" i="0" cap="small" dirty="0">
                <a:solidFill>
                  <a:schemeClr val="bg1"/>
                </a:solidFill>
                <a:effectLst/>
                <a:latin typeface="system-ui"/>
              </a:rPr>
              <a:t>Lord</a:t>
            </a:r>
            <a:r>
              <a:rPr lang="en-NZ" b="0" i="0" dirty="0">
                <a:solidFill>
                  <a:schemeClr val="bg1"/>
                </a:solidFill>
                <a:effectLst/>
                <a:latin typeface="system-ui"/>
              </a:rPr>
              <a:t> frustrates the </a:t>
            </a:r>
          </a:p>
          <a:p>
            <a:pPr marL="0" indent="0" algn="ctr">
              <a:buNone/>
            </a:pPr>
            <a:r>
              <a:rPr lang="en-NZ" b="0" i="0" dirty="0">
                <a:solidFill>
                  <a:schemeClr val="bg1"/>
                </a:solidFill>
                <a:effectLst/>
                <a:latin typeface="system-ui"/>
              </a:rPr>
              <a:t>purposes of the nations;</a:t>
            </a:r>
          </a:p>
          <a:p>
            <a:pPr marL="0" indent="0" algn="ctr">
              <a:buNone/>
            </a:pPr>
            <a:r>
              <a:rPr lang="en-NZ" b="0" i="0" dirty="0">
                <a:solidFill>
                  <a:schemeClr val="bg1"/>
                </a:solidFill>
                <a:effectLst/>
                <a:latin typeface="system-ui"/>
              </a:rPr>
              <a:t>he keeps them from </a:t>
            </a:r>
          </a:p>
          <a:p>
            <a:pPr marL="0" indent="0" algn="ctr">
              <a:buNone/>
            </a:pPr>
            <a:r>
              <a:rPr lang="en-NZ" b="0" i="0" dirty="0">
                <a:solidFill>
                  <a:schemeClr val="bg1"/>
                </a:solidFill>
                <a:effectLst/>
                <a:latin typeface="system-ui"/>
              </a:rPr>
              <a:t>carrying out their plans.</a:t>
            </a:r>
            <a:br>
              <a:rPr lang="en-NZ" dirty="0">
                <a:solidFill>
                  <a:schemeClr val="bg1"/>
                </a:solidFill>
              </a:rPr>
            </a:br>
            <a:r>
              <a:rPr lang="en-NZ" b="1" i="0" baseline="30000" dirty="0">
                <a:solidFill>
                  <a:schemeClr val="bg1"/>
                </a:solidFill>
                <a:effectLst/>
                <a:latin typeface="system-ui"/>
              </a:rPr>
              <a:t>11 </a:t>
            </a:r>
            <a:r>
              <a:rPr lang="en-NZ" b="0" i="0" dirty="0">
                <a:solidFill>
                  <a:schemeClr val="bg1"/>
                </a:solidFill>
                <a:effectLst/>
                <a:latin typeface="system-ui"/>
              </a:rPr>
              <a:t>But his plans endure forever;</a:t>
            </a:r>
            <a:br>
              <a:rPr lang="en-NZ" dirty="0">
                <a:solidFill>
                  <a:schemeClr val="bg1"/>
                </a:solidFill>
              </a:rPr>
            </a:br>
            <a:r>
              <a:rPr lang="en-NZ" b="0" i="0" dirty="0">
                <a:solidFill>
                  <a:schemeClr val="bg1"/>
                </a:solidFill>
                <a:effectLst/>
                <a:latin typeface="Courier New" panose="02070309020205020404" pitchFamily="49" charset="0"/>
              </a:rPr>
              <a:t>   </a:t>
            </a:r>
            <a:r>
              <a:rPr lang="en-NZ" b="0" i="0" dirty="0">
                <a:solidFill>
                  <a:schemeClr val="bg1"/>
                </a:solidFill>
                <a:effectLst/>
                <a:latin typeface="system-ui"/>
              </a:rPr>
              <a:t>his purposes last eternally.</a:t>
            </a:r>
          </a:p>
          <a:p>
            <a:pPr marL="0" indent="0" algn="ctr">
              <a:buNone/>
            </a:pPr>
            <a:r>
              <a:rPr lang="en-NZ" sz="1200" dirty="0">
                <a:solidFill>
                  <a:schemeClr val="bg1"/>
                </a:solidFill>
                <a:latin typeface="system-ui"/>
              </a:rPr>
              <a:t>(TEV)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A371619E-D9B0-4831-AE6F-4A67805B7A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5" b="31090"/>
          <a:stretch/>
        </p:blipFill>
        <p:spPr bwMode="auto">
          <a:xfrm>
            <a:off x="395536" y="374434"/>
            <a:ext cx="828092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511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E61F96D-493A-4B5C-9064-DFBCD24A1EF4}"/>
              </a:ext>
            </a:extLst>
          </p:cNvPr>
          <p:cNvSpPr txBox="1">
            <a:spLocks/>
          </p:cNvSpPr>
          <p:nvPr/>
        </p:nvSpPr>
        <p:spPr>
          <a:xfrm>
            <a:off x="395536" y="2966722"/>
            <a:ext cx="8280920" cy="348661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NZ" sz="1200" dirty="0">
              <a:solidFill>
                <a:schemeClr val="bg1"/>
              </a:solidFill>
              <a:latin typeface="system-ui"/>
            </a:endParaRPr>
          </a:p>
          <a:p>
            <a:r>
              <a:rPr lang="en-NZ" sz="3400" dirty="0">
                <a:solidFill>
                  <a:schemeClr val="bg1"/>
                </a:solidFill>
              </a:rPr>
              <a:t>God has promised to make everything beneficial to His people.</a:t>
            </a:r>
          </a:p>
          <a:p>
            <a:endParaRPr lang="en-NZ" sz="1200" dirty="0">
              <a:solidFill>
                <a:schemeClr val="bg1"/>
              </a:solidFill>
            </a:endParaRPr>
          </a:p>
          <a:p>
            <a:r>
              <a:rPr lang="en-NZ" sz="3400" dirty="0"/>
              <a:t>This is God’s gracious providence at work.</a:t>
            </a:r>
          </a:p>
          <a:p>
            <a:endParaRPr lang="en-NZ" sz="1200" dirty="0"/>
          </a:p>
          <a:p>
            <a:r>
              <a:rPr lang="en-NZ" sz="3400" dirty="0"/>
              <a:t>So, can I sin and let God pick up the bill?</a:t>
            </a:r>
          </a:p>
          <a:p>
            <a:endParaRPr lang="en-NZ" sz="1200" dirty="0"/>
          </a:p>
          <a:p>
            <a:r>
              <a:rPr lang="en-NZ" sz="3400" dirty="0"/>
              <a:t>“Shall we go on sinning so that grace may increase? </a:t>
            </a:r>
          </a:p>
          <a:p>
            <a:pPr marL="0" indent="0">
              <a:buFont typeface="Arial" pitchFamily="34" charset="0"/>
              <a:buNone/>
            </a:pPr>
            <a:r>
              <a:rPr lang="en-NZ" sz="3400" dirty="0"/>
              <a:t>	By no means! </a:t>
            </a:r>
          </a:p>
          <a:p>
            <a:pPr marL="0" indent="0">
              <a:buFont typeface="Arial" pitchFamily="34" charset="0"/>
              <a:buNone/>
            </a:pPr>
            <a:r>
              <a:rPr lang="en-NZ" sz="3400" dirty="0"/>
              <a:t>	We died to sin; how can we live in it any longer?” 	(Rom.6:1-2)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A371619E-D9B0-4831-AE6F-4A67805B7A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5" b="31090"/>
          <a:stretch/>
        </p:blipFill>
        <p:spPr bwMode="auto">
          <a:xfrm>
            <a:off x="395536" y="374434"/>
            <a:ext cx="828092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532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E61F96D-493A-4B5C-9064-DFBCD24A1EF4}"/>
              </a:ext>
            </a:extLst>
          </p:cNvPr>
          <p:cNvSpPr txBox="1">
            <a:spLocks/>
          </p:cNvSpPr>
          <p:nvPr/>
        </p:nvSpPr>
        <p:spPr>
          <a:xfrm>
            <a:off x="395536" y="2966722"/>
            <a:ext cx="8280920" cy="348661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NZ" sz="1200" dirty="0">
              <a:solidFill>
                <a:schemeClr val="bg1"/>
              </a:solidFill>
              <a:latin typeface="system-ui"/>
            </a:endParaRPr>
          </a:p>
          <a:p>
            <a:r>
              <a:rPr lang="en-NZ" sz="3400" dirty="0">
                <a:solidFill>
                  <a:schemeClr val="bg1"/>
                </a:solidFill>
              </a:rPr>
              <a:t>God has promised to make everything beneficial to His people.</a:t>
            </a:r>
          </a:p>
          <a:p>
            <a:endParaRPr lang="en-NZ" sz="1200" dirty="0">
              <a:solidFill>
                <a:schemeClr val="bg1"/>
              </a:solidFill>
            </a:endParaRPr>
          </a:p>
          <a:p>
            <a:r>
              <a:rPr lang="en-NZ" sz="3400" dirty="0">
                <a:solidFill>
                  <a:schemeClr val="bg1"/>
                </a:solidFill>
              </a:rPr>
              <a:t>This is God’s gracious providence at work.</a:t>
            </a:r>
          </a:p>
          <a:p>
            <a:endParaRPr lang="en-NZ" sz="1200" dirty="0">
              <a:solidFill>
                <a:schemeClr val="bg1"/>
              </a:solidFill>
            </a:endParaRPr>
          </a:p>
          <a:p>
            <a:r>
              <a:rPr lang="en-NZ" sz="3400" dirty="0"/>
              <a:t>So, can I sin and let God pick up the bill?</a:t>
            </a:r>
          </a:p>
          <a:p>
            <a:endParaRPr lang="en-NZ" sz="1200" dirty="0"/>
          </a:p>
          <a:p>
            <a:r>
              <a:rPr lang="en-NZ" sz="3400" dirty="0"/>
              <a:t>“Shall we go on sinning so that grace may increase? </a:t>
            </a:r>
          </a:p>
          <a:p>
            <a:pPr marL="0" indent="0">
              <a:buFont typeface="Arial" pitchFamily="34" charset="0"/>
              <a:buNone/>
            </a:pPr>
            <a:r>
              <a:rPr lang="en-NZ" sz="3400" dirty="0"/>
              <a:t>	By no means! </a:t>
            </a:r>
          </a:p>
          <a:p>
            <a:pPr marL="0" indent="0">
              <a:buFont typeface="Arial" pitchFamily="34" charset="0"/>
              <a:buNone/>
            </a:pPr>
            <a:r>
              <a:rPr lang="en-NZ" sz="3400" dirty="0"/>
              <a:t>	We died to sin; how can we live in it any longer?” 	(Rom.6:1-2)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A371619E-D9B0-4831-AE6F-4A67805B7A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5" b="31090"/>
          <a:stretch/>
        </p:blipFill>
        <p:spPr bwMode="auto">
          <a:xfrm>
            <a:off x="395536" y="374434"/>
            <a:ext cx="828092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567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E61F96D-493A-4B5C-9064-DFBCD24A1EF4}"/>
              </a:ext>
            </a:extLst>
          </p:cNvPr>
          <p:cNvSpPr txBox="1">
            <a:spLocks/>
          </p:cNvSpPr>
          <p:nvPr/>
        </p:nvSpPr>
        <p:spPr>
          <a:xfrm>
            <a:off x="395536" y="2966722"/>
            <a:ext cx="8280920" cy="348661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NZ" sz="1200" dirty="0">
              <a:solidFill>
                <a:schemeClr val="bg1"/>
              </a:solidFill>
              <a:latin typeface="system-ui"/>
            </a:endParaRPr>
          </a:p>
          <a:p>
            <a:r>
              <a:rPr lang="en-NZ" sz="3400" dirty="0">
                <a:solidFill>
                  <a:schemeClr val="bg1"/>
                </a:solidFill>
              </a:rPr>
              <a:t>God has promised to make everything beneficial to His people.</a:t>
            </a:r>
          </a:p>
          <a:p>
            <a:endParaRPr lang="en-NZ" sz="1200" dirty="0">
              <a:solidFill>
                <a:schemeClr val="bg1"/>
              </a:solidFill>
            </a:endParaRPr>
          </a:p>
          <a:p>
            <a:r>
              <a:rPr lang="en-NZ" sz="3400" dirty="0">
                <a:solidFill>
                  <a:schemeClr val="bg1"/>
                </a:solidFill>
              </a:rPr>
              <a:t>This is God’s gracious providence at work.</a:t>
            </a:r>
          </a:p>
          <a:p>
            <a:endParaRPr lang="en-NZ" sz="1200" dirty="0">
              <a:solidFill>
                <a:schemeClr val="bg1"/>
              </a:solidFill>
            </a:endParaRPr>
          </a:p>
          <a:p>
            <a:r>
              <a:rPr lang="en-NZ" sz="3400" dirty="0">
                <a:solidFill>
                  <a:schemeClr val="bg1"/>
                </a:solidFill>
              </a:rPr>
              <a:t>So, can you sin and let God pick up the bill?</a:t>
            </a:r>
          </a:p>
          <a:p>
            <a:endParaRPr lang="en-NZ" sz="1200" dirty="0">
              <a:solidFill>
                <a:schemeClr val="bg1"/>
              </a:solidFill>
            </a:endParaRPr>
          </a:p>
          <a:p>
            <a:r>
              <a:rPr lang="en-NZ" sz="3400" dirty="0"/>
              <a:t>“Shall we go on sinning so that grace may increase? </a:t>
            </a:r>
          </a:p>
          <a:p>
            <a:pPr marL="0" indent="0">
              <a:buFont typeface="Arial" pitchFamily="34" charset="0"/>
              <a:buNone/>
            </a:pPr>
            <a:r>
              <a:rPr lang="en-NZ" sz="3400" dirty="0"/>
              <a:t>	By no means! </a:t>
            </a:r>
          </a:p>
          <a:p>
            <a:pPr marL="0" indent="0">
              <a:buFont typeface="Arial" pitchFamily="34" charset="0"/>
              <a:buNone/>
            </a:pPr>
            <a:r>
              <a:rPr lang="en-NZ" sz="3400" dirty="0"/>
              <a:t>	We died to sin; how can we live in it any longer?” 	(Rom.6:1-2)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A371619E-D9B0-4831-AE6F-4A67805B7A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5" b="31090"/>
          <a:stretch/>
        </p:blipFill>
        <p:spPr bwMode="auto">
          <a:xfrm>
            <a:off x="395536" y="374434"/>
            <a:ext cx="828092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142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E61F96D-493A-4B5C-9064-DFBCD24A1EF4}"/>
              </a:ext>
            </a:extLst>
          </p:cNvPr>
          <p:cNvSpPr txBox="1">
            <a:spLocks/>
          </p:cNvSpPr>
          <p:nvPr/>
        </p:nvSpPr>
        <p:spPr>
          <a:xfrm>
            <a:off x="395536" y="2966722"/>
            <a:ext cx="8280920" cy="348661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NZ" sz="1200" dirty="0">
              <a:solidFill>
                <a:schemeClr val="bg1"/>
              </a:solidFill>
              <a:latin typeface="system-ui"/>
            </a:endParaRPr>
          </a:p>
          <a:p>
            <a:r>
              <a:rPr lang="en-NZ" sz="3400" dirty="0">
                <a:solidFill>
                  <a:schemeClr val="bg1"/>
                </a:solidFill>
              </a:rPr>
              <a:t>God has promised to make everything beneficial to His people.</a:t>
            </a:r>
          </a:p>
          <a:p>
            <a:endParaRPr lang="en-NZ" sz="1200" dirty="0">
              <a:solidFill>
                <a:schemeClr val="bg1"/>
              </a:solidFill>
            </a:endParaRPr>
          </a:p>
          <a:p>
            <a:r>
              <a:rPr lang="en-NZ" sz="3400" dirty="0">
                <a:solidFill>
                  <a:schemeClr val="bg1"/>
                </a:solidFill>
              </a:rPr>
              <a:t>This is God’s gracious providence at work.</a:t>
            </a:r>
          </a:p>
          <a:p>
            <a:endParaRPr lang="en-NZ" sz="1200" dirty="0">
              <a:solidFill>
                <a:schemeClr val="bg1"/>
              </a:solidFill>
            </a:endParaRPr>
          </a:p>
          <a:p>
            <a:r>
              <a:rPr lang="en-NZ" sz="3400" dirty="0">
                <a:solidFill>
                  <a:schemeClr val="bg1"/>
                </a:solidFill>
              </a:rPr>
              <a:t>So, can you sin and let God pick up the bill?</a:t>
            </a:r>
          </a:p>
          <a:p>
            <a:endParaRPr lang="en-NZ" sz="1200" dirty="0">
              <a:solidFill>
                <a:schemeClr val="bg1"/>
              </a:solidFill>
            </a:endParaRPr>
          </a:p>
          <a:p>
            <a:r>
              <a:rPr lang="en-NZ" sz="3400" dirty="0">
                <a:solidFill>
                  <a:schemeClr val="bg1"/>
                </a:solidFill>
              </a:rPr>
              <a:t>“Shall we go on sinning so that grace may increase? </a:t>
            </a:r>
          </a:p>
          <a:p>
            <a:pPr marL="0" indent="0">
              <a:buFont typeface="Arial" pitchFamily="34" charset="0"/>
              <a:buNone/>
            </a:pPr>
            <a:r>
              <a:rPr lang="en-NZ" sz="3400" dirty="0">
                <a:solidFill>
                  <a:schemeClr val="bg1"/>
                </a:solidFill>
              </a:rPr>
              <a:t>	</a:t>
            </a:r>
            <a:r>
              <a:rPr lang="en-NZ" sz="3400" dirty="0"/>
              <a:t>By no means! </a:t>
            </a:r>
          </a:p>
          <a:p>
            <a:pPr marL="0" indent="0">
              <a:buFont typeface="Arial" pitchFamily="34" charset="0"/>
              <a:buNone/>
            </a:pPr>
            <a:r>
              <a:rPr lang="en-NZ" sz="3400" dirty="0"/>
              <a:t>	We died to sin; how can we live in it any longer?” 	(Rom.6:1-2)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A371619E-D9B0-4831-AE6F-4A67805B7A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5" b="31090"/>
          <a:stretch/>
        </p:blipFill>
        <p:spPr bwMode="auto">
          <a:xfrm>
            <a:off x="395536" y="374434"/>
            <a:ext cx="828092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504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3306</TotalTime>
  <Words>870</Words>
  <Application>Microsoft Office PowerPoint</Application>
  <PresentationFormat>On-screen Show (4:3)</PresentationFormat>
  <Paragraphs>99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Courier New</vt:lpstr>
      <vt:lpstr>system-ui</vt:lpstr>
      <vt:lpstr>Office Theme</vt:lpstr>
      <vt:lpstr>Purpose</vt:lpstr>
      <vt:lpstr>PowerPoint Presentation</vt:lpstr>
      <vt:lpstr>Billy Sunday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Joseph—An instrument in the hand of God</vt:lpstr>
      <vt:lpstr>Joseph—An instrument in the hand of God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Overlook</dc:title>
  <dc:creator>John</dc:creator>
  <cp:lastModifiedBy>HODGMAN, Geoff (BOSTSC)</cp:lastModifiedBy>
  <cp:revision>120</cp:revision>
  <dcterms:created xsi:type="dcterms:W3CDTF">2015-02-07T08:10:55Z</dcterms:created>
  <dcterms:modified xsi:type="dcterms:W3CDTF">2021-08-21T21:33:28Z</dcterms:modified>
</cp:coreProperties>
</file>