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528" r:id="rId3"/>
    <p:sldId id="550" r:id="rId4"/>
    <p:sldId id="533" r:id="rId5"/>
    <p:sldId id="538" r:id="rId6"/>
    <p:sldId id="549" r:id="rId7"/>
    <p:sldId id="544" r:id="rId8"/>
    <p:sldId id="552" r:id="rId9"/>
    <p:sldId id="547" r:id="rId10"/>
    <p:sldId id="553" r:id="rId11"/>
    <p:sldId id="554" r:id="rId12"/>
    <p:sldId id="548" r:id="rId13"/>
    <p:sldId id="551" r:id="rId14"/>
    <p:sldId id="526" r:id="rId15"/>
    <p:sldId id="541" r:id="rId16"/>
    <p:sldId id="540" r:id="rId17"/>
    <p:sldId id="543" r:id="rId18"/>
    <p:sldId id="537" r:id="rId19"/>
    <p:sldId id="519" r:id="rId20"/>
    <p:sldId id="534" r:id="rId21"/>
    <p:sldId id="542" r:id="rId22"/>
    <p:sldId id="536" r:id="rId23"/>
    <p:sldId id="539" r:id="rId24"/>
    <p:sldId id="523" r:id="rId25"/>
    <p:sldId id="51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B9C2-9E22-4D71-99F8-CC98191E9B9D}" type="datetimeFigureOut">
              <a:rPr lang="en-NZ" smtClean="0"/>
              <a:pPr/>
              <a:t>22/08/2021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CCC3-9497-4977-9734-354FB57F54F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B9C2-9E22-4D71-99F8-CC98191E9B9D}" type="datetimeFigureOut">
              <a:rPr lang="en-NZ" smtClean="0"/>
              <a:pPr/>
              <a:t>22/08/2021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CCC3-9497-4977-9734-354FB57F54F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B9C2-9E22-4D71-99F8-CC98191E9B9D}" type="datetimeFigureOut">
              <a:rPr lang="en-NZ" smtClean="0"/>
              <a:pPr/>
              <a:t>22/08/2021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CCC3-9497-4977-9734-354FB57F54F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B9C2-9E22-4D71-99F8-CC98191E9B9D}" type="datetimeFigureOut">
              <a:rPr lang="en-NZ" smtClean="0"/>
              <a:pPr/>
              <a:t>22/08/2021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CCC3-9497-4977-9734-354FB57F54F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B9C2-9E22-4D71-99F8-CC98191E9B9D}" type="datetimeFigureOut">
              <a:rPr lang="en-NZ" smtClean="0"/>
              <a:pPr/>
              <a:t>22/08/2021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CCC3-9497-4977-9734-354FB57F54F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B9C2-9E22-4D71-99F8-CC98191E9B9D}" type="datetimeFigureOut">
              <a:rPr lang="en-NZ" smtClean="0"/>
              <a:pPr/>
              <a:t>22/08/2021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CCC3-9497-4977-9734-354FB57F54F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B9C2-9E22-4D71-99F8-CC98191E9B9D}" type="datetimeFigureOut">
              <a:rPr lang="en-NZ" smtClean="0"/>
              <a:pPr/>
              <a:t>22/08/2021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CCC3-9497-4977-9734-354FB57F54F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B9C2-9E22-4D71-99F8-CC98191E9B9D}" type="datetimeFigureOut">
              <a:rPr lang="en-NZ" smtClean="0"/>
              <a:pPr/>
              <a:t>22/08/2021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CCC3-9497-4977-9734-354FB57F54F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B9C2-9E22-4D71-99F8-CC98191E9B9D}" type="datetimeFigureOut">
              <a:rPr lang="en-NZ" smtClean="0"/>
              <a:pPr/>
              <a:t>22/08/2021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CCC3-9497-4977-9734-354FB57F54F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B9C2-9E22-4D71-99F8-CC98191E9B9D}" type="datetimeFigureOut">
              <a:rPr lang="en-NZ" smtClean="0"/>
              <a:pPr/>
              <a:t>22/08/2021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CCC3-9497-4977-9734-354FB57F54F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B9C2-9E22-4D71-99F8-CC98191E9B9D}" type="datetimeFigureOut">
              <a:rPr lang="en-NZ" smtClean="0"/>
              <a:pPr/>
              <a:t>22/08/2021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CCC3-9497-4977-9734-354FB57F54F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6B9C2-9E22-4D71-99F8-CC98191E9B9D}" type="datetimeFigureOut">
              <a:rPr lang="en-NZ" smtClean="0"/>
              <a:pPr/>
              <a:t>22/08/2021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FCCC3-9497-4977-9734-354FB57F54FB}" type="slidenum">
              <a:rPr lang="en-NZ" smtClean="0"/>
              <a:pPr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White puzzle with one red piece">
            <a:extLst>
              <a:ext uri="{FF2B5EF4-FFF2-40B4-BE49-F238E27FC236}">
                <a16:creationId xmlns:a16="http://schemas.microsoft.com/office/drawing/2014/main" id="{C233A5F6-5BAD-4068-AF12-B36FDAE574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13302" r="11698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3900" y="4572002"/>
            <a:ext cx="7696200" cy="1953342"/>
          </a:xfrm>
        </p:spPr>
        <p:txBody>
          <a:bodyPr>
            <a:noAutofit/>
          </a:bodyPr>
          <a:lstStyle/>
          <a:p>
            <a:pPr algn="l"/>
            <a:r>
              <a:rPr lang="en-NZ" sz="5400" dirty="0"/>
              <a:t>Part 2.</a:t>
            </a:r>
          </a:p>
          <a:p>
            <a:pPr algn="l"/>
            <a:r>
              <a:rPr lang="en-NZ" sz="5400" dirty="0"/>
              <a:t>What is my Purpose?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B593927-6286-475F-9CFA-A87143C586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NZ" sz="9600" dirty="0">
                <a:ln w="22225">
                  <a:solidFill>
                    <a:schemeClr val="tx1"/>
                  </a:solidFill>
                  <a:miter lim="800000"/>
                </a:ln>
                <a:solidFill>
                  <a:schemeClr val="bg1"/>
                </a:solidFill>
              </a:rPr>
              <a:t>Purpose</a:t>
            </a:r>
            <a:endParaRPr lang="en-NZ" sz="96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321732"/>
            <a:ext cx="5293730" cy="1964266"/>
          </a:xfrm>
          <a:prstGeom prst="rect">
            <a:avLst/>
          </a:prstGeom>
          <a:solidFill>
            <a:srgbClr val="A782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F5CB55-44F2-43CD-A6A2-369611D97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516804"/>
            <a:ext cx="4945641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Driven by design or default?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6888" y="2432305"/>
            <a:ext cx="5292501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A PURPOSE in life is more important than possessions or ...">
            <a:extLst>
              <a:ext uri="{FF2B5EF4-FFF2-40B4-BE49-F238E27FC236}">
                <a16:creationId xmlns:a16="http://schemas.microsoft.com/office/drawing/2014/main" id="{D15B4CA2-350A-44F9-9F93-12A7E5973DF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058" y="3003251"/>
            <a:ext cx="4934932" cy="296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0BB540-CA0A-472E-9DCE-7326657B59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86922" y="320623"/>
            <a:ext cx="3210190" cy="621453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NZ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Your Purpose?:</a:t>
            </a:r>
          </a:p>
          <a:p>
            <a:r>
              <a:rPr lang="en-NZ" dirty="0">
                <a:solidFill>
                  <a:schemeClr val="bg1"/>
                </a:solidFill>
                <a:latin typeface="Open Sans" panose="020B0606030504020204" pitchFamily="34" charset="0"/>
              </a:rPr>
              <a:t>M</a:t>
            </a:r>
            <a:r>
              <a:rPr lang="en-NZ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aking money.</a:t>
            </a:r>
          </a:p>
          <a:p>
            <a:r>
              <a:rPr lang="en-NZ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Being the boss.</a:t>
            </a:r>
          </a:p>
          <a:p>
            <a:r>
              <a:rPr lang="en-NZ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Having Fun.</a:t>
            </a:r>
          </a:p>
          <a:p>
            <a:r>
              <a:rPr lang="en-NZ" dirty="0">
                <a:solidFill>
                  <a:schemeClr val="bg1"/>
                </a:solidFill>
                <a:latin typeface="Open Sans" panose="020B0606030504020204" pitchFamily="34" charset="0"/>
              </a:rPr>
              <a:t>B</a:t>
            </a:r>
            <a:r>
              <a:rPr lang="en-NZ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eing popular.</a:t>
            </a:r>
          </a:p>
          <a:p>
            <a:r>
              <a:rPr lang="en-NZ" dirty="0">
                <a:solidFill>
                  <a:schemeClr val="bg1"/>
                </a:solidFill>
              </a:rPr>
              <a:t>Not necessarily bad…for a while!</a:t>
            </a:r>
          </a:p>
          <a:p>
            <a:endParaRPr lang="en-NZ" dirty="0">
              <a:solidFill>
                <a:schemeClr val="bg1"/>
              </a:solidFill>
            </a:endParaRPr>
          </a:p>
          <a:p>
            <a:r>
              <a:rPr lang="en-NZ" dirty="0">
                <a:solidFill>
                  <a:schemeClr val="tx1"/>
                </a:solidFill>
              </a:rPr>
              <a:t>But…</a:t>
            </a:r>
          </a:p>
        </p:txBody>
      </p:sp>
    </p:spTree>
    <p:extLst>
      <p:ext uri="{BB962C8B-B14F-4D97-AF65-F5344CB8AC3E}">
        <p14:creationId xmlns:p14="http://schemas.microsoft.com/office/powerpoint/2010/main" val="3040983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321732"/>
            <a:ext cx="5293730" cy="1964266"/>
          </a:xfrm>
          <a:prstGeom prst="rect">
            <a:avLst/>
          </a:prstGeom>
          <a:solidFill>
            <a:srgbClr val="A782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F5CB55-44F2-43CD-A6A2-369611D97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516804"/>
            <a:ext cx="4945641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Driven by design or default?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6888" y="2432305"/>
            <a:ext cx="5292501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A PURPOSE in life is more important than possessions or ...">
            <a:extLst>
              <a:ext uri="{FF2B5EF4-FFF2-40B4-BE49-F238E27FC236}">
                <a16:creationId xmlns:a16="http://schemas.microsoft.com/office/drawing/2014/main" id="{D15B4CA2-350A-44F9-9F93-12A7E5973DF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058" y="3003251"/>
            <a:ext cx="4934932" cy="296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0BB540-CA0A-472E-9DCE-7326657B59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86922" y="320623"/>
            <a:ext cx="3210190" cy="621453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NZ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Your Purpose?:</a:t>
            </a:r>
          </a:p>
          <a:p>
            <a:r>
              <a:rPr lang="en-NZ" dirty="0">
                <a:solidFill>
                  <a:schemeClr val="bg1"/>
                </a:solidFill>
                <a:latin typeface="Open Sans" panose="020B0606030504020204" pitchFamily="34" charset="0"/>
              </a:rPr>
              <a:t>M</a:t>
            </a:r>
            <a:r>
              <a:rPr lang="en-NZ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aking money.</a:t>
            </a:r>
          </a:p>
          <a:p>
            <a:r>
              <a:rPr lang="en-NZ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Being the boss.</a:t>
            </a:r>
          </a:p>
          <a:p>
            <a:r>
              <a:rPr lang="en-NZ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Having Fun.</a:t>
            </a:r>
          </a:p>
          <a:p>
            <a:r>
              <a:rPr lang="en-NZ" dirty="0">
                <a:solidFill>
                  <a:schemeClr val="bg1"/>
                </a:solidFill>
                <a:latin typeface="Open Sans" panose="020B0606030504020204" pitchFamily="34" charset="0"/>
              </a:rPr>
              <a:t>B</a:t>
            </a:r>
            <a:r>
              <a:rPr lang="en-NZ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eing popular.</a:t>
            </a:r>
          </a:p>
          <a:p>
            <a:r>
              <a:rPr lang="en-NZ" dirty="0">
                <a:solidFill>
                  <a:schemeClr val="bg1"/>
                </a:solidFill>
              </a:rPr>
              <a:t>Not necessarily bad…for a while!</a:t>
            </a:r>
          </a:p>
          <a:p>
            <a:endParaRPr lang="en-NZ" dirty="0">
              <a:solidFill>
                <a:schemeClr val="bg1"/>
              </a:solidFill>
            </a:endParaRPr>
          </a:p>
          <a:p>
            <a:r>
              <a:rPr lang="en-NZ" dirty="0">
                <a:solidFill>
                  <a:schemeClr val="bg1"/>
                </a:solidFill>
              </a:rPr>
              <a:t>But…</a:t>
            </a:r>
          </a:p>
        </p:txBody>
      </p:sp>
    </p:spTree>
    <p:extLst>
      <p:ext uri="{BB962C8B-B14F-4D97-AF65-F5344CB8AC3E}">
        <p14:creationId xmlns:p14="http://schemas.microsoft.com/office/powerpoint/2010/main" val="923969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321732"/>
            <a:ext cx="5293730" cy="1964266"/>
          </a:xfrm>
          <a:prstGeom prst="rect">
            <a:avLst/>
          </a:prstGeom>
          <a:solidFill>
            <a:srgbClr val="A782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F5CB55-44F2-43CD-A6A2-369611D97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516804"/>
            <a:ext cx="4945641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Driven by design or default?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6888" y="2432305"/>
            <a:ext cx="5292501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A PURPOSE in life is more important than possessions or ...">
            <a:extLst>
              <a:ext uri="{FF2B5EF4-FFF2-40B4-BE49-F238E27FC236}">
                <a16:creationId xmlns:a16="http://schemas.microsoft.com/office/drawing/2014/main" id="{D15B4CA2-350A-44F9-9F93-12A7E5973DF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058" y="3003251"/>
            <a:ext cx="4934932" cy="296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0BB540-CA0A-472E-9DCE-7326657B59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86922" y="320623"/>
            <a:ext cx="3210190" cy="621453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NZ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Without Christ there is always a sense of emptiness in our pursuits… </a:t>
            </a:r>
          </a:p>
        </p:txBody>
      </p:sp>
    </p:spTree>
    <p:extLst>
      <p:ext uri="{BB962C8B-B14F-4D97-AF65-F5344CB8AC3E}">
        <p14:creationId xmlns:p14="http://schemas.microsoft.com/office/powerpoint/2010/main" val="608148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321732"/>
            <a:ext cx="5293730" cy="1964266"/>
          </a:xfrm>
          <a:prstGeom prst="rect">
            <a:avLst/>
          </a:prstGeom>
          <a:solidFill>
            <a:srgbClr val="A782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F5CB55-44F2-43CD-A6A2-369611D97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516804"/>
            <a:ext cx="4945641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Driven by design or default?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6888" y="2432305"/>
            <a:ext cx="5292501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A PURPOSE in life is more important than possessions or ...">
            <a:extLst>
              <a:ext uri="{FF2B5EF4-FFF2-40B4-BE49-F238E27FC236}">
                <a16:creationId xmlns:a16="http://schemas.microsoft.com/office/drawing/2014/main" id="{D15B4CA2-350A-44F9-9F93-12A7E5973DF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058" y="3003251"/>
            <a:ext cx="4934932" cy="296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0BB540-CA0A-472E-9DCE-7326657B59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86922" y="320623"/>
            <a:ext cx="3210190" cy="621453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NZ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It is like candy floss – all taste, but no substance.</a:t>
            </a:r>
            <a:endParaRPr lang="en-NZ" dirty="0">
              <a:solidFill>
                <a:schemeClr val="bg1"/>
              </a:solidFill>
            </a:endParaRPr>
          </a:p>
        </p:txBody>
      </p:sp>
      <p:pic>
        <p:nvPicPr>
          <p:cNvPr id="2050" name="Picture 2" descr="Candy floss 100g | Elite Meats Hamilton">
            <a:extLst>
              <a:ext uri="{FF2B5EF4-FFF2-40B4-BE49-F238E27FC236}">
                <a16:creationId xmlns:a16="http://schemas.microsoft.com/office/drawing/2014/main" id="{6A8D9A35-9537-431C-9228-B08C00F53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542" y="4365104"/>
            <a:ext cx="1474607" cy="196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733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AFFD0-C0E8-4EF0-8C12-636FCE9B53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4038600" cy="3024336"/>
          </a:xfrm>
        </p:spPr>
        <p:txBody>
          <a:bodyPr>
            <a:normAutofit lnSpcReduction="10000"/>
          </a:bodyPr>
          <a:lstStyle/>
          <a:p>
            <a:r>
              <a:rPr lang="en-NZ" dirty="0"/>
              <a:t>Some quote this a God’s total PURPOSE for them.</a:t>
            </a:r>
          </a:p>
          <a:p>
            <a:r>
              <a:rPr lang="en-NZ" dirty="0"/>
              <a:t>This is an attribute of the Christian—not your life’s purpose.</a:t>
            </a:r>
          </a:p>
          <a:p>
            <a:r>
              <a:rPr lang="en-NZ" dirty="0"/>
              <a:t>Also expressed as…</a:t>
            </a:r>
          </a:p>
        </p:txBody>
      </p:sp>
      <p:pic>
        <p:nvPicPr>
          <p:cNvPr id="5" name="Picture 2" descr="May be an image of text that says &quot;Golden Rule TEXT: Matthew 7:12, &quot;Therefore, whatever you want men to do to you, do also to them, for this is the Law and the Prophets.&quot; IS A PRICELESS RULE. POSITIVE RULE. PERMANENT RULE. PRACTICAL RULE. IS A PREVENTIVE RULE. PROGRESSIVE RULE. PRODUCTIVE RULE. 1. 2. IT 3. IT IS 4. IT IS 5. 6. 7. IS MNP&quot;">
            <a:extLst>
              <a:ext uri="{FF2B5EF4-FFF2-40B4-BE49-F238E27FC236}">
                <a16:creationId xmlns:a16="http://schemas.microsoft.com/office/drawing/2014/main" id="{D90719C3-9E23-4E1A-B1D6-F79D0E4FD9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572"/>
          <a:stretch/>
        </p:blipFill>
        <p:spPr bwMode="auto">
          <a:xfrm>
            <a:off x="457200" y="404664"/>
            <a:ext cx="8229600" cy="286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78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ay be an image of text that says &quot;Golden Rule TEXT: Matthew 7:12, &quot;Therefore, whatever you want men to do to you, do also to them, for this is the Law and the Prophets.&quot; IS A PRICELESS RULE. POSITIVE RULE. PERMANENT RULE. PRACTICAL RULE. IS A PREVENTIVE RULE. PROGRESSIVE RULE. PRODUCTIVE RULE. 1. 2. IT 3. IT IS 4. IT IS 5. 6. 7. IS MNP&quot;">
            <a:extLst>
              <a:ext uri="{FF2B5EF4-FFF2-40B4-BE49-F238E27FC236}">
                <a16:creationId xmlns:a16="http://schemas.microsoft.com/office/drawing/2014/main" id="{D90719C3-9E23-4E1A-B1D6-F79D0E4FD9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572"/>
          <a:stretch/>
        </p:blipFill>
        <p:spPr bwMode="auto">
          <a:xfrm>
            <a:off x="457200" y="404664"/>
            <a:ext cx="8229600" cy="286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D8674670-0DB3-46D3-9CC8-2C866B56C85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81"/>
          <a:stretch/>
        </p:blipFill>
        <p:spPr bwMode="auto">
          <a:xfrm>
            <a:off x="4772762" y="3270300"/>
            <a:ext cx="4038600" cy="338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541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ay be an image of text that says &quot;Golden Rule TEXT: Matthew 7:12, &quot;Therefore, whatever you want men to do to you, do also to them, for this is the Law and the Prophets.&quot; IS A PRICELESS RULE. POSITIVE RULE. PERMANENT RULE. PRACTICAL RULE. IS A PREVENTIVE RULE. PROGRESSIVE RULE. PRODUCTIVE RULE. 1. 2. IT 3. IT IS 4. IT IS 5. 6. 7. IS MNP&quot;">
            <a:extLst>
              <a:ext uri="{FF2B5EF4-FFF2-40B4-BE49-F238E27FC236}">
                <a16:creationId xmlns:a16="http://schemas.microsoft.com/office/drawing/2014/main" id="{D90719C3-9E23-4E1A-B1D6-F79D0E4FD9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572"/>
          <a:stretch/>
        </p:blipFill>
        <p:spPr bwMode="auto">
          <a:xfrm>
            <a:off x="457200" y="404664"/>
            <a:ext cx="8229600" cy="286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56 - The Parable of the Good Samaritan (Tamil) 88 - YouTube">
            <a:extLst>
              <a:ext uri="{FF2B5EF4-FFF2-40B4-BE49-F238E27FC236}">
                <a16:creationId xmlns:a16="http://schemas.microsoft.com/office/drawing/2014/main" id="{81F61B22-6E94-41B4-8749-7D962EF579C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61048"/>
            <a:ext cx="4230335" cy="237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E75C996-581B-40EA-831C-3776B8AAC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3861048"/>
            <a:ext cx="4038600" cy="2265115"/>
          </a:xfrm>
        </p:spPr>
        <p:txBody>
          <a:bodyPr/>
          <a:lstStyle/>
          <a:p>
            <a:r>
              <a:rPr lang="en-NZ" dirty="0"/>
              <a:t>Jesus illustrates…</a:t>
            </a:r>
          </a:p>
        </p:txBody>
      </p:sp>
    </p:spTree>
    <p:extLst>
      <p:ext uri="{BB962C8B-B14F-4D97-AF65-F5344CB8AC3E}">
        <p14:creationId xmlns:p14="http://schemas.microsoft.com/office/powerpoint/2010/main" val="2242194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D8B9C-B102-4D27-9C3B-F13CAF81C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7699A-E06F-47DD-ABCB-D966DC38D4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141168"/>
          </a:xfrm>
        </p:spPr>
        <p:txBody>
          <a:bodyPr>
            <a:normAutofit/>
          </a:bodyPr>
          <a:lstStyle/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1 Corinthians 2:2</a:t>
            </a:r>
          </a:p>
          <a:p>
            <a:pPr algn="l"/>
            <a:r>
              <a:rPr lang="en-US" b="1" i="0" baseline="30000" dirty="0">
                <a:solidFill>
                  <a:srgbClr val="000000"/>
                </a:solidFill>
                <a:effectLst/>
                <a:latin typeface="system-ui"/>
              </a:rPr>
              <a:t>2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For I resolved to know nothing while I was with you except Jesus Christ and him crucified.</a:t>
            </a:r>
          </a:p>
          <a:p>
            <a:pPr algn="l"/>
            <a:endParaRPr lang="en-US" dirty="0">
              <a:solidFill>
                <a:srgbClr val="000000"/>
              </a:solidFill>
              <a:latin typeface="system-ui"/>
            </a:endParaRP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This is the core of our belief system.</a:t>
            </a:r>
          </a:p>
          <a:p>
            <a:pPr algn="l"/>
            <a:endParaRPr lang="en-US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r>
              <a:rPr lang="en-US" dirty="0">
                <a:solidFill>
                  <a:srgbClr val="000000"/>
                </a:solidFill>
                <a:latin typeface="system-ui"/>
              </a:rPr>
              <a:t>Sets up everyday life…</a:t>
            </a:r>
            <a:endParaRPr lang="en-US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pic>
        <p:nvPicPr>
          <p:cNvPr id="5" name="Picture 2" descr="May be an image of text that says &quot;Thank God for the Old Rugged Cross! PERSON of the Cross-Jesus! Acts 6:14 •PAIN of the Cross Suffering! Hebrews 12L2;1 Peter 2:21ff. PURPOSE of the Cross- Sacrifice! Mark 10:45 •POWER of the Cross- Drawing! .John 12:32; 20:30-31 PROMISE of the Cross- Reconciliation! 5:19-21 Col. 1:19-20 SERMON STARTERS -Mark -MarkN.Posey N. Posey&quot;">
            <a:extLst>
              <a:ext uri="{FF2B5EF4-FFF2-40B4-BE49-F238E27FC236}">
                <a16:creationId xmlns:a16="http://schemas.microsoft.com/office/drawing/2014/main" id="{2FD36100-7663-4202-B2E3-24CEAC4BFE8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3" b="8866"/>
          <a:stretch/>
        </p:blipFill>
        <p:spPr bwMode="auto">
          <a:xfrm>
            <a:off x="4741500" y="1600200"/>
            <a:ext cx="38520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910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3459B3-D58D-4ACF-9928-E3CC200569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15584" y="402532"/>
            <a:ext cx="3371216" cy="3681377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Colossians 3:17—</a:t>
            </a:r>
          </a:p>
          <a:p>
            <a:pPr algn="l"/>
            <a:r>
              <a:rPr lang="en-NZ" b="1" i="0" baseline="30000" dirty="0">
                <a:solidFill>
                  <a:srgbClr val="000000"/>
                </a:solidFill>
                <a:effectLst/>
                <a:latin typeface="system-ui"/>
              </a:rPr>
              <a:t>17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Whatever you do in word or deed, </a:t>
            </a:r>
            <a:r>
              <a:rPr lang="en-NZ" b="0" i="1" dirty="0">
                <a:solidFill>
                  <a:srgbClr val="000000"/>
                </a:solidFill>
                <a:effectLst/>
                <a:latin typeface="system-ui"/>
              </a:rPr>
              <a:t>do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 all in the name of the Lord Jesus, giving thanks through Him to God the Father. </a:t>
            </a:r>
            <a:r>
              <a:rPr lang="en-NZ" sz="1000" b="0" i="0" dirty="0">
                <a:solidFill>
                  <a:srgbClr val="000000"/>
                </a:solidFill>
                <a:effectLst/>
                <a:latin typeface="system-ui"/>
              </a:rPr>
              <a:t>(NASB95)</a:t>
            </a:r>
          </a:p>
        </p:txBody>
      </p:sp>
      <p:pic>
        <p:nvPicPr>
          <p:cNvPr id="16386" name="Picture 2" descr="clipart parent and child 10 free Cliparts | Download ...">
            <a:extLst>
              <a:ext uri="{FF2B5EF4-FFF2-40B4-BE49-F238E27FC236}">
                <a16:creationId xmlns:a16="http://schemas.microsoft.com/office/drawing/2014/main" id="{4BE45B15-B601-45ED-AC24-0D003E911E0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799" y="4331044"/>
            <a:ext cx="2870001" cy="212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Construction Silhouette Vector Free at GetDrawings | Free ...">
            <a:extLst>
              <a:ext uri="{FF2B5EF4-FFF2-40B4-BE49-F238E27FC236}">
                <a16:creationId xmlns:a16="http://schemas.microsoft.com/office/drawing/2014/main" id="{6216E4C3-91C4-42A7-A113-0110B20D0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58" y="402531"/>
            <a:ext cx="2428117" cy="324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Student Silhouette | Free download on ClipArtMag">
            <a:extLst>
              <a:ext uri="{FF2B5EF4-FFF2-40B4-BE49-F238E27FC236}">
                <a16:creationId xmlns:a16="http://schemas.microsoft.com/office/drawing/2014/main" id="{C75FE3E8-8E4C-41AF-AB98-74CA3310D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822" y="402531"/>
            <a:ext cx="2290762" cy="324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Mission Clipart Church Meeting - Graphic Design ...">
            <a:extLst>
              <a:ext uri="{FF2B5EF4-FFF2-40B4-BE49-F238E27FC236}">
                <a16:creationId xmlns:a16="http://schemas.microsoft.com/office/drawing/2014/main" id="{F9B83B25-C1A5-4A84-890E-BD679D153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58" y="3987977"/>
            <a:ext cx="3589412" cy="256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6" name="Picture 12" descr="Mission versus money: Why profit matters in healthcare ...">
            <a:extLst>
              <a:ext uri="{FF2B5EF4-FFF2-40B4-BE49-F238E27FC236}">
                <a16:creationId xmlns:a16="http://schemas.microsoft.com/office/drawing/2014/main" id="{3CACBCC0-1D65-42E0-B137-4CB087D043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8" r="35037"/>
          <a:stretch/>
        </p:blipFill>
        <p:spPr bwMode="auto">
          <a:xfrm>
            <a:off x="3958153" y="4561329"/>
            <a:ext cx="1786459" cy="198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024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5E59A-C3D1-454F-868A-D37062C0E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050904" cy="1143000"/>
          </a:xfrm>
        </p:spPr>
        <p:txBody>
          <a:bodyPr/>
          <a:lstStyle/>
          <a:p>
            <a:pPr algn="l"/>
            <a:r>
              <a:rPr lang="en-NZ" dirty="0"/>
              <a:t>Time is ticking…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0DEF9-A675-4D57-834E-7F1C048CDF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4795" y="1617772"/>
            <a:ext cx="3569568" cy="4691547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dirty="0"/>
              <a:t>Ephesians 5:15-16—</a:t>
            </a:r>
            <a:endParaRPr lang="en-NZ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NZ" b="1" i="0" baseline="30000" dirty="0">
                <a:solidFill>
                  <a:schemeClr val="bg1"/>
                </a:solidFill>
                <a:effectLst/>
                <a:latin typeface="system-ui"/>
              </a:rPr>
              <a:t>15</a:t>
            </a:r>
            <a:r>
              <a:rPr lang="en-NZ" b="0" i="0" dirty="0">
                <a:solidFill>
                  <a:schemeClr val="bg1"/>
                </a:solidFill>
                <a:effectLst/>
                <a:latin typeface="system-ui"/>
              </a:rPr>
              <a:t>Therefore be careful </a:t>
            </a:r>
          </a:p>
          <a:p>
            <a:pPr marL="0" indent="0" algn="ctr">
              <a:buNone/>
            </a:pPr>
            <a:r>
              <a:rPr lang="en-NZ" b="0" i="0" dirty="0">
                <a:solidFill>
                  <a:schemeClr val="bg1"/>
                </a:solidFill>
                <a:effectLst/>
                <a:latin typeface="system-ui"/>
              </a:rPr>
              <a:t>how you walk, </a:t>
            </a:r>
          </a:p>
          <a:p>
            <a:pPr marL="0" indent="0" algn="ctr">
              <a:buNone/>
            </a:pPr>
            <a:r>
              <a:rPr lang="en-NZ" b="0" i="0" dirty="0">
                <a:solidFill>
                  <a:schemeClr val="bg1"/>
                </a:solidFill>
                <a:effectLst/>
                <a:latin typeface="system-ui"/>
              </a:rPr>
              <a:t>not as unwise men </a:t>
            </a:r>
          </a:p>
          <a:p>
            <a:pPr marL="0" indent="0" algn="ctr">
              <a:buNone/>
            </a:pPr>
            <a:r>
              <a:rPr lang="en-NZ" b="0" i="0" dirty="0">
                <a:solidFill>
                  <a:schemeClr val="bg1"/>
                </a:solidFill>
                <a:effectLst/>
                <a:latin typeface="system-ui"/>
              </a:rPr>
              <a:t>but as wise, </a:t>
            </a:r>
          </a:p>
          <a:p>
            <a:pPr marL="0" indent="0" algn="ctr">
              <a:buNone/>
            </a:pPr>
            <a:r>
              <a:rPr lang="en-NZ" b="1" i="0" baseline="30000" dirty="0">
                <a:solidFill>
                  <a:schemeClr val="bg1"/>
                </a:solidFill>
                <a:effectLst/>
                <a:latin typeface="system-ui"/>
              </a:rPr>
              <a:t>16</a:t>
            </a:r>
            <a:r>
              <a:rPr lang="en-NZ" b="0" i="0" dirty="0">
                <a:solidFill>
                  <a:schemeClr val="bg1"/>
                </a:solidFill>
                <a:effectLst/>
                <a:latin typeface="system-ui"/>
              </a:rPr>
              <a:t>making the most of</a:t>
            </a:r>
          </a:p>
          <a:p>
            <a:pPr marL="0" indent="0" algn="ctr">
              <a:buNone/>
            </a:pPr>
            <a:r>
              <a:rPr lang="en-NZ" b="0" i="0" dirty="0">
                <a:solidFill>
                  <a:schemeClr val="bg1"/>
                </a:solidFill>
                <a:effectLst/>
                <a:latin typeface="system-ui"/>
              </a:rPr>
              <a:t>your time, </a:t>
            </a:r>
          </a:p>
          <a:p>
            <a:pPr marL="0" indent="0" algn="ctr">
              <a:buNone/>
            </a:pPr>
            <a:r>
              <a:rPr lang="en-NZ" b="0" i="0" dirty="0">
                <a:solidFill>
                  <a:schemeClr val="bg1"/>
                </a:solidFill>
                <a:effectLst/>
                <a:latin typeface="system-ui"/>
              </a:rPr>
              <a:t>because the days are evil. </a:t>
            </a:r>
          </a:p>
          <a:p>
            <a:pPr marL="0" indent="0" algn="ctr">
              <a:buNone/>
            </a:pPr>
            <a:r>
              <a:rPr lang="en-NZ" sz="1400" b="0" i="0" dirty="0">
                <a:solidFill>
                  <a:schemeClr val="bg1"/>
                </a:solidFill>
                <a:effectLst/>
                <a:latin typeface="system-ui"/>
              </a:rPr>
              <a:t>(NASB95)</a:t>
            </a:r>
            <a:endParaRPr lang="en-NZ" sz="1400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5B1746-FB21-440F-AF4C-579A10064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3140968"/>
            <a:ext cx="4038600" cy="2985195"/>
          </a:xfrm>
        </p:spPr>
        <p:txBody>
          <a:bodyPr>
            <a:normAutofit lnSpcReduction="10000"/>
          </a:bodyPr>
          <a:lstStyle/>
          <a:p>
            <a:r>
              <a:rPr lang="en-NZ" b="0" i="0" dirty="0">
                <a:solidFill>
                  <a:srgbClr val="0A0A0A"/>
                </a:solidFill>
                <a:effectLst/>
                <a:latin typeface="Open Sans" panose="020B0606030504020204" pitchFamily="34" charset="0"/>
              </a:rPr>
              <a:t>You don’t have time to do everything.</a:t>
            </a:r>
          </a:p>
          <a:p>
            <a:r>
              <a:rPr lang="en-NZ" b="0" i="0" dirty="0">
                <a:solidFill>
                  <a:srgbClr val="0A0A0A"/>
                </a:solidFill>
                <a:effectLst/>
                <a:latin typeface="Open Sans" panose="020B0606030504020204" pitchFamily="34" charset="0"/>
              </a:rPr>
              <a:t>Everything is not even worth doing.</a:t>
            </a:r>
          </a:p>
          <a:p>
            <a:r>
              <a:rPr lang="en-NZ" dirty="0">
                <a:solidFill>
                  <a:srgbClr val="0A0A0A"/>
                </a:solidFill>
                <a:latin typeface="Open Sans" panose="020B0606030504020204" pitchFamily="34" charset="0"/>
              </a:rPr>
              <a:t>So, today…</a:t>
            </a:r>
            <a:endParaRPr lang="en-NZ" b="0" i="0" dirty="0">
              <a:solidFill>
                <a:srgbClr val="0A0A0A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5" name="Picture 2" descr="May be an image of text that says &quot;Take Time to be Holy! Peter TEXT: SONG: TO BE HOLY! This song is familiar and favorite many. It speaks of priority, focus and determination. Note: Time is equal to all and offers no favoritism. True! In home-Tak to be Holy! T -take time to TEACH TRUTH (Deut. 6:4-9). to INVOLVE INFLUENCE (1 Cor. 11:1). MAKE MEMORIES (Luke 2:51). -take time to EMPHASIS ETERNITY (Col. 3:1-4). Time spent in godly pursuits will pay dividends in this life and the life to come (1 Timothy 4:8). SERMON Mark Posey&quot;">
            <a:extLst>
              <a:ext uri="{FF2B5EF4-FFF2-40B4-BE49-F238E27FC236}">
                <a16:creationId xmlns:a16="http://schemas.microsoft.com/office/drawing/2014/main" id="{1727C7C9-6094-4327-9B34-66EBB89E64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77" t="-917" b="77538"/>
          <a:stretch/>
        </p:blipFill>
        <p:spPr bwMode="auto">
          <a:xfrm>
            <a:off x="4211960" y="394416"/>
            <a:ext cx="4412718" cy="244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94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97661" y="280374"/>
            <a:ext cx="8579095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62527E-0A70-4166-831C-A8B26D7F9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763" y="433545"/>
            <a:ext cx="8354890" cy="169108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700" dirty="0">
                <a:solidFill>
                  <a:srgbClr val="FFFFFF"/>
                </a:solidFill>
              </a:rPr>
              <a:t>What makes one of these pens worth 10,000 times more than the other?</a:t>
            </a: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72558" y="1522292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 descr="BIC M10 Original Ballpoint Pen | Cult Pens">
            <a:extLst>
              <a:ext uri="{FF2B5EF4-FFF2-40B4-BE49-F238E27FC236}">
                <a16:creationId xmlns:a16="http://schemas.microsoft.com/office/drawing/2014/main" id="{EBB54B2B-CA02-4DE7-B7EC-0047AA7F168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5825" y="2426818"/>
            <a:ext cx="3997637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8720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8" name="Picture 6" descr="I Bought The World's MOST EXPENSIVE PEN ($10,000) | ZHC ...">
            <a:extLst>
              <a:ext uri="{FF2B5EF4-FFF2-40B4-BE49-F238E27FC236}">
                <a16:creationId xmlns:a16="http://schemas.microsoft.com/office/drawing/2014/main" id="{361E5919-4A8E-44C0-9918-F9100CBF70E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3804" y="3274779"/>
            <a:ext cx="4091938" cy="230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361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321732"/>
            <a:ext cx="5293730" cy="1964266"/>
          </a:xfrm>
          <a:prstGeom prst="rect">
            <a:avLst/>
          </a:prstGeom>
          <a:solidFill>
            <a:srgbClr val="6D5D42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A83912-E165-4871-8B4B-0EFE6F4C7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91260"/>
            <a:ext cx="4945641" cy="162521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Purpose of Words, Deeds—Good Works…</a:t>
            </a:r>
          </a:p>
        </p:txBody>
      </p:sp>
      <p:pic>
        <p:nvPicPr>
          <p:cNvPr id="14338" name="Picture 2" descr="potter | eBibleTeacher">
            <a:extLst>
              <a:ext uri="{FF2B5EF4-FFF2-40B4-BE49-F238E27FC236}">
                <a16:creationId xmlns:a16="http://schemas.microsoft.com/office/drawing/2014/main" id="{974A8F2E-14EE-4BF6-8E36-B1BC738E3D6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" r="1" b="1"/>
          <a:stretch/>
        </p:blipFill>
        <p:spPr bwMode="auto">
          <a:xfrm>
            <a:off x="245660" y="2454903"/>
            <a:ext cx="5293729" cy="408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7731" y="321732"/>
            <a:ext cx="323497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58E2B-3E21-4324-AF0D-68A5226CEC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86922" y="320624"/>
            <a:ext cx="3211418" cy="621453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Ephesians 2:10—</a:t>
            </a:r>
          </a:p>
          <a:p>
            <a:pPr indent="-228600"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For we are His workmanship, created in Christ Jesus for good works, which God prepared beforehand so that we would walk in them</a:t>
            </a:r>
            <a:r>
              <a:rPr lang="en-US" sz="1700" dirty="0">
                <a:solidFill>
                  <a:srgbClr val="FFFFFF"/>
                </a:solidFill>
              </a:rPr>
              <a:t>. (NASB95)</a:t>
            </a:r>
          </a:p>
          <a:p>
            <a:pPr indent="-228600">
              <a:lnSpc>
                <a:spcPct val="90000"/>
              </a:lnSpc>
            </a:pPr>
            <a:endParaRPr lang="en-US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6745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378B0-3D8F-40C6-982C-25C803857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62D89F-FE95-4D3C-955E-88862309CEA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9218" name="Picture 2" descr="16 best images about Fishers of Men Art on Pinterest ...">
            <a:extLst>
              <a:ext uri="{FF2B5EF4-FFF2-40B4-BE49-F238E27FC236}">
                <a16:creationId xmlns:a16="http://schemas.microsoft.com/office/drawing/2014/main" id="{1CE68A70-D0E9-47FB-A588-3A741FE9709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65"/>
          <a:stretch/>
        </p:blipFill>
        <p:spPr bwMode="auto">
          <a:xfrm>
            <a:off x="457200" y="276469"/>
            <a:ext cx="8229600" cy="615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402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321732"/>
            <a:ext cx="5293730" cy="1964266"/>
          </a:xfrm>
          <a:prstGeom prst="rect">
            <a:avLst/>
          </a:prstGeom>
          <a:solidFill>
            <a:srgbClr val="304158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531295-42F2-4DD1-90CB-221D598A4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91260"/>
            <a:ext cx="4945641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Always Ready…!</a:t>
            </a:r>
          </a:p>
        </p:txBody>
      </p:sp>
      <p:pic>
        <p:nvPicPr>
          <p:cNvPr id="2050" name="Picture 2" descr="What Is the Purpose of a Study Bible? Can't I Understand ...">
            <a:extLst>
              <a:ext uri="{FF2B5EF4-FFF2-40B4-BE49-F238E27FC236}">
                <a16:creationId xmlns:a16="http://schemas.microsoft.com/office/drawing/2014/main" id="{8FE263CD-1F81-45A1-A169-A6051C651A4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7" r="15815" b="1"/>
          <a:stretch/>
        </p:blipFill>
        <p:spPr bwMode="auto">
          <a:xfrm>
            <a:off x="245660" y="2454903"/>
            <a:ext cx="5293729" cy="408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7731" y="321732"/>
            <a:ext cx="323497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9B664E-0E66-46BA-982A-69AD1C826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86922" y="320623"/>
            <a:ext cx="3234970" cy="621453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1 Peter 3:15— B</a:t>
            </a:r>
            <a:r>
              <a:rPr lang="en-US" dirty="0">
                <a:solidFill>
                  <a:srgbClr val="FFFFFF"/>
                </a:solidFill>
                <a:effectLst/>
              </a:rPr>
              <a:t>ut sanctify Christ as Lord in your hearts, always </a:t>
            </a:r>
            <a:r>
              <a:rPr lang="en-US" i="1" dirty="0">
                <a:solidFill>
                  <a:srgbClr val="FFFFFF"/>
                </a:solidFill>
                <a:effectLst/>
              </a:rPr>
              <a:t>being</a:t>
            </a:r>
            <a:r>
              <a:rPr lang="en-US" dirty="0">
                <a:solidFill>
                  <a:srgbClr val="FFFFFF"/>
                </a:solidFill>
                <a:effectLst/>
              </a:rPr>
              <a:t> ready to make a defense to everyone who asks you to give an account for the hope that is in you, yet with gentleness and reverence.” </a:t>
            </a:r>
            <a:r>
              <a:rPr lang="en-US" sz="1700" dirty="0">
                <a:solidFill>
                  <a:srgbClr val="FFFFFF"/>
                </a:solidFill>
                <a:effectLst/>
              </a:rPr>
              <a:t>(NASB95)</a:t>
            </a:r>
            <a:endParaRPr lang="en-US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8451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94981" y="352931"/>
            <a:ext cx="8579094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531295-42F2-4DD1-90CB-221D598A4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952" y="506727"/>
            <a:ext cx="2913856" cy="1526741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Always Ready…!</a:t>
            </a:r>
            <a:br>
              <a:rPr lang="en-US" sz="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2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2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554904" y="580963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2FB224-5DEB-4B01-8FD1-2E6C319966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09001" y="506727"/>
            <a:ext cx="5165071" cy="1526741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Purpose—Reaching out for Jesus</a:t>
            </a:r>
          </a:p>
          <a:p>
            <a:pPr indent="-228600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Keep Fishing…Keep Sowing.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What Is the Purpose of a Study Bible? Can't I Understand ...">
            <a:extLst>
              <a:ext uri="{FF2B5EF4-FFF2-40B4-BE49-F238E27FC236}">
                <a16:creationId xmlns:a16="http://schemas.microsoft.com/office/drawing/2014/main" id="{8FE263CD-1F81-45A1-A169-A6051C651A4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7" r="15815" b="1"/>
          <a:stretch/>
        </p:blipFill>
        <p:spPr bwMode="auto">
          <a:xfrm>
            <a:off x="294981" y="2791514"/>
            <a:ext cx="4169610" cy="321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Look, I know you mean well, but... ~ ExChristian.Net">
            <a:extLst>
              <a:ext uri="{FF2B5EF4-FFF2-40B4-BE49-F238E27FC236}">
                <a16:creationId xmlns:a16="http://schemas.microsoft.com/office/drawing/2014/main" id="{A866F413-20CA-43B4-B0DC-CDFE1CA72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8802" y="2826835"/>
            <a:ext cx="4160216" cy="315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2193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May be an image of text that says &quot;1. Were you in the fight (2 Cor. 10:2-6)? 2. Did you finish the race (1 Cor. 9:24-27)? 3. Have you kept the faith (Acts 20:17-27)? have FOUGHT the good fight the HONES Pave | have face KEPT the faith&quot;">
            <a:extLst>
              <a:ext uri="{FF2B5EF4-FFF2-40B4-BE49-F238E27FC236}">
                <a16:creationId xmlns:a16="http://schemas.microsoft.com/office/drawing/2014/main" id="{711863C3-F95E-44EF-8A13-7792DFFBAF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0"/>
          <a:stretch/>
        </p:blipFill>
        <p:spPr bwMode="auto">
          <a:xfrm>
            <a:off x="474459" y="683309"/>
            <a:ext cx="8195081" cy="443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F99894-5F5A-452B-A398-3B0BF7B3C645}"/>
              </a:ext>
            </a:extLst>
          </p:cNvPr>
          <p:cNvSpPr txBox="1"/>
          <p:nvPr/>
        </p:nvSpPr>
        <p:spPr>
          <a:xfrm>
            <a:off x="553383" y="294011"/>
            <a:ext cx="175778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NZ" b="0" i="0" dirty="0">
                <a:solidFill>
                  <a:schemeClr val="bg1"/>
                </a:solidFill>
                <a:effectLst/>
                <a:latin typeface="system-ui"/>
              </a:rPr>
              <a:t>2 Timothy 4:7</a:t>
            </a: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9D1FF2-5302-4DBB-B763-958DB3D07C03}"/>
              </a:ext>
            </a:extLst>
          </p:cNvPr>
          <p:cNvSpPr txBox="1"/>
          <p:nvPr/>
        </p:nvSpPr>
        <p:spPr>
          <a:xfrm>
            <a:off x="486886" y="5120024"/>
            <a:ext cx="8195081" cy="15696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NZ" sz="2400" b="1" i="0" baseline="30000" dirty="0">
                <a:solidFill>
                  <a:schemeClr val="bg1"/>
                </a:solidFill>
                <a:effectLst/>
                <a:latin typeface="system-ui"/>
              </a:rPr>
              <a:t>8</a:t>
            </a:r>
            <a:r>
              <a:rPr lang="en-NZ" sz="2400" b="0" i="0" dirty="0">
                <a:solidFill>
                  <a:schemeClr val="bg1"/>
                </a:solidFill>
                <a:effectLst/>
                <a:latin typeface="system-ui"/>
              </a:rPr>
              <a:t>in the future there is laid up for me the crown of righteousness, which the Lord, the righteous Judge, will award to me on that day; and not only to me, but also to all who have loved His appearing. </a:t>
            </a:r>
            <a:r>
              <a:rPr lang="en-NZ" sz="1100" b="0" i="0" dirty="0">
                <a:solidFill>
                  <a:schemeClr val="bg1"/>
                </a:solidFill>
                <a:effectLst/>
                <a:latin typeface="system-ui"/>
              </a:rPr>
              <a:t>(NASB95)</a:t>
            </a:r>
            <a:endParaRPr lang="en-NZ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5173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321732"/>
            <a:ext cx="5293730" cy="1964266"/>
          </a:xfrm>
          <a:prstGeom prst="rect">
            <a:avLst/>
          </a:prstGeom>
          <a:solidFill>
            <a:srgbClr val="815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6888" y="2432305"/>
            <a:ext cx="5292501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Baptisms - Convention of Atlantic Baptist Churches">
            <a:extLst>
              <a:ext uri="{FF2B5EF4-FFF2-40B4-BE49-F238E27FC236}">
                <a16:creationId xmlns:a16="http://schemas.microsoft.com/office/drawing/2014/main" id="{BBACEF0C-341B-44FA-85E2-8B24B41953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5"/>
          <a:stretch/>
        </p:blipFill>
        <p:spPr bwMode="auto">
          <a:xfrm>
            <a:off x="1547664" y="2852936"/>
            <a:ext cx="2876222" cy="346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159EE6-15BD-451E-B085-DF7E98504EF7}"/>
              </a:ext>
            </a:extLst>
          </p:cNvPr>
          <p:cNvSpPr txBox="1"/>
          <p:nvPr/>
        </p:nvSpPr>
        <p:spPr>
          <a:xfrm>
            <a:off x="5650990" y="320623"/>
            <a:ext cx="3246121" cy="621453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i="0" dirty="0">
                <a:solidFill>
                  <a:srgbClr val="FFFFFF"/>
                </a:solidFill>
                <a:effectLst/>
              </a:rPr>
              <a:t>Acts 2:38—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i="0" baseline="30000" dirty="0">
                <a:solidFill>
                  <a:srgbClr val="FFFFFF"/>
                </a:solidFill>
                <a:effectLst/>
              </a:rPr>
              <a:t>38</a:t>
            </a:r>
            <a:r>
              <a:rPr lang="en-US" sz="2800" i="0" dirty="0">
                <a:solidFill>
                  <a:srgbClr val="FFFFFF"/>
                </a:solidFill>
                <a:effectLst/>
              </a:rPr>
              <a:t>Peter </a:t>
            </a:r>
            <a:r>
              <a:rPr lang="en-US" sz="2800" i="1" dirty="0">
                <a:solidFill>
                  <a:srgbClr val="FFFFFF"/>
                </a:solidFill>
                <a:effectLst/>
              </a:rPr>
              <a:t>said</a:t>
            </a:r>
            <a:r>
              <a:rPr lang="en-US" sz="2800" i="0" dirty="0">
                <a:solidFill>
                  <a:srgbClr val="FFFFFF"/>
                </a:solidFill>
                <a:effectLst/>
              </a:rPr>
              <a:t> to them, “Repent, and each of you be baptized in the name of Jesus Christ for the forgiveness of your sins; and you will receive the gift of the Holy Spirit. </a:t>
            </a:r>
            <a:r>
              <a:rPr lang="en-US" sz="1700" b="0" i="0" dirty="0">
                <a:solidFill>
                  <a:srgbClr val="FFFFFF"/>
                </a:solidFill>
                <a:effectLst/>
              </a:rPr>
              <a:t>(NASB95)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E9E861-F13E-46A7-A8B8-968F3468C65C}"/>
              </a:ext>
            </a:extLst>
          </p:cNvPr>
          <p:cNvSpPr txBox="1"/>
          <p:nvPr/>
        </p:nvSpPr>
        <p:spPr>
          <a:xfrm>
            <a:off x="606524" y="1011477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0" dirty="0">
                <a:solidFill>
                  <a:srgbClr val="FFFFFF"/>
                </a:solidFill>
                <a:effectLst/>
              </a:rPr>
              <a:t>Starting to Begin…</a:t>
            </a:r>
            <a:endParaRPr lang="en-NZ" sz="3200" dirty="0"/>
          </a:p>
        </p:txBody>
      </p:sp>
    </p:spTree>
    <p:extLst>
      <p:ext uri="{BB962C8B-B14F-4D97-AF65-F5344CB8AC3E}">
        <p14:creationId xmlns:p14="http://schemas.microsoft.com/office/powerpoint/2010/main" val="2790632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97661" y="280374"/>
            <a:ext cx="8579095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62527E-0A70-4166-831C-A8B26D7F9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763" y="433545"/>
            <a:ext cx="8354890" cy="169108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700" dirty="0">
                <a:solidFill>
                  <a:srgbClr val="FFFFFF"/>
                </a:solidFill>
              </a:rPr>
              <a:t>What makes one of these pens worth 10,000 times more than the other?</a:t>
            </a: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72558" y="1522292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 descr="BIC M10 Original Ballpoint Pen | Cult Pens">
            <a:extLst>
              <a:ext uri="{FF2B5EF4-FFF2-40B4-BE49-F238E27FC236}">
                <a16:creationId xmlns:a16="http://schemas.microsoft.com/office/drawing/2014/main" id="{EBB54B2B-CA02-4DE7-B7EC-0047AA7F168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5825" y="2426818"/>
            <a:ext cx="3997637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8720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8" name="Picture 6" descr="I Bought The World's MOST EXPENSIVE PEN ($10,000) | ZHC ...">
            <a:extLst>
              <a:ext uri="{FF2B5EF4-FFF2-40B4-BE49-F238E27FC236}">
                <a16:creationId xmlns:a16="http://schemas.microsoft.com/office/drawing/2014/main" id="{361E5919-4A8E-44C0-9918-F9100CBF70E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3804" y="3274779"/>
            <a:ext cx="4091938" cy="230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24DE2EC-8190-46D0-9396-8E248EA6C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19" y="4785258"/>
            <a:ext cx="1706778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637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BFAB9-9B7F-466B-93BB-781B59C06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2C794-1A5A-4E37-9A20-797A052E472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NZ" b="0" i="0" dirty="0">
                <a:solidFill>
                  <a:srgbClr val="0A0A0A"/>
                </a:solidFill>
                <a:effectLst/>
                <a:latin typeface="Open Sans" panose="020B0606030504020204" pitchFamily="34" charset="0"/>
              </a:rPr>
              <a:t>After patiently watching a Scotsman swing and miss the golf ball six times President Grant was heard to say…</a:t>
            </a:r>
            <a:endParaRPr lang="en-NZ" dirty="0"/>
          </a:p>
        </p:txBody>
      </p:sp>
      <p:pic>
        <p:nvPicPr>
          <p:cNvPr id="1026" name="Picture 2" descr="How to Increase Your Golf Back Swing - Renegade Golf Training">
            <a:extLst>
              <a:ext uri="{FF2B5EF4-FFF2-40B4-BE49-F238E27FC236}">
                <a16:creationId xmlns:a16="http://schemas.microsoft.com/office/drawing/2014/main" id="{BFA36126-B288-4E4E-8FA6-FA820B46632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17242"/>
            <a:ext cx="4038600" cy="329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222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BFAB9-9B7F-466B-93BB-781B59C06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2C794-1A5A-4E37-9A20-797A052E472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NZ" b="0" i="0" dirty="0">
                <a:solidFill>
                  <a:srgbClr val="0A0A0A"/>
                </a:solidFill>
                <a:effectLst/>
                <a:latin typeface="Open Sans" panose="020B0606030504020204" pitchFamily="34" charset="0"/>
              </a:rPr>
              <a:t>“There seems to be a fair amount of exercise in this game, but I fail to see...”</a:t>
            </a:r>
            <a:endParaRPr lang="en-NZ" dirty="0"/>
          </a:p>
        </p:txBody>
      </p:sp>
      <p:pic>
        <p:nvPicPr>
          <p:cNvPr id="1026" name="Picture 2" descr="How to Increase Your Golf Back Swing - Renegade Golf Training">
            <a:extLst>
              <a:ext uri="{FF2B5EF4-FFF2-40B4-BE49-F238E27FC236}">
                <a16:creationId xmlns:a16="http://schemas.microsoft.com/office/drawing/2014/main" id="{BFA36126-B288-4E4E-8FA6-FA820B46632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17242"/>
            <a:ext cx="4038600" cy="329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025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BFAB9-9B7F-466B-93BB-781B59C06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2C794-1A5A-4E37-9A20-797A052E472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NZ" b="0" i="0" dirty="0">
                <a:solidFill>
                  <a:srgbClr val="0A0A0A"/>
                </a:solidFill>
                <a:effectLst/>
                <a:latin typeface="Open Sans" panose="020B0606030504020204" pitchFamily="34" charset="0"/>
              </a:rPr>
              <a:t>“There seems to be a fair amount of exercise in this game, but I fail to see </a:t>
            </a:r>
            <a:r>
              <a:rPr lang="en-NZ" b="1" i="0" u="sng" dirty="0">
                <a:solidFill>
                  <a:srgbClr val="0A0A0A"/>
                </a:solidFill>
                <a:effectLst/>
                <a:latin typeface="Open Sans" panose="020B0606030504020204" pitchFamily="34" charset="0"/>
              </a:rPr>
              <a:t>the purpose of the ball.”</a:t>
            </a:r>
            <a:endParaRPr lang="en-NZ" b="1" u="sng" dirty="0"/>
          </a:p>
        </p:txBody>
      </p:sp>
      <p:pic>
        <p:nvPicPr>
          <p:cNvPr id="1026" name="Picture 2" descr="How to Increase Your Golf Back Swing - Renegade Golf Training">
            <a:extLst>
              <a:ext uri="{FF2B5EF4-FFF2-40B4-BE49-F238E27FC236}">
                <a16:creationId xmlns:a16="http://schemas.microsoft.com/office/drawing/2014/main" id="{BFA36126-B288-4E4E-8FA6-FA820B46632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17242"/>
            <a:ext cx="4038600" cy="329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155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321732"/>
            <a:ext cx="5293730" cy="1964266"/>
          </a:xfrm>
          <a:prstGeom prst="rect">
            <a:avLst/>
          </a:prstGeom>
          <a:solidFill>
            <a:srgbClr val="A782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F5CB55-44F2-43CD-A6A2-369611D97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516804"/>
            <a:ext cx="4945641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Driven by design or default?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6888" y="2432305"/>
            <a:ext cx="5292501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A PURPOSE in life is more important than possessions or ...">
            <a:extLst>
              <a:ext uri="{FF2B5EF4-FFF2-40B4-BE49-F238E27FC236}">
                <a16:creationId xmlns:a16="http://schemas.microsoft.com/office/drawing/2014/main" id="{D15B4CA2-350A-44F9-9F93-12A7E5973DF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058" y="3003251"/>
            <a:ext cx="4934932" cy="296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0BB540-CA0A-472E-9DCE-7326657B59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86922" y="320623"/>
            <a:ext cx="3210190" cy="621453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b="0" i="0" dirty="0">
                <a:solidFill>
                  <a:srgbClr val="FFFFFF"/>
                </a:solidFill>
                <a:effectLst/>
              </a:rPr>
              <a:t>Either:</a:t>
            </a:r>
          </a:p>
          <a:p>
            <a:pPr indent="-228600"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You live for t</a:t>
            </a:r>
            <a:r>
              <a:rPr lang="en-US" b="0" i="0" dirty="0">
                <a:solidFill>
                  <a:srgbClr val="FFFFFF"/>
                </a:solidFill>
                <a:effectLst/>
              </a:rPr>
              <a:t>he purpose that God designed for you for</a:t>
            </a:r>
            <a:r>
              <a:rPr lang="en-US" dirty="0">
                <a:solidFill>
                  <a:srgbClr val="FFFFFF"/>
                </a:solidFill>
              </a:rPr>
              <a:t>.</a:t>
            </a:r>
          </a:p>
          <a:p>
            <a:pPr indent="-228600">
              <a:lnSpc>
                <a:spcPct val="90000"/>
              </a:lnSpc>
            </a:pPr>
            <a:r>
              <a:rPr lang="en-US" b="0" i="0" dirty="0">
                <a:solidFill>
                  <a:srgbClr val="FFFFFF"/>
                </a:solidFill>
                <a:effectLst/>
              </a:rPr>
              <a:t>Or…</a:t>
            </a:r>
          </a:p>
        </p:txBody>
      </p:sp>
    </p:spTree>
    <p:extLst>
      <p:ext uri="{BB962C8B-B14F-4D97-AF65-F5344CB8AC3E}">
        <p14:creationId xmlns:p14="http://schemas.microsoft.com/office/powerpoint/2010/main" val="3727181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321732"/>
            <a:ext cx="5293730" cy="1964266"/>
          </a:xfrm>
          <a:prstGeom prst="rect">
            <a:avLst/>
          </a:prstGeom>
          <a:solidFill>
            <a:srgbClr val="A782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F5CB55-44F2-43CD-A6A2-369611D97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516804"/>
            <a:ext cx="4945641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Driven by design or default?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6888" y="2432305"/>
            <a:ext cx="5292501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A PURPOSE in life is more important than possessions or ...">
            <a:extLst>
              <a:ext uri="{FF2B5EF4-FFF2-40B4-BE49-F238E27FC236}">
                <a16:creationId xmlns:a16="http://schemas.microsoft.com/office/drawing/2014/main" id="{D15B4CA2-350A-44F9-9F93-12A7E5973DF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058" y="3003251"/>
            <a:ext cx="4934932" cy="296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0BB540-CA0A-472E-9DCE-7326657B59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86922" y="320623"/>
            <a:ext cx="3210190" cy="621453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O</a:t>
            </a:r>
            <a:r>
              <a:rPr lang="en-US" b="0" i="0" dirty="0">
                <a:solidFill>
                  <a:srgbClr val="FFFFFF"/>
                </a:solidFill>
                <a:effectLst/>
              </a:rPr>
              <a:t>r according to the</a:t>
            </a:r>
          </a:p>
          <a:p>
            <a:pPr lvl="1" indent="-228600">
              <a:lnSpc>
                <a:spcPct val="90000"/>
              </a:lnSpc>
            </a:pPr>
            <a:r>
              <a:rPr lang="en-US" sz="2800" b="0" i="0" dirty="0">
                <a:solidFill>
                  <a:srgbClr val="FFFFFF"/>
                </a:solidFill>
                <a:effectLst/>
              </a:rPr>
              <a:t>demands of your schedule </a:t>
            </a:r>
          </a:p>
          <a:p>
            <a:pPr lvl="1" indent="-228600">
              <a:lnSpc>
                <a:spcPct val="90000"/>
              </a:lnSpc>
            </a:pPr>
            <a:r>
              <a:rPr lang="en-US" sz="2800" dirty="0">
                <a:solidFill>
                  <a:srgbClr val="FFFFFF"/>
                </a:solidFill>
              </a:rPr>
              <a:t>Or </a:t>
            </a:r>
            <a:r>
              <a:rPr lang="en-US" sz="2800" b="0" i="0" dirty="0">
                <a:solidFill>
                  <a:srgbClr val="FFFFFF"/>
                </a:solidFill>
                <a:effectLst/>
              </a:rPr>
              <a:t>expectations of others. </a:t>
            </a:r>
          </a:p>
        </p:txBody>
      </p:sp>
    </p:spTree>
    <p:extLst>
      <p:ext uri="{BB962C8B-B14F-4D97-AF65-F5344CB8AC3E}">
        <p14:creationId xmlns:p14="http://schemas.microsoft.com/office/powerpoint/2010/main" val="346817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321732"/>
            <a:ext cx="5293730" cy="1964266"/>
          </a:xfrm>
          <a:prstGeom prst="rect">
            <a:avLst/>
          </a:prstGeom>
          <a:solidFill>
            <a:srgbClr val="A782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F5CB55-44F2-43CD-A6A2-369611D97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516804"/>
            <a:ext cx="4945641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Driven by design or default?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6888" y="2432305"/>
            <a:ext cx="5292501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A PURPOSE in life is more important than possessions or ...">
            <a:extLst>
              <a:ext uri="{FF2B5EF4-FFF2-40B4-BE49-F238E27FC236}">
                <a16:creationId xmlns:a16="http://schemas.microsoft.com/office/drawing/2014/main" id="{D15B4CA2-350A-44F9-9F93-12A7E5973DF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058" y="3003251"/>
            <a:ext cx="4934932" cy="296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0BB540-CA0A-472E-9DCE-7326657B59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86922" y="320623"/>
            <a:ext cx="3210190" cy="621453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NZ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Your Purpose?:</a:t>
            </a:r>
          </a:p>
          <a:p>
            <a:r>
              <a:rPr lang="en-NZ" dirty="0">
                <a:solidFill>
                  <a:schemeClr val="tx1"/>
                </a:solidFill>
                <a:latin typeface="Open Sans" panose="020B0606030504020204" pitchFamily="34" charset="0"/>
              </a:rPr>
              <a:t>M</a:t>
            </a:r>
            <a:r>
              <a:rPr lang="en-NZ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aking money.</a:t>
            </a:r>
          </a:p>
          <a:p>
            <a:r>
              <a:rPr lang="en-NZ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Being the boss.</a:t>
            </a:r>
          </a:p>
          <a:p>
            <a:r>
              <a:rPr lang="en-NZ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Having Fun.</a:t>
            </a:r>
          </a:p>
          <a:p>
            <a:r>
              <a:rPr lang="en-NZ" dirty="0">
                <a:solidFill>
                  <a:schemeClr val="tx1"/>
                </a:solidFill>
                <a:latin typeface="Open Sans" panose="020B0606030504020204" pitchFamily="34" charset="0"/>
              </a:rPr>
              <a:t>B</a:t>
            </a:r>
            <a:r>
              <a:rPr lang="en-NZ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eing popular.</a:t>
            </a:r>
          </a:p>
          <a:p>
            <a:r>
              <a:rPr lang="en-NZ" dirty="0">
                <a:solidFill>
                  <a:schemeClr val="tx1"/>
                </a:solidFill>
              </a:rPr>
              <a:t>Not necessarily bad…for a while!</a:t>
            </a:r>
          </a:p>
          <a:p>
            <a:endParaRPr lang="en-NZ" dirty="0">
              <a:solidFill>
                <a:schemeClr val="tx1"/>
              </a:solidFill>
            </a:endParaRPr>
          </a:p>
          <a:p>
            <a:r>
              <a:rPr lang="en-NZ" dirty="0">
                <a:solidFill>
                  <a:schemeClr val="tx1"/>
                </a:solidFill>
              </a:rPr>
              <a:t>But…</a:t>
            </a:r>
          </a:p>
        </p:txBody>
      </p:sp>
    </p:spTree>
    <p:extLst>
      <p:ext uri="{BB962C8B-B14F-4D97-AF65-F5344CB8AC3E}">
        <p14:creationId xmlns:p14="http://schemas.microsoft.com/office/powerpoint/2010/main" val="1538564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4400</TotalTime>
  <Words>639</Words>
  <Application>Microsoft Office PowerPoint</Application>
  <PresentationFormat>On-screen Show (4:3)</PresentationFormat>
  <Paragraphs>85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Open Sans</vt:lpstr>
      <vt:lpstr>system-ui</vt:lpstr>
      <vt:lpstr>Office Theme</vt:lpstr>
      <vt:lpstr>Purpose</vt:lpstr>
      <vt:lpstr>What makes one of these pens worth 10,000 times more than the other?</vt:lpstr>
      <vt:lpstr>What makes one of these pens worth 10,000 times more than the other?</vt:lpstr>
      <vt:lpstr>PowerPoint Presentation</vt:lpstr>
      <vt:lpstr>PowerPoint Presentation</vt:lpstr>
      <vt:lpstr>PowerPoint Presentation</vt:lpstr>
      <vt:lpstr>Driven by design or default?</vt:lpstr>
      <vt:lpstr>Driven by design or default?</vt:lpstr>
      <vt:lpstr>Driven by design or default?</vt:lpstr>
      <vt:lpstr>Driven by design or default?</vt:lpstr>
      <vt:lpstr>Driven by design or default?</vt:lpstr>
      <vt:lpstr>Driven by design or default?</vt:lpstr>
      <vt:lpstr>Driven by design or default?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Time is ticking…</vt:lpstr>
      <vt:lpstr>Purpose of Words, Deeds—Good Works…</vt:lpstr>
      <vt:lpstr>PowerPoint Presentation</vt:lpstr>
      <vt:lpstr>Always Ready…!</vt:lpstr>
      <vt:lpstr>Always Ready…!  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Overlook</dc:title>
  <dc:creator>John</dc:creator>
  <cp:lastModifiedBy>HODGMAN, Geoff (BOSTSC)</cp:lastModifiedBy>
  <cp:revision>156</cp:revision>
  <dcterms:created xsi:type="dcterms:W3CDTF">2015-02-07T08:10:55Z</dcterms:created>
  <dcterms:modified xsi:type="dcterms:W3CDTF">2021-08-22T00:48:48Z</dcterms:modified>
</cp:coreProperties>
</file>