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7" r:id="rId2"/>
    <p:sldId id="257" r:id="rId3"/>
    <p:sldId id="258" r:id="rId4"/>
    <p:sldId id="1374" r:id="rId5"/>
    <p:sldId id="1375" r:id="rId6"/>
    <p:sldId id="1376" r:id="rId7"/>
    <p:sldId id="1377" r:id="rId8"/>
    <p:sldId id="260" r:id="rId9"/>
    <p:sldId id="261" r:id="rId10"/>
    <p:sldId id="266" r:id="rId11"/>
    <p:sldId id="262" r:id="rId12"/>
    <p:sldId id="1378" r:id="rId13"/>
    <p:sldId id="1379" r:id="rId14"/>
    <p:sldId id="1381" r:id="rId15"/>
    <p:sldId id="1385" r:id="rId16"/>
    <p:sldId id="1383" r:id="rId17"/>
    <p:sldId id="1384" r:id="rId18"/>
    <p:sldId id="265" r:id="rId19"/>
    <p:sldId id="13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79" autoAdjust="0"/>
  </p:normalViewPr>
  <p:slideViewPr>
    <p:cSldViewPr>
      <p:cViewPr varScale="1">
        <p:scale>
          <a:sx n="80" d="100"/>
          <a:sy n="80" d="100"/>
        </p:scale>
        <p:origin x="61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034E3D77-11C3-4A5E-880E-39EDB266A5BB}" type="datetimeFigureOut">
              <a:rPr lang="en-NZ" smtClean="0"/>
              <a:pPr/>
              <a:t>18/07/2021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F5D0B90-9F7F-4EDC-9A8E-02B0979EFDB4}"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34E3D77-11C3-4A5E-880E-39EDB266A5BB}" type="datetimeFigureOut">
              <a:rPr lang="en-NZ" smtClean="0"/>
              <a:pPr/>
              <a:t>18/07/2021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F5D0B90-9F7F-4EDC-9A8E-02B0979EFDB4}"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34E3D77-11C3-4A5E-880E-39EDB266A5BB}" type="datetimeFigureOut">
              <a:rPr lang="en-NZ" smtClean="0"/>
              <a:pPr/>
              <a:t>18/07/2021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F5D0B90-9F7F-4EDC-9A8E-02B0979EFDB4}"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34E3D77-11C3-4A5E-880E-39EDB266A5BB}" type="datetimeFigureOut">
              <a:rPr lang="en-NZ" smtClean="0"/>
              <a:pPr/>
              <a:t>18/07/2021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F5D0B90-9F7F-4EDC-9A8E-02B0979EFDB4}"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3D77-11C3-4A5E-880E-39EDB266A5BB}" type="datetimeFigureOut">
              <a:rPr lang="en-NZ" smtClean="0"/>
              <a:pPr/>
              <a:t>18/07/2021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F5D0B90-9F7F-4EDC-9A8E-02B0979EFDB4}"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034E3D77-11C3-4A5E-880E-39EDB266A5BB}" type="datetimeFigureOut">
              <a:rPr lang="en-NZ" smtClean="0"/>
              <a:pPr/>
              <a:t>18/07/2021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F5D0B90-9F7F-4EDC-9A8E-02B0979EFDB4}"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034E3D77-11C3-4A5E-880E-39EDB266A5BB}" type="datetimeFigureOut">
              <a:rPr lang="en-NZ" smtClean="0"/>
              <a:pPr/>
              <a:t>18/07/2021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F5D0B90-9F7F-4EDC-9A8E-02B0979EFDB4}"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034E3D77-11C3-4A5E-880E-39EDB266A5BB}" type="datetimeFigureOut">
              <a:rPr lang="en-NZ" smtClean="0"/>
              <a:pPr/>
              <a:t>18/07/2021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F5D0B90-9F7F-4EDC-9A8E-02B0979EFDB4}"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3D77-11C3-4A5E-880E-39EDB266A5BB}" type="datetimeFigureOut">
              <a:rPr lang="en-NZ" smtClean="0"/>
              <a:pPr/>
              <a:t>18/07/2021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F5D0B90-9F7F-4EDC-9A8E-02B0979EFDB4}"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4E3D77-11C3-4A5E-880E-39EDB266A5BB}" type="datetimeFigureOut">
              <a:rPr lang="en-NZ" smtClean="0"/>
              <a:pPr/>
              <a:t>18/07/2021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F5D0B90-9F7F-4EDC-9A8E-02B0979EFDB4}"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4E3D77-11C3-4A5E-880E-39EDB266A5BB}" type="datetimeFigureOut">
              <a:rPr lang="en-NZ" smtClean="0"/>
              <a:pPr/>
              <a:t>18/07/2021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F5D0B90-9F7F-4EDC-9A8E-02B0979EFDB4}"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3D77-11C3-4A5E-880E-39EDB266A5BB}" type="datetimeFigureOut">
              <a:rPr lang="en-NZ" smtClean="0"/>
              <a:pPr/>
              <a:t>18/07/2021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D0B90-9F7F-4EDC-9A8E-02B0979EFDB4}"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vert="horz" lIns="91440" tIns="45720" rIns="91440" bIns="45720" rtlCol="0" anchor="b">
            <a:normAutofit/>
          </a:bodyPr>
          <a:lstStyle/>
          <a:p>
            <a:pPr algn="l">
              <a:lnSpc>
                <a:spcPct val="90000"/>
              </a:lnSpc>
            </a:pPr>
            <a:r>
              <a:rPr lang="en-US" sz="4700"/>
              <a:t>Isolated Luxury</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descr="k9.jpg">
            <a:extLst>
              <a:ext uri="{FF2B5EF4-FFF2-40B4-BE49-F238E27FC236}">
                <a16:creationId xmlns:a16="http://schemas.microsoft.com/office/drawing/2014/main" id="{F47AF488-FBE8-4E57-B2A1-0BC071826A69}"/>
              </a:ext>
            </a:extLst>
          </p:cNvPr>
          <p:cNvPicPr>
            <a:picLocks noChangeAspect="1"/>
          </p:cNvPicPr>
          <p:nvPr/>
        </p:nvPicPr>
        <p:blipFill>
          <a:blip r:embed="rId2" cstate="print"/>
          <a:stretch>
            <a:fillRect/>
          </a:stretch>
        </p:blipFill>
        <p:spPr>
          <a:xfrm>
            <a:off x="683568" y="1793395"/>
            <a:ext cx="7469748" cy="498979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85260" cy="1434415"/>
          </a:xfrm>
        </p:spPr>
        <p:txBody>
          <a:bodyPr vert="horz" lIns="91440" tIns="45720" rIns="91440" bIns="45720" rtlCol="0" anchor="b">
            <a:normAutofit/>
          </a:bodyPr>
          <a:lstStyle/>
          <a:p>
            <a:pPr algn="l">
              <a:lnSpc>
                <a:spcPct val="90000"/>
              </a:lnSpc>
            </a:pPr>
            <a:r>
              <a:rPr lang="en-US" sz="4700"/>
              <a:t>There’s no such thing as a happy hermit.</a:t>
            </a:r>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k7.jpg"/>
          <p:cNvPicPr>
            <a:picLocks noGrp="1" noChangeAspect="1"/>
          </p:cNvPicPr>
          <p:nvPr>
            <p:ph sz="half" idx="2"/>
          </p:nvPr>
        </p:nvPicPr>
        <p:blipFill rotWithShape="1">
          <a:blip r:embed="rId2" cstate="print"/>
          <a:srcRect l="33517" r="5174" b="-2"/>
          <a:stretch/>
        </p:blipFill>
        <p:spPr>
          <a:xfrm>
            <a:off x="429369" y="2002056"/>
            <a:ext cx="2957886"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p:cNvSpPr>
            <a:spLocks noGrp="1"/>
          </p:cNvSpPr>
          <p:nvPr>
            <p:ph sz="half" idx="1"/>
          </p:nvPr>
        </p:nvSpPr>
        <p:spPr>
          <a:xfrm>
            <a:off x="3679466" y="2071316"/>
            <a:ext cx="5035164" cy="4114800"/>
          </a:xfrm>
        </p:spPr>
        <p:txBody>
          <a:bodyPr vert="horz" lIns="91440" tIns="45720" rIns="91440" bIns="45720" rtlCol="0" anchor="t">
            <a:normAutofit/>
          </a:bodyPr>
          <a:lstStyle/>
          <a:p>
            <a:pPr indent="-228600">
              <a:lnSpc>
                <a:spcPct val="90000"/>
              </a:lnSpc>
            </a:pPr>
            <a:r>
              <a:rPr lang="en-US" dirty="0"/>
              <a:t>Psalm 68:6—</a:t>
            </a:r>
          </a:p>
          <a:p>
            <a:pPr marL="514350" lvl="1" indent="0">
              <a:lnSpc>
                <a:spcPct val="90000"/>
              </a:lnSpc>
              <a:buNone/>
            </a:pPr>
            <a:r>
              <a:rPr lang="en-US" sz="2800" dirty="0"/>
              <a:t>“God sets the lonely in families, he leads out the prisoners with singing; but the rebellious live in a sun-scorched land.”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85260" cy="1434415"/>
          </a:xfrm>
        </p:spPr>
        <p:txBody>
          <a:bodyPr vert="horz" lIns="91440" tIns="45720" rIns="91440" bIns="45720" rtlCol="0" anchor="b">
            <a:normAutofit/>
          </a:bodyPr>
          <a:lstStyle/>
          <a:p>
            <a:pPr algn="l">
              <a:lnSpc>
                <a:spcPct val="90000"/>
              </a:lnSpc>
            </a:pPr>
            <a:r>
              <a:rPr lang="en-NZ" sz="4800" dirty="0"/>
              <a:t>It’s all about getting along in that family</a:t>
            </a:r>
            <a:endParaRPr lang="en-US" sz="4700" dirty="0"/>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quot;Words That Last Forever: Behold&quot; | Historic St. Paul's ...">
            <a:extLst>
              <a:ext uri="{FF2B5EF4-FFF2-40B4-BE49-F238E27FC236}">
                <a16:creationId xmlns:a16="http://schemas.microsoft.com/office/drawing/2014/main" id="{100BA23B-8C91-4BFF-967F-DFFE3C16F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932665"/>
            <a:ext cx="5449763" cy="468679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24C53EE6-D572-40A0-99F4-C63866B00DBE}"/>
              </a:ext>
            </a:extLst>
          </p:cNvPr>
          <p:cNvSpPr>
            <a:spLocks noGrp="1"/>
          </p:cNvSpPr>
          <p:nvPr>
            <p:ph sz="half" idx="1"/>
          </p:nvPr>
        </p:nvSpPr>
        <p:spPr>
          <a:xfrm>
            <a:off x="429369" y="1932665"/>
            <a:ext cx="1882552" cy="4686796"/>
          </a:xfrm>
        </p:spPr>
        <p:style>
          <a:lnRef idx="2">
            <a:schemeClr val="dk1">
              <a:shade val="50000"/>
            </a:schemeClr>
          </a:lnRef>
          <a:fillRef idx="1">
            <a:schemeClr val="dk1"/>
          </a:fillRef>
          <a:effectRef idx="0">
            <a:schemeClr val="dk1"/>
          </a:effectRef>
          <a:fontRef idx="minor">
            <a:schemeClr val="lt1"/>
          </a:fontRef>
        </p:style>
        <p:txBody>
          <a:bodyPr>
            <a:noAutofit/>
          </a:bodyPr>
          <a:lstStyle/>
          <a:p>
            <a:pPr>
              <a:buNone/>
            </a:pPr>
            <a:r>
              <a:rPr lang="en-NZ" sz="2400" dirty="0"/>
              <a:t>Romans 12:5</a:t>
            </a:r>
          </a:p>
          <a:p>
            <a:pPr>
              <a:buNone/>
            </a:pPr>
            <a:r>
              <a:rPr lang="en-NZ" sz="2400" baseline="30000" dirty="0"/>
              <a:t>5 </a:t>
            </a:r>
            <a:r>
              <a:rPr lang="en-NZ" sz="2400" dirty="0"/>
              <a:t>so in Christ we, though many, form one body, and each member belongs to all the others.</a:t>
            </a:r>
          </a:p>
        </p:txBody>
      </p:sp>
    </p:spTree>
    <p:extLst>
      <p:ext uri="{BB962C8B-B14F-4D97-AF65-F5344CB8AC3E}">
        <p14:creationId xmlns:p14="http://schemas.microsoft.com/office/powerpoint/2010/main" val="213353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85260" cy="1434415"/>
          </a:xfrm>
        </p:spPr>
        <p:txBody>
          <a:bodyPr vert="horz" lIns="91440" tIns="45720" rIns="91440" bIns="45720" rtlCol="0" anchor="b">
            <a:normAutofit/>
          </a:bodyPr>
          <a:lstStyle/>
          <a:p>
            <a:pPr algn="l">
              <a:lnSpc>
                <a:spcPct val="90000"/>
              </a:lnSpc>
            </a:pPr>
            <a:r>
              <a:rPr lang="en-NZ" sz="4800" dirty="0"/>
              <a:t>It’s all about getting along in that family</a:t>
            </a:r>
            <a:endParaRPr lang="en-US" sz="4700" dirty="0"/>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7F86C0B4-F881-4ED6-9B27-4F572B566BC9}"/>
              </a:ext>
            </a:extLst>
          </p:cNvPr>
          <p:cNvSpPr txBox="1">
            <a:spLocks/>
          </p:cNvSpPr>
          <p:nvPr/>
        </p:nvSpPr>
        <p:spPr>
          <a:xfrm>
            <a:off x="251520" y="1880752"/>
            <a:ext cx="8890194" cy="49589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Arial" pitchFamily="34" charset="0"/>
              <a:buNone/>
            </a:pPr>
            <a:r>
              <a:rPr lang="en-NZ" sz="3300" dirty="0"/>
              <a:t>Romans 12</a:t>
            </a:r>
          </a:p>
          <a:p>
            <a:r>
              <a:rPr lang="en-NZ" sz="3300" baseline="30000" dirty="0"/>
              <a:t>9 </a:t>
            </a:r>
            <a:r>
              <a:rPr lang="en-NZ" sz="3300" dirty="0"/>
              <a:t>Love must be sincere. </a:t>
            </a:r>
          </a:p>
          <a:p>
            <a:r>
              <a:rPr lang="en-NZ" sz="3300" baseline="30000" dirty="0"/>
              <a:t>10 </a:t>
            </a:r>
            <a:r>
              <a:rPr lang="en-NZ" sz="3300" dirty="0"/>
              <a:t>Be devoted to one another in love. </a:t>
            </a:r>
          </a:p>
          <a:p>
            <a:r>
              <a:rPr lang="en-NZ" sz="3300" dirty="0"/>
              <a:t>Honour one another above yourselves.</a:t>
            </a:r>
          </a:p>
          <a:p>
            <a:r>
              <a:rPr lang="en-NZ" sz="3300" baseline="30000" dirty="0"/>
              <a:t>13 </a:t>
            </a:r>
            <a:r>
              <a:rPr lang="en-NZ" sz="3300" dirty="0"/>
              <a:t>Share with the Lord’s people who are in need. </a:t>
            </a:r>
          </a:p>
          <a:p>
            <a:r>
              <a:rPr lang="en-NZ" sz="3300" dirty="0"/>
              <a:t>Practice hospitality.</a:t>
            </a:r>
          </a:p>
          <a:p>
            <a:r>
              <a:rPr lang="en-NZ" sz="3300" baseline="30000" dirty="0"/>
              <a:t>14 </a:t>
            </a:r>
            <a:r>
              <a:rPr lang="en-NZ" sz="3300" dirty="0"/>
              <a:t>Bless those who persecute you; bless and do not curse. </a:t>
            </a:r>
          </a:p>
          <a:p>
            <a:r>
              <a:rPr lang="en-NZ" sz="3300" baseline="30000" dirty="0"/>
              <a:t>15 </a:t>
            </a:r>
            <a:r>
              <a:rPr lang="en-NZ" sz="3300" dirty="0"/>
              <a:t>Rejoice with those who rejoice; mourn with those who mourn. </a:t>
            </a:r>
          </a:p>
          <a:p>
            <a:r>
              <a:rPr lang="en-NZ" sz="3300" baseline="30000" dirty="0"/>
              <a:t>16 </a:t>
            </a:r>
            <a:r>
              <a:rPr lang="en-NZ" sz="3300" dirty="0"/>
              <a:t>Live in harmony with one another. </a:t>
            </a:r>
          </a:p>
          <a:p>
            <a:r>
              <a:rPr lang="en-NZ" sz="3300" dirty="0"/>
              <a:t>Do not be proud, but be willing to associate with people of low position.  Do not be conceited.</a:t>
            </a:r>
          </a:p>
          <a:p>
            <a:r>
              <a:rPr lang="en-NZ" sz="3300" baseline="30000" dirty="0"/>
              <a:t>17 </a:t>
            </a:r>
            <a:r>
              <a:rPr lang="en-NZ" sz="3300" dirty="0"/>
              <a:t>Do not repay anyone evil for evil. </a:t>
            </a:r>
          </a:p>
          <a:p>
            <a:r>
              <a:rPr lang="en-NZ" sz="3300" dirty="0"/>
              <a:t>Be careful to do what is right in the eyes of everyone. </a:t>
            </a:r>
          </a:p>
          <a:p>
            <a:r>
              <a:rPr lang="en-NZ" sz="3300" baseline="30000" dirty="0"/>
              <a:t>18 </a:t>
            </a:r>
            <a:r>
              <a:rPr lang="en-NZ" sz="3300" dirty="0"/>
              <a:t>If it is possible, as far as it depends on you, live at peace with everyone. </a:t>
            </a:r>
          </a:p>
          <a:p>
            <a:r>
              <a:rPr lang="en-NZ" sz="3300" baseline="30000" dirty="0"/>
              <a:t>19 </a:t>
            </a:r>
            <a:r>
              <a:rPr lang="en-NZ" sz="3300" dirty="0"/>
              <a:t>Do not take revenge</a:t>
            </a:r>
          </a:p>
          <a:p>
            <a:endParaRPr lang="en-NZ" dirty="0"/>
          </a:p>
        </p:txBody>
      </p:sp>
    </p:spTree>
    <p:extLst>
      <p:ext uri="{BB962C8B-B14F-4D97-AF65-F5344CB8AC3E}">
        <p14:creationId xmlns:p14="http://schemas.microsoft.com/office/powerpoint/2010/main" val="1418295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85260" cy="1434415"/>
          </a:xfrm>
        </p:spPr>
        <p:txBody>
          <a:bodyPr vert="horz" lIns="91440" tIns="45720" rIns="91440" bIns="45720" rtlCol="0" anchor="b">
            <a:normAutofit/>
          </a:bodyPr>
          <a:lstStyle/>
          <a:p>
            <a:pPr algn="l">
              <a:lnSpc>
                <a:spcPct val="90000"/>
              </a:lnSpc>
            </a:pPr>
            <a:r>
              <a:rPr lang="en-NZ" sz="4800" dirty="0"/>
              <a:t>First Family Problem:</a:t>
            </a:r>
            <a:endParaRPr lang="en-US" sz="4700" dirty="0"/>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DA17FAD-6CCF-410F-AADC-233B0410E446}"/>
              </a:ext>
            </a:extLst>
          </p:cNvPr>
          <p:cNvSpPr txBox="1"/>
          <p:nvPr/>
        </p:nvSpPr>
        <p:spPr>
          <a:xfrm>
            <a:off x="451098" y="2060848"/>
            <a:ext cx="8285260" cy="4493538"/>
          </a:xfrm>
          <a:prstGeom prst="rect">
            <a:avLst/>
          </a:prstGeom>
          <a:noFill/>
        </p:spPr>
        <p:txBody>
          <a:bodyPr wrap="square">
            <a:spAutoFit/>
          </a:bodyPr>
          <a:lstStyle/>
          <a:p>
            <a:r>
              <a:rPr lang="en-NZ" sz="2600" dirty="0"/>
              <a:t>Acts 6:1-4—In those days when the number of disciples was increasing, the Hellenistic Jews among them complained against the Hebraic Jews because their widows were being overlooked in the daily distribution of food. </a:t>
            </a:r>
            <a:r>
              <a:rPr lang="en-NZ" sz="2600" baseline="30000" dirty="0"/>
              <a:t>2</a:t>
            </a:r>
            <a:r>
              <a:rPr lang="en-NZ" sz="2600" dirty="0"/>
              <a:t>So the Twelve gathered all the disciples together and said, “It would not be right for us to neglect the ministry of the word of God in order to wait on tables. </a:t>
            </a:r>
            <a:r>
              <a:rPr lang="en-NZ" sz="2600" baseline="30000" dirty="0"/>
              <a:t>3</a:t>
            </a:r>
            <a:r>
              <a:rPr lang="en-NZ" sz="2600" dirty="0"/>
              <a:t>Brothers and sisters, choose seven men from among you who are known to be full of the Spirit and wisdom. We will turn this responsibility over to them </a:t>
            </a:r>
            <a:r>
              <a:rPr lang="en-NZ" sz="2600" baseline="30000" dirty="0"/>
              <a:t>4</a:t>
            </a:r>
            <a:r>
              <a:rPr lang="en-NZ" sz="2600" dirty="0"/>
              <a:t>and will give our attention to prayer and the ministry of the word.”</a:t>
            </a:r>
          </a:p>
        </p:txBody>
      </p:sp>
      <p:pic>
        <p:nvPicPr>
          <p:cNvPr id="12" name="Content Placeholder 4" descr="k8.jpg">
            <a:extLst>
              <a:ext uri="{FF2B5EF4-FFF2-40B4-BE49-F238E27FC236}">
                <a16:creationId xmlns:a16="http://schemas.microsoft.com/office/drawing/2014/main" id="{AE332D20-08DD-41C9-9A85-CA7E92C86D32}"/>
              </a:ext>
            </a:extLst>
          </p:cNvPr>
          <p:cNvPicPr>
            <a:picLocks noChangeAspect="1"/>
          </p:cNvPicPr>
          <p:nvPr/>
        </p:nvPicPr>
        <p:blipFill>
          <a:blip r:embed="rId2" cstate="print"/>
          <a:stretch>
            <a:fillRect/>
          </a:stretch>
        </p:blipFill>
        <p:spPr>
          <a:xfrm>
            <a:off x="6450672" y="93302"/>
            <a:ext cx="2200310" cy="1536981"/>
          </a:xfrm>
          <a:prstGeom prst="rect">
            <a:avLst/>
          </a:prstGeom>
        </p:spPr>
      </p:pic>
    </p:spTree>
    <p:extLst>
      <p:ext uri="{BB962C8B-B14F-4D97-AF65-F5344CB8AC3E}">
        <p14:creationId xmlns:p14="http://schemas.microsoft.com/office/powerpoint/2010/main" val="1645427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85260" cy="1434415"/>
          </a:xfrm>
        </p:spPr>
        <p:txBody>
          <a:bodyPr vert="horz" lIns="91440" tIns="45720" rIns="91440" bIns="45720" rtlCol="0" anchor="b">
            <a:normAutofit/>
          </a:bodyPr>
          <a:lstStyle/>
          <a:p>
            <a:pPr algn="l">
              <a:lnSpc>
                <a:spcPct val="90000"/>
              </a:lnSpc>
            </a:pPr>
            <a:r>
              <a:rPr lang="en-NZ" sz="4800" dirty="0"/>
              <a:t>First Family Problem:</a:t>
            </a:r>
            <a:endParaRPr lang="en-US" sz="4700" dirty="0"/>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k8.jpg">
            <a:extLst>
              <a:ext uri="{FF2B5EF4-FFF2-40B4-BE49-F238E27FC236}">
                <a16:creationId xmlns:a16="http://schemas.microsoft.com/office/drawing/2014/main" id="{50A7ECA3-CDC1-4137-800D-7EFC7EEB4FDD}"/>
              </a:ext>
            </a:extLst>
          </p:cNvPr>
          <p:cNvPicPr>
            <a:picLocks noChangeAspect="1"/>
          </p:cNvPicPr>
          <p:nvPr/>
        </p:nvPicPr>
        <p:blipFill>
          <a:blip r:embed="rId2" cstate="print"/>
          <a:stretch>
            <a:fillRect/>
          </a:stretch>
        </p:blipFill>
        <p:spPr>
          <a:xfrm>
            <a:off x="395535" y="3284984"/>
            <a:ext cx="4648583" cy="3247172"/>
          </a:xfrm>
          <a:prstGeom prst="rect">
            <a:avLst/>
          </a:prstGeom>
        </p:spPr>
      </p:pic>
      <p:sp>
        <p:nvSpPr>
          <p:cNvPr id="7" name="Content Placeholder 6">
            <a:extLst>
              <a:ext uri="{FF2B5EF4-FFF2-40B4-BE49-F238E27FC236}">
                <a16:creationId xmlns:a16="http://schemas.microsoft.com/office/drawing/2014/main" id="{9894AD4F-321A-4012-973A-EE78374690E4}"/>
              </a:ext>
            </a:extLst>
          </p:cNvPr>
          <p:cNvSpPr txBox="1">
            <a:spLocks/>
          </p:cNvSpPr>
          <p:nvPr/>
        </p:nvSpPr>
        <p:spPr>
          <a:xfrm>
            <a:off x="5279303" y="2276872"/>
            <a:ext cx="3466728" cy="324717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dirty="0"/>
              <a:t>Before</a:t>
            </a:r>
          </a:p>
          <a:p>
            <a:pPr lvl="1"/>
            <a:r>
              <a:rPr lang="en-NZ" dirty="0"/>
              <a:t>Different People</a:t>
            </a:r>
          </a:p>
          <a:p>
            <a:pPr lvl="1"/>
            <a:r>
              <a:rPr lang="en-NZ" dirty="0"/>
              <a:t>Different Culture</a:t>
            </a:r>
          </a:p>
          <a:p>
            <a:pPr lvl="1"/>
            <a:r>
              <a:rPr lang="en-NZ" dirty="0"/>
              <a:t>Separate lives</a:t>
            </a:r>
          </a:p>
          <a:p>
            <a:r>
              <a:rPr lang="en-NZ" dirty="0">
                <a:solidFill>
                  <a:schemeClr val="bg1"/>
                </a:solidFill>
              </a:rPr>
              <a:t>Now</a:t>
            </a:r>
          </a:p>
          <a:p>
            <a:pPr lvl="1"/>
            <a:r>
              <a:rPr lang="en-NZ" dirty="0">
                <a:solidFill>
                  <a:schemeClr val="bg1"/>
                </a:solidFill>
              </a:rPr>
              <a:t>New Family</a:t>
            </a:r>
          </a:p>
          <a:p>
            <a:pPr lvl="1"/>
            <a:r>
              <a:rPr lang="en-NZ" dirty="0">
                <a:solidFill>
                  <a:schemeClr val="bg1"/>
                </a:solidFill>
              </a:rPr>
              <a:t>New Culture</a:t>
            </a:r>
          </a:p>
          <a:p>
            <a:pPr lvl="1"/>
            <a:r>
              <a:rPr lang="en-NZ" dirty="0">
                <a:solidFill>
                  <a:schemeClr val="bg1"/>
                </a:solidFill>
              </a:rPr>
              <a:t>Same life</a:t>
            </a:r>
          </a:p>
        </p:txBody>
      </p:sp>
      <p:sp>
        <p:nvSpPr>
          <p:cNvPr id="8" name="TextBox 7">
            <a:extLst>
              <a:ext uri="{FF2B5EF4-FFF2-40B4-BE49-F238E27FC236}">
                <a16:creationId xmlns:a16="http://schemas.microsoft.com/office/drawing/2014/main" id="{E3C70D12-1DBB-4353-80F8-D49293353C02}"/>
              </a:ext>
            </a:extLst>
          </p:cNvPr>
          <p:cNvSpPr txBox="1"/>
          <p:nvPr/>
        </p:nvSpPr>
        <p:spPr>
          <a:xfrm>
            <a:off x="1187624" y="2166158"/>
            <a:ext cx="2016224" cy="769441"/>
          </a:xfrm>
          <a:prstGeom prst="rect">
            <a:avLst/>
          </a:prstGeom>
          <a:noFill/>
        </p:spPr>
        <p:txBody>
          <a:bodyPr wrap="square">
            <a:spAutoFit/>
          </a:bodyPr>
          <a:lstStyle/>
          <a:p>
            <a:r>
              <a:rPr lang="en-NZ" sz="4400" dirty="0"/>
              <a:t>Acts 6</a:t>
            </a:r>
          </a:p>
        </p:txBody>
      </p:sp>
    </p:spTree>
    <p:extLst>
      <p:ext uri="{BB962C8B-B14F-4D97-AF65-F5344CB8AC3E}">
        <p14:creationId xmlns:p14="http://schemas.microsoft.com/office/powerpoint/2010/main" val="343140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85260" cy="1434415"/>
          </a:xfrm>
        </p:spPr>
        <p:txBody>
          <a:bodyPr vert="horz" lIns="91440" tIns="45720" rIns="91440" bIns="45720" rtlCol="0" anchor="b">
            <a:normAutofit/>
          </a:bodyPr>
          <a:lstStyle/>
          <a:p>
            <a:pPr algn="l">
              <a:lnSpc>
                <a:spcPct val="90000"/>
              </a:lnSpc>
            </a:pPr>
            <a:r>
              <a:rPr lang="en-NZ" sz="4800" dirty="0"/>
              <a:t>First Family Problem:</a:t>
            </a:r>
            <a:endParaRPr lang="en-US" sz="4700" dirty="0"/>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k8.jpg">
            <a:extLst>
              <a:ext uri="{FF2B5EF4-FFF2-40B4-BE49-F238E27FC236}">
                <a16:creationId xmlns:a16="http://schemas.microsoft.com/office/drawing/2014/main" id="{50A7ECA3-CDC1-4137-800D-7EFC7EEB4FDD}"/>
              </a:ext>
            </a:extLst>
          </p:cNvPr>
          <p:cNvPicPr>
            <a:picLocks noChangeAspect="1"/>
          </p:cNvPicPr>
          <p:nvPr/>
        </p:nvPicPr>
        <p:blipFill>
          <a:blip r:embed="rId2" cstate="print"/>
          <a:stretch>
            <a:fillRect/>
          </a:stretch>
        </p:blipFill>
        <p:spPr>
          <a:xfrm>
            <a:off x="395535" y="3284984"/>
            <a:ext cx="4648583" cy="3247172"/>
          </a:xfrm>
          <a:prstGeom prst="rect">
            <a:avLst/>
          </a:prstGeom>
        </p:spPr>
      </p:pic>
      <p:sp>
        <p:nvSpPr>
          <p:cNvPr id="7" name="Content Placeholder 6">
            <a:extLst>
              <a:ext uri="{FF2B5EF4-FFF2-40B4-BE49-F238E27FC236}">
                <a16:creationId xmlns:a16="http://schemas.microsoft.com/office/drawing/2014/main" id="{9894AD4F-321A-4012-973A-EE78374690E4}"/>
              </a:ext>
            </a:extLst>
          </p:cNvPr>
          <p:cNvSpPr txBox="1">
            <a:spLocks/>
          </p:cNvSpPr>
          <p:nvPr/>
        </p:nvSpPr>
        <p:spPr>
          <a:xfrm>
            <a:off x="5279303" y="2276872"/>
            <a:ext cx="3466728" cy="324717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NZ" dirty="0"/>
              <a:t>Before</a:t>
            </a:r>
          </a:p>
          <a:p>
            <a:pPr lvl="1"/>
            <a:r>
              <a:rPr lang="en-NZ" dirty="0"/>
              <a:t>Different People</a:t>
            </a:r>
          </a:p>
          <a:p>
            <a:pPr lvl="1"/>
            <a:r>
              <a:rPr lang="en-NZ" dirty="0"/>
              <a:t>Different Culture</a:t>
            </a:r>
          </a:p>
          <a:p>
            <a:pPr lvl="1"/>
            <a:r>
              <a:rPr lang="en-NZ" dirty="0"/>
              <a:t>Separate lives</a:t>
            </a:r>
          </a:p>
          <a:p>
            <a:r>
              <a:rPr lang="en-NZ" dirty="0"/>
              <a:t>Now</a:t>
            </a:r>
          </a:p>
          <a:p>
            <a:pPr lvl="1"/>
            <a:r>
              <a:rPr lang="en-NZ" dirty="0"/>
              <a:t>New Family</a:t>
            </a:r>
          </a:p>
          <a:p>
            <a:pPr lvl="1"/>
            <a:r>
              <a:rPr lang="en-NZ" dirty="0"/>
              <a:t>New Culture</a:t>
            </a:r>
          </a:p>
          <a:p>
            <a:pPr lvl="1"/>
            <a:r>
              <a:rPr lang="en-NZ" dirty="0"/>
              <a:t>Same life</a:t>
            </a:r>
          </a:p>
        </p:txBody>
      </p:sp>
      <p:sp>
        <p:nvSpPr>
          <p:cNvPr id="8" name="TextBox 7">
            <a:extLst>
              <a:ext uri="{FF2B5EF4-FFF2-40B4-BE49-F238E27FC236}">
                <a16:creationId xmlns:a16="http://schemas.microsoft.com/office/drawing/2014/main" id="{E3C70D12-1DBB-4353-80F8-D49293353C02}"/>
              </a:ext>
            </a:extLst>
          </p:cNvPr>
          <p:cNvSpPr txBox="1"/>
          <p:nvPr/>
        </p:nvSpPr>
        <p:spPr>
          <a:xfrm>
            <a:off x="1187624" y="2166158"/>
            <a:ext cx="2016224" cy="769441"/>
          </a:xfrm>
          <a:prstGeom prst="rect">
            <a:avLst/>
          </a:prstGeom>
          <a:noFill/>
        </p:spPr>
        <p:txBody>
          <a:bodyPr wrap="square">
            <a:spAutoFit/>
          </a:bodyPr>
          <a:lstStyle/>
          <a:p>
            <a:r>
              <a:rPr lang="en-NZ" sz="4400" dirty="0"/>
              <a:t>Acts 6</a:t>
            </a:r>
          </a:p>
        </p:txBody>
      </p:sp>
    </p:spTree>
    <p:extLst>
      <p:ext uri="{BB962C8B-B14F-4D97-AF65-F5344CB8AC3E}">
        <p14:creationId xmlns:p14="http://schemas.microsoft.com/office/powerpoint/2010/main" val="127288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85260" cy="1434415"/>
          </a:xfrm>
        </p:spPr>
        <p:txBody>
          <a:bodyPr vert="horz" lIns="91440" tIns="45720" rIns="91440" bIns="45720" rtlCol="0" anchor="b">
            <a:normAutofit/>
          </a:bodyPr>
          <a:lstStyle/>
          <a:p>
            <a:pPr algn="l">
              <a:lnSpc>
                <a:spcPct val="90000"/>
              </a:lnSpc>
            </a:pPr>
            <a:r>
              <a:rPr lang="en-NZ" sz="4800" dirty="0"/>
              <a:t>Never Stop Doing Good…</a:t>
            </a:r>
            <a:endParaRPr lang="en-US" sz="4700" dirty="0"/>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1D8774F-B6E5-41EA-8355-1CC6BE56C6CE}"/>
              </a:ext>
            </a:extLst>
          </p:cNvPr>
          <p:cNvSpPr>
            <a:spLocks noGrp="1"/>
          </p:cNvSpPr>
          <p:nvPr>
            <p:ph sz="half" idx="1"/>
          </p:nvPr>
        </p:nvSpPr>
        <p:spPr>
          <a:xfrm>
            <a:off x="457200" y="2420888"/>
            <a:ext cx="4038600" cy="3705275"/>
          </a:xfrm>
        </p:spPr>
        <p:txBody>
          <a:bodyPr/>
          <a:lstStyle/>
          <a:p>
            <a:r>
              <a:rPr lang="en-NZ" dirty="0"/>
              <a:t>Galatians 6:10</a:t>
            </a:r>
          </a:p>
          <a:p>
            <a:pPr>
              <a:buNone/>
            </a:pPr>
            <a:r>
              <a:rPr lang="en-NZ" dirty="0"/>
              <a:t>So then, while we have opportunity, let us do good to all people, and especially to those who are of the household of the faith.</a:t>
            </a:r>
          </a:p>
          <a:p>
            <a:endParaRPr lang="en-NZ" dirty="0"/>
          </a:p>
        </p:txBody>
      </p:sp>
      <p:pic>
        <p:nvPicPr>
          <p:cNvPr id="10" name="Content Placeholder 4" descr="k11.png">
            <a:extLst>
              <a:ext uri="{FF2B5EF4-FFF2-40B4-BE49-F238E27FC236}">
                <a16:creationId xmlns:a16="http://schemas.microsoft.com/office/drawing/2014/main" id="{25B4D55E-7E0D-4380-B26B-146B7E6278D5}"/>
              </a:ext>
            </a:extLst>
          </p:cNvPr>
          <p:cNvPicPr>
            <a:picLocks noGrp="1" noChangeAspect="1"/>
          </p:cNvPicPr>
          <p:nvPr>
            <p:ph sz="half" idx="2"/>
          </p:nvPr>
        </p:nvPicPr>
        <p:blipFill>
          <a:blip r:embed="rId2" cstate="print"/>
          <a:stretch>
            <a:fillRect/>
          </a:stretch>
        </p:blipFill>
        <p:spPr>
          <a:xfrm>
            <a:off x="4427984" y="2492896"/>
            <a:ext cx="4341704" cy="2830086"/>
          </a:xfrm>
        </p:spPr>
      </p:pic>
    </p:spTree>
    <p:extLst>
      <p:ext uri="{BB962C8B-B14F-4D97-AF65-F5344CB8AC3E}">
        <p14:creationId xmlns:p14="http://schemas.microsoft.com/office/powerpoint/2010/main" val="662412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10.jpg"/>
          <p:cNvPicPr>
            <a:picLocks noGrp="1" noChangeAspect="1"/>
          </p:cNvPicPr>
          <p:nvPr>
            <p:ph sz="half" idx="2"/>
          </p:nvPr>
        </p:nvPicPr>
        <p:blipFill>
          <a:blip r:embed="rId2" cstate="print"/>
          <a:stretch>
            <a:fillRect/>
          </a:stretch>
        </p:blipFill>
        <p:spPr>
          <a:xfrm>
            <a:off x="776502" y="836712"/>
            <a:ext cx="7590995" cy="5693246"/>
          </a:xfrm>
        </p:spPr>
      </p:pic>
      <p:sp>
        <p:nvSpPr>
          <p:cNvPr id="7" name="TextBox 6">
            <a:extLst>
              <a:ext uri="{FF2B5EF4-FFF2-40B4-BE49-F238E27FC236}">
                <a16:creationId xmlns:a16="http://schemas.microsoft.com/office/drawing/2014/main" id="{0B621B66-F2E2-4EA0-A018-083C3CD8345C}"/>
              </a:ext>
            </a:extLst>
          </p:cNvPr>
          <p:cNvSpPr txBox="1"/>
          <p:nvPr/>
        </p:nvSpPr>
        <p:spPr>
          <a:xfrm>
            <a:off x="5076056" y="1628800"/>
            <a:ext cx="2880320" cy="3108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NZ" sz="2800" dirty="0"/>
              <a:t>Ephesians 5:32—</a:t>
            </a:r>
            <a:r>
              <a:rPr lang="en-NZ" sz="2800" baseline="30000" dirty="0"/>
              <a:t>32</a:t>
            </a:r>
            <a:r>
              <a:rPr lang="en-NZ" sz="2800" dirty="0"/>
              <a:t>This is a profound mystery—but I am talking about Christ and the church.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may contain: one or more people, ocean, outdoor, water and nature">
            <a:extLst>
              <a:ext uri="{FF2B5EF4-FFF2-40B4-BE49-F238E27FC236}">
                <a16:creationId xmlns:a16="http://schemas.microsoft.com/office/drawing/2014/main" id="{853E905C-642E-4321-B3DD-DB07F5ED4A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7"/>
          <a:stretch/>
        </p:blipFill>
        <p:spPr bwMode="auto">
          <a:xfrm>
            <a:off x="3113760" y="145253"/>
            <a:ext cx="2942061" cy="39376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may contain: 2 people, people smiling, people standing, ocean, outdoor, water and nature">
            <a:extLst>
              <a:ext uri="{FF2B5EF4-FFF2-40B4-BE49-F238E27FC236}">
                <a16:creationId xmlns:a16="http://schemas.microsoft.com/office/drawing/2014/main" id="{38526382-A56D-4284-BFE4-98C7679F5D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6"/>
          <a:stretch/>
        </p:blipFill>
        <p:spPr bwMode="auto">
          <a:xfrm>
            <a:off x="6141660" y="132522"/>
            <a:ext cx="2942082" cy="39375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AA8735-FD4C-45A9-B118-E94846C11DF8}"/>
              </a:ext>
            </a:extLst>
          </p:cNvPr>
          <p:cNvSpPr>
            <a:spLocks noGrp="1"/>
          </p:cNvSpPr>
          <p:nvPr>
            <p:ph type="title"/>
          </p:nvPr>
        </p:nvSpPr>
        <p:spPr>
          <a:xfrm>
            <a:off x="648993" y="4462819"/>
            <a:ext cx="2152263" cy="1608383"/>
          </a:xfrm>
        </p:spPr>
        <p:txBody>
          <a:bodyPr>
            <a:normAutofit/>
          </a:bodyPr>
          <a:lstStyle/>
          <a:p>
            <a:endParaRPr lang="en-NZ" sz="2100"/>
          </a:p>
        </p:txBody>
      </p:sp>
      <p:sp>
        <p:nvSpPr>
          <p:cNvPr id="3" name="Content Placeholder 2">
            <a:extLst>
              <a:ext uri="{FF2B5EF4-FFF2-40B4-BE49-F238E27FC236}">
                <a16:creationId xmlns:a16="http://schemas.microsoft.com/office/drawing/2014/main" id="{D1EA1AE2-A639-432C-A59D-88F304944BC1}"/>
              </a:ext>
            </a:extLst>
          </p:cNvPr>
          <p:cNvSpPr>
            <a:spLocks noGrp="1"/>
          </p:cNvSpPr>
          <p:nvPr>
            <p:ph idx="1"/>
          </p:nvPr>
        </p:nvSpPr>
        <p:spPr>
          <a:xfrm>
            <a:off x="3113760" y="4228114"/>
            <a:ext cx="5944400" cy="2472935"/>
          </a:xfrm>
        </p:spPr>
        <p:style>
          <a:lnRef idx="2">
            <a:schemeClr val="accent3">
              <a:shade val="50000"/>
            </a:schemeClr>
          </a:lnRef>
          <a:fillRef idx="1">
            <a:schemeClr val="accent3"/>
          </a:fillRef>
          <a:effectRef idx="0">
            <a:schemeClr val="accent3"/>
          </a:effectRef>
          <a:fontRef idx="minor">
            <a:schemeClr val="lt1"/>
          </a:fontRef>
        </p:style>
        <p:txBody>
          <a:bodyPr anchor="ctr">
            <a:noAutofit/>
          </a:bodyPr>
          <a:lstStyle/>
          <a:p>
            <a:r>
              <a:rPr lang="en-NZ" sz="2400" dirty="0">
                <a:solidFill>
                  <a:schemeClr val="bg1"/>
                </a:solidFill>
              </a:rPr>
              <a:t>1 Peter 3:21—</a:t>
            </a:r>
            <a:r>
              <a:rPr lang="en-NZ" sz="2400" b="1" baseline="30000" dirty="0">
                <a:solidFill>
                  <a:schemeClr val="bg1"/>
                </a:solidFill>
              </a:rPr>
              <a:t>21</a:t>
            </a:r>
            <a:r>
              <a:rPr lang="en-NZ" sz="2400" dirty="0">
                <a:solidFill>
                  <a:schemeClr val="bg1"/>
                </a:solidFill>
              </a:rPr>
              <a:t>Corresponding to that, baptism now saves you—not the removal of dirt from the flesh, but an appeal to God for a good conscience—through the resurrection of Jesus Christ, (NASB95)</a:t>
            </a:r>
          </a:p>
        </p:txBody>
      </p:sp>
      <p:pic>
        <p:nvPicPr>
          <p:cNvPr id="31" name="Picture 2" descr="Image may contain: one or more people, outdoor, water and nature">
            <a:extLst>
              <a:ext uri="{FF2B5EF4-FFF2-40B4-BE49-F238E27FC236}">
                <a16:creationId xmlns:a16="http://schemas.microsoft.com/office/drawing/2014/main" id="{01AD8CBA-0F92-4085-939F-7CE87E4796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70" r="18454" b="-3"/>
          <a:stretch/>
        </p:blipFill>
        <p:spPr bwMode="auto">
          <a:xfrm>
            <a:off x="85839" y="132521"/>
            <a:ext cx="2942082" cy="656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17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1.jpg"/>
          <p:cNvPicPr>
            <a:picLocks noGrp="1" noChangeAspect="1"/>
          </p:cNvPicPr>
          <p:nvPr>
            <p:ph idx="1"/>
          </p:nvPr>
        </p:nvPicPr>
        <p:blipFill>
          <a:blip r:embed="rId2" cstate="print"/>
          <a:stretch>
            <a:fillRect/>
          </a:stretch>
        </p:blipFill>
        <p:spPr>
          <a:xfrm>
            <a:off x="1115528" y="1126935"/>
            <a:ext cx="6912944" cy="460412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639520"/>
            <a:ext cx="2571750" cy="1719072"/>
          </a:xfrm>
        </p:spPr>
        <p:txBody>
          <a:bodyPr vert="horz" lIns="91440" tIns="45720" rIns="91440" bIns="45720" rtlCol="0" anchor="b">
            <a:normAutofit fontScale="90000"/>
          </a:bodyPr>
          <a:lstStyle/>
          <a:p>
            <a:pPr algn="l">
              <a:lnSpc>
                <a:spcPct val="90000"/>
              </a:lnSpc>
            </a:pPr>
            <a:r>
              <a:rPr lang="en-US" sz="4700" kern="1200" dirty="0">
                <a:solidFill>
                  <a:schemeClr val="tx1"/>
                </a:solidFill>
                <a:latin typeface="+mj-lt"/>
                <a:ea typeface="+mj-ea"/>
                <a:cs typeface="+mj-cs"/>
              </a:rPr>
              <a:t>Having been on Holiday</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179512" y="2625016"/>
            <a:ext cx="3311210" cy="3410712"/>
          </a:xfrm>
        </p:spPr>
        <p:txBody>
          <a:bodyPr vert="horz" lIns="91440" tIns="45720" rIns="91440" bIns="45720" rtlCol="0" anchor="t">
            <a:noAutofit/>
          </a:bodyPr>
          <a:lstStyle/>
          <a:p>
            <a:pPr indent="-228600">
              <a:lnSpc>
                <a:spcPct val="90000"/>
              </a:lnSpc>
            </a:pPr>
            <a:r>
              <a:rPr lang="en-US" sz="2400" dirty="0"/>
              <a:t>Being a new-comer to a culture is always fascinating—</a:t>
            </a:r>
          </a:p>
          <a:p>
            <a:pPr indent="-228600">
              <a:lnSpc>
                <a:spcPct val="90000"/>
              </a:lnSpc>
            </a:pPr>
            <a:r>
              <a:rPr lang="en-US" sz="2400" dirty="0"/>
              <a:t>We step off the plane: </a:t>
            </a:r>
          </a:p>
          <a:p>
            <a:pPr lvl="1" indent="-228600">
              <a:lnSpc>
                <a:spcPct val="90000"/>
              </a:lnSpc>
              <a:buFont typeface="Arial" panose="020B0604020202020204" pitchFamily="34" charset="0"/>
              <a:buChar char="•"/>
            </a:pPr>
            <a:r>
              <a:rPr lang="en-US" dirty="0"/>
              <a:t>How cute. </a:t>
            </a:r>
          </a:p>
          <a:p>
            <a:pPr lvl="1" indent="-228600">
              <a:lnSpc>
                <a:spcPct val="90000"/>
              </a:lnSpc>
              <a:buFont typeface="Arial" panose="020B0604020202020204" pitchFamily="34" charset="0"/>
              <a:buChar char="•"/>
            </a:pPr>
            <a:r>
              <a:rPr lang="en-US" dirty="0"/>
              <a:t>How quaint. </a:t>
            </a:r>
          </a:p>
          <a:p>
            <a:pPr lvl="1" indent="-228600">
              <a:lnSpc>
                <a:spcPct val="90000"/>
              </a:lnSpc>
              <a:buFont typeface="Arial" panose="020B0604020202020204" pitchFamily="34" charset="0"/>
              <a:buChar char="•"/>
            </a:pPr>
            <a:r>
              <a:rPr lang="en-US" dirty="0"/>
              <a:t>How interesting. </a:t>
            </a:r>
          </a:p>
          <a:p>
            <a:pPr lvl="1" indent="-228600">
              <a:lnSpc>
                <a:spcPct val="90000"/>
              </a:lnSpc>
              <a:buFont typeface="Arial" panose="020B0604020202020204" pitchFamily="34" charset="0"/>
              <a:buChar char="•"/>
            </a:pPr>
            <a:r>
              <a:rPr lang="en-US" dirty="0"/>
              <a:t>Everything is wonderful. </a:t>
            </a:r>
          </a:p>
        </p:txBody>
      </p:sp>
      <p:pic>
        <p:nvPicPr>
          <p:cNvPr id="5" name="Content Placeholder 4" descr="k2.gif"/>
          <p:cNvPicPr>
            <a:picLocks noGrp="1" noChangeAspect="1"/>
          </p:cNvPicPr>
          <p:nvPr>
            <p:ph sz="half" idx="2"/>
          </p:nvPr>
        </p:nvPicPr>
        <p:blipFill>
          <a:blip r:embed="rId2" cstate="print"/>
          <a:stretch>
            <a:fillRect/>
          </a:stretch>
        </p:blipFill>
        <p:spPr>
          <a:xfrm>
            <a:off x="3490722" y="1275039"/>
            <a:ext cx="5177790" cy="43079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161" y="639193"/>
            <a:ext cx="2678858" cy="3573516"/>
          </a:xfrm>
        </p:spPr>
        <p:txBody>
          <a:bodyPr vert="horz" lIns="91440" tIns="45720" rIns="91440" bIns="45720" rtlCol="0" anchor="b">
            <a:normAutofit/>
          </a:bodyPr>
          <a:lstStyle/>
          <a:p>
            <a:pPr algn="l">
              <a:lnSpc>
                <a:spcPct val="90000"/>
              </a:lnSpc>
            </a:pPr>
            <a:r>
              <a:rPr lang="en-US" sz="5700" kern="1200">
                <a:solidFill>
                  <a:schemeClr val="tx1"/>
                </a:solidFill>
                <a:latin typeface="+mj-lt"/>
                <a:ea typeface="+mj-ea"/>
                <a:cs typeface="+mj-cs"/>
              </a:rPr>
              <a:t>At first it is:</a:t>
            </a:r>
          </a:p>
        </p:txBody>
      </p:sp>
      <p:sp>
        <p:nvSpPr>
          <p:cNvPr id="3" name="Content Placeholder 2"/>
          <p:cNvSpPr>
            <a:spLocks noGrp="1"/>
          </p:cNvSpPr>
          <p:nvPr>
            <p:ph sz="half" idx="1"/>
          </p:nvPr>
        </p:nvSpPr>
        <p:spPr>
          <a:xfrm>
            <a:off x="479161" y="4631161"/>
            <a:ext cx="2678858" cy="1559327"/>
          </a:xfrm>
        </p:spPr>
        <p:txBody>
          <a:bodyPr vert="horz" lIns="91440" tIns="45720" rIns="91440" bIns="45720" rtlCol="0">
            <a:normAutofit/>
          </a:bodyPr>
          <a:lstStyle/>
          <a:p>
            <a:pPr marL="0" indent="0">
              <a:lnSpc>
                <a:spcPct val="90000"/>
              </a:lnSpc>
              <a:spcBef>
                <a:spcPts val="1000"/>
              </a:spcBef>
              <a:buNone/>
            </a:pPr>
            <a:r>
              <a:rPr lang="en-US" sz="2400" kern="1200">
                <a:solidFill>
                  <a:schemeClr val="tx1"/>
                </a:solidFill>
                <a:latin typeface="+mn-lt"/>
                <a:ea typeface="+mn-ea"/>
                <a:cs typeface="+mn-cs"/>
              </a:rPr>
              <a:t>“Isn’t it fascinating how everyone crams into the buses like that?” </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7" descr="k4.jpg">
            <a:extLst>
              <a:ext uri="{FF2B5EF4-FFF2-40B4-BE49-F238E27FC236}">
                <a16:creationId xmlns:a16="http://schemas.microsoft.com/office/drawing/2014/main" id="{36991456-06FF-48E6-B22A-E29E08878349}"/>
              </a:ext>
            </a:extLst>
          </p:cNvPr>
          <p:cNvPicPr>
            <a:picLocks noChangeAspect="1"/>
          </p:cNvPicPr>
          <p:nvPr/>
        </p:nvPicPr>
        <p:blipFill rotWithShape="1">
          <a:blip r:embed="rId2" cstate="print"/>
          <a:srcRect t="57334"/>
          <a:stretch/>
        </p:blipFill>
        <p:spPr>
          <a:xfrm>
            <a:off x="3490722" y="3680153"/>
            <a:ext cx="5410962" cy="1541039"/>
          </a:xfrm>
          <a:prstGeom prst="rect">
            <a:avLst/>
          </a:prstGeom>
        </p:spPr>
      </p:pic>
    </p:spTree>
    <p:extLst>
      <p:ext uri="{BB962C8B-B14F-4D97-AF65-F5344CB8AC3E}">
        <p14:creationId xmlns:p14="http://schemas.microsoft.com/office/powerpoint/2010/main" val="290731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161" y="639193"/>
            <a:ext cx="2678858" cy="3573516"/>
          </a:xfrm>
        </p:spPr>
        <p:txBody>
          <a:bodyPr vert="horz" lIns="91440" tIns="45720" rIns="91440" bIns="45720" rtlCol="0" anchor="b">
            <a:normAutofit/>
          </a:bodyPr>
          <a:lstStyle/>
          <a:p>
            <a:pPr algn="l">
              <a:lnSpc>
                <a:spcPct val="90000"/>
              </a:lnSpc>
            </a:pPr>
            <a:r>
              <a:rPr lang="en-US" sz="5700" kern="1200">
                <a:solidFill>
                  <a:schemeClr val="tx1"/>
                </a:solidFill>
                <a:latin typeface="+mj-lt"/>
                <a:ea typeface="+mj-ea"/>
                <a:cs typeface="+mj-cs"/>
              </a:rPr>
              <a:t>Later it is:</a:t>
            </a:r>
          </a:p>
        </p:txBody>
      </p:sp>
      <p:sp>
        <p:nvSpPr>
          <p:cNvPr id="3" name="Content Placeholder 2"/>
          <p:cNvSpPr>
            <a:spLocks noGrp="1"/>
          </p:cNvSpPr>
          <p:nvPr>
            <p:ph sz="half" idx="1"/>
          </p:nvPr>
        </p:nvSpPr>
        <p:spPr>
          <a:xfrm>
            <a:off x="479161" y="4631161"/>
            <a:ext cx="2678858" cy="1559327"/>
          </a:xfrm>
        </p:spPr>
        <p:txBody>
          <a:bodyPr vert="horz" lIns="91440" tIns="45720" rIns="91440" bIns="45720" rtlCol="0">
            <a:normAutofit/>
          </a:bodyPr>
          <a:lstStyle/>
          <a:p>
            <a:pPr marL="0" indent="0">
              <a:lnSpc>
                <a:spcPct val="90000"/>
              </a:lnSpc>
              <a:spcBef>
                <a:spcPts val="1000"/>
              </a:spcBef>
              <a:buNone/>
            </a:pPr>
            <a:r>
              <a:rPr lang="en-US" sz="2400" kern="1200">
                <a:solidFill>
                  <a:schemeClr val="tx1"/>
                </a:solidFill>
                <a:latin typeface="+mn-lt"/>
                <a:ea typeface="+mn-ea"/>
                <a:cs typeface="+mn-cs"/>
              </a:rPr>
              <a:t> “Can’t I even take a bus without people hanging all over me?” </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7" descr="k4.jpg">
            <a:extLst>
              <a:ext uri="{FF2B5EF4-FFF2-40B4-BE49-F238E27FC236}">
                <a16:creationId xmlns:a16="http://schemas.microsoft.com/office/drawing/2014/main" id="{E1BDEDCD-3B65-4EF4-9912-170C146EFE36}"/>
              </a:ext>
            </a:extLst>
          </p:cNvPr>
          <p:cNvPicPr>
            <a:picLocks noChangeAspect="1"/>
          </p:cNvPicPr>
          <p:nvPr/>
        </p:nvPicPr>
        <p:blipFill>
          <a:blip r:embed="rId2" cstate="print"/>
          <a:stretch>
            <a:fillRect/>
          </a:stretch>
        </p:blipFill>
        <p:spPr>
          <a:xfrm>
            <a:off x="3490722" y="1609375"/>
            <a:ext cx="5410962" cy="3611817"/>
          </a:xfrm>
          <a:prstGeom prst="rect">
            <a:avLst/>
          </a:prstGeom>
        </p:spPr>
      </p:pic>
    </p:spTree>
    <p:extLst>
      <p:ext uri="{BB962C8B-B14F-4D97-AF65-F5344CB8AC3E}">
        <p14:creationId xmlns:p14="http://schemas.microsoft.com/office/powerpoint/2010/main" val="333306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161" y="639193"/>
            <a:ext cx="2678858" cy="3573516"/>
          </a:xfrm>
        </p:spPr>
        <p:txBody>
          <a:bodyPr vert="horz" lIns="91440" tIns="45720" rIns="91440" bIns="45720" rtlCol="0" anchor="b">
            <a:normAutofit/>
          </a:bodyPr>
          <a:lstStyle/>
          <a:p>
            <a:pPr algn="l">
              <a:lnSpc>
                <a:spcPct val="90000"/>
              </a:lnSpc>
            </a:pPr>
            <a:r>
              <a:rPr lang="en-US" sz="5700" kern="1200">
                <a:solidFill>
                  <a:schemeClr val="tx1"/>
                </a:solidFill>
                <a:latin typeface="+mj-lt"/>
                <a:ea typeface="+mj-ea"/>
                <a:cs typeface="+mj-cs"/>
              </a:rPr>
              <a:t>At first it is:</a:t>
            </a:r>
          </a:p>
        </p:txBody>
      </p:sp>
      <p:sp>
        <p:nvSpPr>
          <p:cNvPr id="3" name="Content Placeholder 2"/>
          <p:cNvSpPr>
            <a:spLocks noGrp="1"/>
          </p:cNvSpPr>
          <p:nvPr>
            <p:ph sz="half" idx="1"/>
          </p:nvPr>
        </p:nvSpPr>
        <p:spPr>
          <a:xfrm>
            <a:off x="479161" y="4631161"/>
            <a:ext cx="2678858" cy="1559327"/>
          </a:xfrm>
        </p:spPr>
        <p:txBody>
          <a:bodyPr vert="horz" lIns="91440" tIns="45720" rIns="91440" bIns="45720" rtlCol="0">
            <a:normAutofit/>
          </a:bodyPr>
          <a:lstStyle/>
          <a:p>
            <a:pPr marL="0" indent="0">
              <a:lnSpc>
                <a:spcPct val="90000"/>
              </a:lnSpc>
              <a:spcBef>
                <a:spcPts val="1000"/>
              </a:spcBef>
              <a:buNone/>
            </a:pPr>
            <a:r>
              <a:rPr lang="en-US" sz="2400" kern="1200">
                <a:solidFill>
                  <a:schemeClr val="tx1"/>
                </a:solidFill>
                <a:latin typeface="+mn-lt"/>
                <a:ea typeface="+mn-ea"/>
                <a:cs typeface="+mn-cs"/>
              </a:rPr>
              <a:t>“I so enjoy hearing their beautiful culture.” </a:t>
            </a:r>
          </a:p>
        </p:txBody>
      </p:sp>
      <p:sp>
        <p:nvSpPr>
          <p:cNvPr id="7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elebrate Asian culture at this Montreal music and dance ...">
            <a:extLst>
              <a:ext uri="{FF2B5EF4-FFF2-40B4-BE49-F238E27FC236}">
                <a16:creationId xmlns:a16="http://schemas.microsoft.com/office/drawing/2014/main" id="{13FA1A23-50E1-40EE-838D-AE9A367655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0722" y="1913742"/>
            <a:ext cx="5410962" cy="300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30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161" y="639193"/>
            <a:ext cx="2678858" cy="3573516"/>
          </a:xfrm>
        </p:spPr>
        <p:txBody>
          <a:bodyPr vert="horz" lIns="91440" tIns="45720" rIns="91440" bIns="45720" rtlCol="0" anchor="b">
            <a:normAutofit/>
          </a:bodyPr>
          <a:lstStyle/>
          <a:p>
            <a:pPr algn="l">
              <a:lnSpc>
                <a:spcPct val="90000"/>
              </a:lnSpc>
            </a:pPr>
            <a:r>
              <a:rPr lang="en-US" sz="5700" kern="1200">
                <a:solidFill>
                  <a:schemeClr val="tx1"/>
                </a:solidFill>
                <a:latin typeface="+mj-lt"/>
                <a:ea typeface="+mj-ea"/>
                <a:cs typeface="+mj-cs"/>
              </a:rPr>
              <a:t>Later it is:</a:t>
            </a:r>
          </a:p>
        </p:txBody>
      </p:sp>
      <p:sp>
        <p:nvSpPr>
          <p:cNvPr id="3" name="Content Placeholder 2"/>
          <p:cNvSpPr>
            <a:spLocks noGrp="1"/>
          </p:cNvSpPr>
          <p:nvPr>
            <p:ph sz="half" idx="1"/>
          </p:nvPr>
        </p:nvSpPr>
        <p:spPr>
          <a:xfrm>
            <a:off x="479161" y="4631161"/>
            <a:ext cx="2678858" cy="1559327"/>
          </a:xfrm>
        </p:spPr>
        <p:txBody>
          <a:bodyPr vert="horz" lIns="91440" tIns="45720" rIns="91440" bIns="45720" rtlCol="0">
            <a:normAutofit/>
          </a:bodyPr>
          <a:lstStyle/>
          <a:p>
            <a:pPr marL="0" indent="0">
              <a:lnSpc>
                <a:spcPct val="90000"/>
              </a:lnSpc>
              <a:spcBef>
                <a:spcPts val="1000"/>
              </a:spcBef>
              <a:buNone/>
            </a:pPr>
            <a:r>
              <a:rPr lang="en-US" sz="2400" kern="1200">
                <a:solidFill>
                  <a:schemeClr val="tx1"/>
                </a:solidFill>
                <a:latin typeface="+mn-lt"/>
                <a:ea typeface="+mn-ea"/>
                <a:cs typeface="+mn-cs"/>
              </a:rPr>
              <a:t>“Doesn’t anybody here speak English?” </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descr="k3.jpg">
            <a:extLst>
              <a:ext uri="{FF2B5EF4-FFF2-40B4-BE49-F238E27FC236}">
                <a16:creationId xmlns:a16="http://schemas.microsoft.com/office/drawing/2014/main" id="{C7F7F9EC-DED1-4150-ABC7-5CF88386B23B}"/>
              </a:ext>
            </a:extLst>
          </p:cNvPr>
          <p:cNvPicPr>
            <a:picLocks noChangeAspect="1"/>
          </p:cNvPicPr>
          <p:nvPr/>
        </p:nvPicPr>
        <p:blipFill>
          <a:blip r:embed="rId2" cstate="print"/>
          <a:stretch>
            <a:fillRect/>
          </a:stretch>
        </p:blipFill>
        <p:spPr>
          <a:xfrm>
            <a:off x="3490722" y="1609375"/>
            <a:ext cx="5410962" cy="3611817"/>
          </a:xfrm>
          <a:prstGeom prst="rect">
            <a:avLst/>
          </a:prstGeom>
        </p:spPr>
      </p:pic>
    </p:spTree>
    <p:extLst>
      <p:ext uri="{BB962C8B-B14F-4D97-AF65-F5344CB8AC3E}">
        <p14:creationId xmlns:p14="http://schemas.microsoft.com/office/powerpoint/2010/main" val="2088864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vert="horz" lIns="91440" tIns="45720" rIns="91440" bIns="45720" rtlCol="0" anchor="b">
            <a:normAutofit/>
          </a:bodyPr>
          <a:lstStyle/>
          <a:p>
            <a:pPr algn="l">
              <a:lnSpc>
                <a:spcPct val="90000"/>
              </a:lnSpc>
            </a:pPr>
            <a:r>
              <a:rPr lang="en-US" sz="4700"/>
              <a:t>The Joy of the New</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29369" y="2071316"/>
            <a:ext cx="5035164" cy="4119172"/>
          </a:xfrm>
        </p:spPr>
        <p:txBody>
          <a:bodyPr vert="horz" lIns="91440" tIns="45720" rIns="91440" bIns="45720" rtlCol="0" anchor="t">
            <a:noAutofit/>
          </a:bodyPr>
          <a:lstStyle/>
          <a:p>
            <a:pPr indent="-228600">
              <a:lnSpc>
                <a:spcPct val="90000"/>
              </a:lnSpc>
            </a:pPr>
            <a:r>
              <a:rPr lang="en-US" dirty="0"/>
              <a:t>All relationships go through a Honeymoon period:</a:t>
            </a:r>
          </a:p>
          <a:p>
            <a:pPr indent="-228600">
              <a:lnSpc>
                <a:spcPct val="90000"/>
              </a:lnSpc>
            </a:pPr>
            <a:r>
              <a:rPr lang="en-US" dirty="0"/>
              <a:t>Holidays</a:t>
            </a:r>
          </a:p>
          <a:p>
            <a:pPr indent="-228600">
              <a:lnSpc>
                <a:spcPct val="90000"/>
              </a:lnSpc>
            </a:pPr>
            <a:r>
              <a:rPr lang="en-US" dirty="0"/>
              <a:t>Marriage</a:t>
            </a:r>
          </a:p>
          <a:p>
            <a:pPr indent="-228600">
              <a:lnSpc>
                <a:spcPct val="90000"/>
              </a:lnSpc>
            </a:pPr>
            <a:r>
              <a:rPr lang="en-US" dirty="0"/>
              <a:t>Friendships</a:t>
            </a:r>
          </a:p>
          <a:p>
            <a:pPr indent="-228600">
              <a:lnSpc>
                <a:spcPct val="90000"/>
              </a:lnSpc>
            </a:pPr>
            <a:r>
              <a:rPr lang="en-US" dirty="0"/>
              <a:t>Church</a:t>
            </a:r>
          </a:p>
          <a:p>
            <a:pPr indent="-228600">
              <a:lnSpc>
                <a:spcPct val="90000"/>
              </a:lnSpc>
            </a:pPr>
            <a:r>
              <a:rPr lang="en-US" dirty="0"/>
              <a:t>Job</a:t>
            </a:r>
          </a:p>
          <a:p>
            <a:pPr indent="-228600">
              <a:lnSpc>
                <a:spcPct val="90000"/>
              </a:lnSpc>
            </a:pPr>
            <a:r>
              <a:rPr lang="en-US" dirty="0"/>
              <a:t>Neighbours</a:t>
            </a:r>
          </a:p>
          <a:p>
            <a:pPr indent="-228600">
              <a:lnSpc>
                <a:spcPct val="90000"/>
              </a:lnSpc>
            </a:pPr>
            <a:r>
              <a:rPr lang="en-US" dirty="0"/>
              <a:t>Home / Cars </a:t>
            </a:r>
          </a:p>
        </p:txBody>
      </p:sp>
      <p:pic>
        <p:nvPicPr>
          <p:cNvPr id="9" name="Content Placeholder 4" descr="k5.jpg">
            <a:extLst>
              <a:ext uri="{FF2B5EF4-FFF2-40B4-BE49-F238E27FC236}">
                <a16:creationId xmlns:a16="http://schemas.microsoft.com/office/drawing/2014/main" id="{4B8F354C-6C85-47AD-ADA3-539721778B2F}"/>
              </a:ext>
            </a:extLst>
          </p:cNvPr>
          <p:cNvPicPr>
            <a:picLocks noGrp="1" noChangeAspect="1"/>
          </p:cNvPicPr>
          <p:nvPr>
            <p:ph sz="half" idx="2"/>
          </p:nvPr>
        </p:nvPicPr>
        <p:blipFill>
          <a:blip r:embed="rId2" cstate="print"/>
          <a:stretch>
            <a:fillRect/>
          </a:stretch>
        </p:blipFill>
        <p:spPr>
          <a:xfrm>
            <a:off x="4289293" y="2564904"/>
            <a:ext cx="4426601" cy="331995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vert="horz" lIns="91440" tIns="45720" rIns="91440" bIns="45720" rtlCol="0" anchor="b">
            <a:normAutofit/>
          </a:bodyPr>
          <a:lstStyle/>
          <a:p>
            <a:pPr algn="l">
              <a:lnSpc>
                <a:spcPct val="90000"/>
              </a:lnSpc>
            </a:pPr>
            <a:r>
              <a:rPr lang="en-US" sz="4700"/>
              <a:t>A Period of Adjustment</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29368" y="1911493"/>
            <a:ext cx="8263889" cy="4811587"/>
          </a:xfrm>
        </p:spPr>
        <p:txBody>
          <a:bodyPr vert="horz" lIns="91440" tIns="45720" rIns="91440" bIns="45720" rtlCol="0" anchor="t">
            <a:normAutofit/>
          </a:bodyPr>
          <a:lstStyle/>
          <a:p>
            <a:pPr indent="-228600">
              <a:lnSpc>
                <a:spcPct val="90000"/>
              </a:lnSpc>
            </a:pPr>
            <a:r>
              <a:rPr lang="en-US" dirty="0"/>
              <a:t>The New must become Normal.</a:t>
            </a:r>
          </a:p>
          <a:p>
            <a:pPr indent="-228600">
              <a:lnSpc>
                <a:spcPct val="90000"/>
              </a:lnSpc>
            </a:pPr>
            <a:r>
              <a:rPr lang="en-US" dirty="0"/>
              <a:t>Differences must be accepted or rejected.</a:t>
            </a:r>
          </a:p>
          <a:p>
            <a:pPr indent="-228600">
              <a:lnSpc>
                <a:spcPct val="90000"/>
              </a:lnSpc>
            </a:pPr>
            <a:r>
              <a:rPr lang="en-US" dirty="0"/>
              <a:t>Its great when we have so much in common, but life is more than two people.</a:t>
            </a:r>
          </a:p>
          <a:p>
            <a:pPr indent="-228600">
              <a:lnSpc>
                <a:spcPct val="90000"/>
              </a:lnSpc>
            </a:pPr>
            <a:r>
              <a:rPr lang="en-US" dirty="0"/>
              <a:t>We take on:</a:t>
            </a:r>
          </a:p>
          <a:p>
            <a:pPr lvl="1" indent="-228600">
              <a:lnSpc>
                <a:spcPct val="90000"/>
              </a:lnSpc>
              <a:buFont typeface="Arial" panose="020B0604020202020204" pitchFamily="34" charset="0"/>
              <a:buChar char="•"/>
            </a:pPr>
            <a:r>
              <a:rPr lang="en-US" sz="2800" dirty="0"/>
              <a:t>Electricity bills / In-laws / Friends / Different tastes in people / music /politics /décor / Kids /school </a:t>
            </a:r>
          </a:p>
          <a:p>
            <a:pPr lvl="1" indent="-228600">
              <a:lnSpc>
                <a:spcPct val="90000"/>
              </a:lnSpc>
              <a:buFont typeface="Arial" panose="020B0604020202020204" pitchFamily="34" charset="0"/>
              <a:buChar char="•"/>
            </a:pPr>
            <a:r>
              <a:rPr lang="en-US" sz="2800" dirty="0"/>
              <a:t>Church</a:t>
            </a:r>
          </a:p>
          <a:p>
            <a:pPr lvl="1" indent="-228600">
              <a:lnSpc>
                <a:spcPct val="90000"/>
              </a:lnSpc>
              <a:buFont typeface="Arial" panose="020B0604020202020204" pitchFamily="34" charset="0"/>
              <a:buChar char="•"/>
            </a:pPr>
            <a:r>
              <a:rPr lang="en-US" sz="2800" dirty="0"/>
              <a:t>Jobs</a:t>
            </a:r>
          </a:p>
        </p:txBody>
      </p:sp>
      <p:pic>
        <p:nvPicPr>
          <p:cNvPr id="5" name="Content Placeholder 4" descr="k6.jpg"/>
          <p:cNvPicPr>
            <a:picLocks noGrp="1" noChangeAspect="1"/>
          </p:cNvPicPr>
          <p:nvPr>
            <p:ph sz="half" idx="2"/>
          </p:nvPr>
        </p:nvPicPr>
        <p:blipFill rotWithShape="1">
          <a:blip r:embed="rId2" cstate="print"/>
          <a:srcRect l="-169" t="29074" r="3890" b="32284"/>
          <a:stretch/>
        </p:blipFill>
        <p:spPr>
          <a:xfrm>
            <a:off x="3275856" y="5035540"/>
            <a:ext cx="5688632" cy="158303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650</Words>
  <Application>Microsoft Office PowerPoint</Application>
  <PresentationFormat>On-screen Show (4:3)</PresentationFormat>
  <Paragraphs>81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Having been on Holiday</vt:lpstr>
      <vt:lpstr>At first it is:</vt:lpstr>
      <vt:lpstr>Later it is:</vt:lpstr>
      <vt:lpstr>At first it is:</vt:lpstr>
      <vt:lpstr>Later it is:</vt:lpstr>
      <vt:lpstr>The Joy of the New</vt:lpstr>
      <vt:lpstr>A Period of Adjustment</vt:lpstr>
      <vt:lpstr>Isolated Luxury</vt:lpstr>
      <vt:lpstr>There’s no such thing as a happy hermit.</vt:lpstr>
      <vt:lpstr>It’s all about getting along in that family</vt:lpstr>
      <vt:lpstr>It’s all about getting along in that family</vt:lpstr>
      <vt:lpstr>First Family Problem:</vt:lpstr>
      <vt:lpstr>First Family Problem:</vt:lpstr>
      <vt:lpstr>First Family Problem:</vt:lpstr>
      <vt:lpstr>Never Stop Doing Good…</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Morningside Church of Christ</cp:lastModifiedBy>
  <cp:revision>16</cp:revision>
  <dcterms:created xsi:type="dcterms:W3CDTF">2015-09-26T10:25:16Z</dcterms:created>
  <dcterms:modified xsi:type="dcterms:W3CDTF">2021-07-18T05:59:09Z</dcterms:modified>
</cp:coreProperties>
</file>