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423" r:id="rId2"/>
    <p:sldId id="435" r:id="rId3"/>
    <p:sldId id="427" r:id="rId4"/>
    <p:sldId id="429" r:id="rId5"/>
    <p:sldId id="430" r:id="rId6"/>
    <p:sldId id="424" r:id="rId7"/>
    <p:sldId id="431" r:id="rId8"/>
    <p:sldId id="434" r:id="rId9"/>
    <p:sldId id="433" r:id="rId10"/>
    <p:sldId id="425" r:id="rId11"/>
    <p:sldId id="426" r:id="rId12"/>
    <p:sldId id="405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6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3DD58-AF44-414E-8EE6-274F67F68675}" type="datetimeFigureOut">
              <a:rPr lang="en-NZ" smtClean="0"/>
              <a:t>26/08/2021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46865-A5C3-47EA-BA70-7D9D5B68303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34372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3DD58-AF44-414E-8EE6-274F67F68675}" type="datetimeFigureOut">
              <a:rPr lang="en-NZ" smtClean="0"/>
              <a:t>26/08/2021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46865-A5C3-47EA-BA70-7D9D5B68303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12387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3DD58-AF44-414E-8EE6-274F67F68675}" type="datetimeFigureOut">
              <a:rPr lang="en-NZ" smtClean="0"/>
              <a:t>26/08/2021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46865-A5C3-47EA-BA70-7D9D5B68303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8570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3DD58-AF44-414E-8EE6-274F67F68675}" type="datetimeFigureOut">
              <a:rPr lang="en-NZ" smtClean="0"/>
              <a:t>26/08/2021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46865-A5C3-47EA-BA70-7D9D5B68303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30794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3DD58-AF44-414E-8EE6-274F67F68675}" type="datetimeFigureOut">
              <a:rPr lang="en-NZ" smtClean="0"/>
              <a:t>26/08/2021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46865-A5C3-47EA-BA70-7D9D5B68303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23824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3DD58-AF44-414E-8EE6-274F67F68675}" type="datetimeFigureOut">
              <a:rPr lang="en-NZ" smtClean="0"/>
              <a:t>26/08/2021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46865-A5C3-47EA-BA70-7D9D5B68303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73473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3DD58-AF44-414E-8EE6-274F67F68675}" type="datetimeFigureOut">
              <a:rPr lang="en-NZ" smtClean="0"/>
              <a:t>26/08/2021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46865-A5C3-47EA-BA70-7D9D5B68303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35042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3DD58-AF44-414E-8EE6-274F67F68675}" type="datetimeFigureOut">
              <a:rPr lang="en-NZ" smtClean="0"/>
              <a:t>26/08/2021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46865-A5C3-47EA-BA70-7D9D5B68303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45146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3DD58-AF44-414E-8EE6-274F67F68675}" type="datetimeFigureOut">
              <a:rPr lang="en-NZ" smtClean="0"/>
              <a:t>26/08/2021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46865-A5C3-47EA-BA70-7D9D5B68303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34233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3DD58-AF44-414E-8EE6-274F67F68675}" type="datetimeFigureOut">
              <a:rPr lang="en-NZ" smtClean="0"/>
              <a:t>26/08/2021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46865-A5C3-47EA-BA70-7D9D5B68303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2268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3DD58-AF44-414E-8EE6-274F67F68675}" type="datetimeFigureOut">
              <a:rPr lang="en-NZ" smtClean="0"/>
              <a:t>26/08/2021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46865-A5C3-47EA-BA70-7D9D5B68303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69109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63DD58-AF44-414E-8EE6-274F67F68675}" type="datetimeFigureOut">
              <a:rPr lang="en-NZ" smtClean="0"/>
              <a:t>26/08/2021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A46865-A5C3-47EA-BA70-7D9D5B68303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72897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289D4-D3BC-4ECC-B318-AAC0A4165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576264"/>
            <a:ext cx="7886700" cy="1885044"/>
          </a:xfrm>
        </p:spPr>
        <p:txBody>
          <a:bodyPr>
            <a:normAutofit/>
          </a:bodyPr>
          <a:lstStyle/>
          <a:p>
            <a:r>
              <a:rPr lang="en-US" sz="6000" dirty="0"/>
              <a:t>Words to </a:t>
            </a:r>
            <a:r>
              <a:rPr lang="en-US" dirty="0"/>
              <a:t>l</a:t>
            </a:r>
            <a:r>
              <a:rPr lang="en-US" sz="6000" dirty="0"/>
              <a:t>ive by</a:t>
            </a:r>
            <a:endParaRPr lang="en-NZ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60E0D6-F11F-4805-A8B2-2B7A0B1813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92416" y="4781549"/>
            <a:ext cx="3233531" cy="1500187"/>
          </a:xfrm>
        </p:spPr>
        <p:txBody>
          <a:bodyPr>
            <a:normAutofit/>
          </a:bodyPr>
          <a:lstStyle/>
          <a:p>
            <a:pPr algn="ctr"/>
            <a:r>
              <a:rPr lang="en-US" sz="6600" dirty="0"/>
              <a:t>2. Mercy</a:t>
            </a:r>
            <a:endParaRPr lang="en-NZ" sz="6600" dirty="0"/>
          </a:p>
        </p:txBody>
      </p:sp>
      <p:pic>
        <p:nvPicPr>
          <p:cNvPr id="1026" name="Picture 2" descr="Enduring Mercy - New Life Bible Baptist Church">
            <a:extLst>
              <a:ext uri="{FF2B5EF4-FFF2-40B4-BE49-F238E27FC236}">
                <a16:creationId xmlns:a16="http://schemas.microsoft.com/office/drawing/2014/main" id="{4EAC5028-C246-457A-B589-F38643675D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013" y="2461308"/>
            <a:ext cx="3644762" cy="4013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30097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A106C6-DAC8-4109-899F-A34EAD2AA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James 2:13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E66F2B-7964-4009-BD38-7967C760C4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365126"/>
            <a:ext cx="3886200" cy="5811837"/>
          </a:xfrm>
        </p:spPr>
        <p:txBody>
          <a:bodyPr>
            <a:normAutofit lnSpcReduction="10000"/>
          </a:bodyPr>
          <a:lstStyle/>
          <a:p>
            <a:pPr algn="l"/>
            <a:r>
              <a:rPr lang="en-NZ" sz="2400" b="1" i="0" dirty="0">
                <a:solidFill>
                  <a:srgbClr val="000000"/>
                </a:solidFill>
                <a:effectLst/>
                <a:latin typeface="system-ui"/>
              </a:rPr>
              <a:t>James 2:12-13</a:t>
            </a:r>
          </a:p>
          <a:p>
            <a:pPr algn="l"/>
            <a:r>
              <a:rPr lang="en-NZ" sz="2400" b="1" i="0" baseline="30000" dirty="0">
                <a:solidFill>
                  <a:srgbClr val="000000"/>
                </a:solidFill>
                <a:effectLst/>
                <a:latin typeface="system-ui"/>
              </a:rPr>
              <a:t>12</a:t>
            </a:r>
            <a:r>
              <a:rPr lang="en-NZ" sz="2400" b="1" i="0" dirty="0">
                <a:solidFill>
                  <a:srgbClr val="000000"/>
                </a:solidFill>
                <a:effectLst/>
                <a:latin typeface="system-ui"/>
              </a:rPr>
              <a:t>So speak and so act as those who are to be judged by </a:t>
            </a:r>
            <a:r>
              <a:rPr lang="en-NZ" sz="2400" b="1" i="1" dirty="0">
                <a:solidFill>
                  <a:srgbClr val="000000"/>
                </a:solidFill>
                <a:effectLst/>
                <a:latin typeface="system-ui"/>
              </a:rPr>
              <a:t>the</a:t>
            </a:r>
            <a:r>
              <a:rPr lang="en-NZ" sz="2400" b="1" i="0" dirty="0">
                <a:solidFill>
                  <a:srgbClr val="000000"/>
                </a:solidFill>
                <a:effectLst/>
                <a:latin typeface="system-ui"/>
              </a:rPr>
              <a:t> law of liberty. </a:t>
            </a:r>
            <a:r>
              <a:rPr lang="en-NZ" sz="2400" b="1" i="0" baseline="30000" dirty="0">
                <a:solidFill>
                  <a:srgbClr val="000000"/>
                </a:solidFill>
                <a:effectLst/>
                <a:latin typeface="system-ui"/>
              </a:rPr>
              <a:t>13</a:t>
            </a:r>
            <a:r>
              <a:rPr lang="en-NZ" sz="2400" b="1" i="0" dirty="0">
                <a:solidFill>
                  <a:srgbClr val="000000"/>
                </a:solidFill>
                <a:effectLst/>
                <a:latin typeface="system-ui"/>
              </a:rPr>
              <a:t>For judgment </a:t>
            </a:r>
            <a:r>
              <a:rPr lang="en-NZ" sz="2400" b="1" i="1" dirty="0">
                <a:solidFill>
                  <a:srgbClr val="000000"/>
                </a:solidFill>
                <a:effectLst/>
                <a:latin typeface="system-ui"/>
              </a:rPr>
              <a:t>will be </a:t>
            </a:r>
            <a:r>
              <a:rPr lang="en-NZ" sz="2400" b="1" i="0" dirty="0">
                <a:solidFill>
                  <a:srgbClr val="000000"/>
                </a:solidFill>
                <a:effectLst/>
                <a:latin typeface="system-ui"/>
              </a:rPr>
              <a:t>merciless to one who has shown no mercy; mercy triumphs over judgment. </a:t>
            </a:r>
            <a:r>
              <a:rPr lang="en-NZ" sz="1200" b="1" i="0" dirty="0">
                <a:solidFill>
                  <a:srgbClr val="000000"/>
                </a:solidFill>
                <a:effectLst/>
                <a:latin typeface="system-ui"/>
              </a:rPr>
              <a:t>(NASB95)</a:t>
            </a:r>
          </a:p>
          <a:p>
            <a:pPr algn="l"/>
            <a:endParaRPr lang="en-NZ" sz="1200" b="1" dirty="0">
              <a:solidFill>
                <a:srgbClr val="000000"/>
              </a:solidFill>
              <a:latin typeface="system-ui"/>
            </a:endParaRPr>
          </a:p>
          <a:p>
            <a:pPr algn="l"/>
            <a:r>
              <a:rPr lang="en-NZ" sz="2400" b="1" dirty="0">
                <a:solidFill>
                  <a:srgbClr val="000000"/>
                </a:solidFill>
                <a:latin typeface="system-ui"/>
              </a:rPr>
              <a:t>Abandon the judge act.</a:t>
            </a:r>
          </a:p>
          <a:p>
            <a:pPr algn="l"/>
            <a:r>
              <a:rPr lang="en-NZ" sz="2400" b="1" i="0" dirty="0">
                <a:solidFill>
                  <a:srgbClr val="000000"/>
                </a:solidFill>
                <a:effectLst/>
                <a:latin typeface="system-ui"/>
              </a:rPr>
              <a:t>Glory in the victory of</a:t>
            </a:r>
            <a:r>
              <a:rPr lang="en-NZ" sz="2400" b="1" dirty="0">
                <a:solidFill>
                  <a:srgbClr val="000000"/>
                </a:solidFill>
                <a:latin typeface="system-ui"/>
              </a:rPr>
              <a:t>:</a:t>
            </a:r>
          </a:p>
          <a:p>
            <a:pPr lvl="1"/>
            <a:r>
              <a:rPr lang="en-NZ" b="1" i="0" dirty="0">
                <a:solidFill>
                  <a:srgbClr val="000000"/>
                </a:solidFill>
                <a:effectLst/>
                <a:latin typeface="system-ui"/>
              </a:rPr>
              <a:t>The Law that brings freedom.</a:t>
            </a:r>
          </a:p>
          <a:p>
            <a:pPr lvl="1"/>
            <a:r>
              <a:rPr lang="en-NZ" b="1" dirty="0">
                <a:solidFill>
                  <a:srgbClr val="000000"/>
                </a:solidFill>
                <a:latin typeface="system-ui"/>
              </a:rPr>
              <a:t>God’s response to mercy.</a:t>
            </a:r>
            <a:endParaRPr lang="en-NZ" b="1" i="0" dirty="0">
              <a:solidFill>
                <a:srgbClr val="000000"/>
              </a:solidFill>
              <a:effectLst/>
              <a:latin typeface="system-ui"/>
            </a:endParaRPr>
          </a:p>
        </p:txBody>
      </p:sp>
      <p:pic>
        <p:nvPicPr>
          <p:cNvPr id="2050" name="Picture 2" descr="Mercy triumphs over judgement James 2:13 Bible Scripture">
            <a:extLst>
              <a:ext uri="{FF2B5EF4-FFF2-40B4-BE49-F238E27FC236}">
                <a16:creationId xmlns:a16="http://schemas.microsoft.com/office/drawing/2014/main" id="{4DC2FEFE-A5F8-40D3-8914-C07D27AC7674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29" t="11815" r="18926" b="13189"/>
          <a:stretch/>
        </p:blipFill>
        <p:spPr bwMode="auto">
          <a:xfrm>
            <a:off x="580094" y="1854885"/>
            <a:ext cx="3674009" cy="4484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22940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0BB49-2D0A-4F4B-95B8-12B457232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Matthew 9:13</a:t>
            </a:r>
            <a:endParaRPr lang="en-NZ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66D19E-7C59-4A92-A2C0-38B2E2D995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365126"/>
            <a:ext cx="3886200" cy="5811837"/>
          </a:xfrm>
        </p:spPr>
        <p:txBody>
          <a:bodyPr>
            <a:normAutofit lnSpcReduction="10000"/>
          </a:bodyPr>
          <a:lstStyle/>
          <a:p>
            <a:pPr algn="l"/>
            <a:r>
              <a:rPr lang="en-NZ" sz="2400" b="1" i="0" dirty="0">
                <a:solidFill>
                  <a:srgbClr val="000000"/>
                </a:solidFill>
                <a:effectLst/>
                <a:latin typeface="system-ui"/>
              </a:rPr>
              <a:t>Matthew 9:13—</a:t>
            </a:r>
          </a:p>
          <a:p>
            <a:pPr algn="l"/>
            <a:r>
              <a:rPr lang="en-NZ" sz="2400" b="1" i="0" baseline="30000" dirty="0">
                <a:solidFill>
                  <a:srgbClr val="000000"/>
                </a:solidFill>
                <a:effectLst/>
                <a:latin typeface="system-ui"/>
              </a:rPr>
              <a:t>13</a:t>
            </a:r>
            <a:r>
              <a:rPr lang="en-NZ" sz="2400" b="1" i="0" dirty="0">
                <a:solidFill>
                  <a:srgbClr val="000000"/>
                </a:solidFill>
                <a:effectLst/>
                <a:latin typeface="system-ui"/>
              </a:rPr>
              <a:t>Go and learn what this means: ‘I desire mercy, and not sacrifice.’ For I came not to call the righteous, but sinners.” </a:t>
            </a:r>
            <a:r>
              <a:rPr lang="en-NZ" sz="1200" b="1" i="0" dirty="0">
                <a:solidFill>
                  <a:srgbClr val="000000"/>
                </a:solidFill>
                <a:effectLst/>
                <a:latin typeface="system-ui"/>
              </a:rPr>
              <a:t>(ESV)</a:t>
            </a:r>
          </a:p>
          <a:p>
            <a:pPr algn="l"/>
            <a:endParaRPr lang="en-NZ" sz="1200" b="1" dirty="0">
              <a:solidFill>
                <a:srgbClr val="000000"/>
              </a:solidFill>
              <a:latin typeface="system-ui"/>
            </a:endParaRPr>
          </a:p>
          <a:p>
            <a:pPr algn="l"/>
            <a:r>
              <a:rPr lang="en-NZ" sz="2400" b="1" i="0" dirty="0">
                <a:solidFill>
                  <a:srgbClr val="000000"/>
                </a:solidFill>
                <a:effectLst/>
                <a:latin typeface="system-ui"/>
              </a:rPr>
              <a:t>Teachers needed to be taught.</a:t>
            </a:r>
          </a:p>
          <a:p>
            <a:pPr algn="l"/>
            <a:r>
              <a:rPr lang="en-NZ" sz="2400" b="1" i="0" dirty="0">
                <a:solidFill>
                  <a:srgbClr val="000000"/>
                </a:solidFill>
                <a:effectLst/>
                <a:latin typeface="system-ui"/>
              </a:rPr>
              <a:t>That is the ‘Self-righteous.’ </a:t>
            </a:r>
          </a:p>
          <a:p>
            <a:pPr algn="l"/>
            <a:r>
              <a:rPr lang="en-NZ" sz="2400" b="1" i="0" dirty="0">
                <a:solidFill>
                  <a:srgbClr val="000000"/>
                </a:solidFill>
                <a:effectLst/>
                <a:latin typeface="system-ui"/>
              </a:rPr>
              <a:t>Sacrifice loses its meaning.</a:t>
            </a:r>
          </a:p>
          <a:p>
            <a:pPr algn="l"/>
            <a:r>
              <a:rPr lang="en-NZ" sz="2400" b="1" i="0" dirty="0">
                <a:solidFill>
                  <a:srgbClr val="000000"/>
                </a:solidFill>
                <a:effectLst/>
                <a:latin typeface="system-ui"/>
              </a:rPr>
              <a:t>The ‘sinners’ sees his unworthiness.</a:t>
            </a:r>
          </a:p>
          <a:p>
            <a:pPr algn="l"/>
            <a:r>
              <a:rPr lang="en-NZ" sz="2400" b="1" dirty="0">
                <a:solidFill>
                  <a:srgbClr val="000000"/>
                </a:solidFill>
                <a:latin typeface="system-ui"/>
              </a:rPr>
              <a:t>“Blessed are the merciful, for they shall receive mercy” (Mt.5:7).</a:t>
            </a:r>
            <a:endParaRPr lang="en-NZ" sz="2400" b="1" i="0" dirty="0">
              <a:solidFill>
                <a:srgbClr val="000000"/>
              </a:solidFill>
              <a:effectLst/>
              <a:latin typeface="system-ui"/>
            </a:endParaRPr>
          </a:p>
        </p:txBody>
      </p:sp>
      <p:pic>
        <p:nvPicPr>
          <p:cNvPr id="2050" name="Picture 2" descr="James 3 17 Full of mercy and good fruit PowerPoint Church ...">
            <a:extLst>
              <a:ext uri="{FF2B5EF4-FFF2-40B4-BE49-F238E27FC236}">
                <a16:creationId xmlns:a16="http://schemas.microsoft.com/office/drawing/2014/main" id="{66842CD3-D377-475C-96F4-51A068E72832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2543969"/>
            <a:ext cx="3886200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37151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May be an image of one or more people, body of water and tree">
            <a:extLst>
              <a:ext uri="{FF2B5EF4-FFF2-40B4-BE49-F238E27FC236}">
                <a16:creationId xmlns:a16="http://schemas.microsoft.com/office/drawing/2014/main" id="{0B13A819-EDDD-463E-B08F-2CF6B0FF0305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4" r="11775"/>
          <a:stretch/>
        </p:blipFill>
        <p:spPr bwMode="auto">
          <a:xfrm>
            <a:off x="20" y="10"/>
            <a:ext cx="72522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843764" y="0"/>
            <a:ext cx="530023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624906FE-F689-446B-8F72-69A95E577102}"/>
              </a:ext>
            </a:extLst>
          </p:cNvPr>
          <p:cNvSpPr txBox="1">
            <a:spLocks/>
          </p:cNvSpPr>
          <p:nvPr/>
        </p:nvSpPr>
        <p:spPr>
          <a:xfrm>
            <a:off x="5128590" y="365125"/>
            <a:ext cx="3697357" cy="13311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3500" dirty="0">
                <a:latin typeface="+mj-lt"/>
                <a:ea typeface="+mj-ea"/>
                <a:cs typeface="+mj-cs"/>
              </a:rPr>
              <a:t>“Baptism now saves you” </a:t>
            </a:r>
            <a:r>
              <a:rPr lang="en-US" sz="2000" dirty="0">
                <a:latin typeface="+mj-lt"/>
                <a:ea typeface="+mj-ea"/>
                <a:cs typeface="+mj-cs"/>
              </a:rPr>
              <a:t>(1Pet.3:21).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56084BE-EBE7-45CA-A8BD-5D8018A9F7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28591" y="2080591"/>
            <a:ext cx="3790122" cy="4558748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r>
              <a:rPr lang="en-US" dirty="0"/>
              <a:t>Matthew 28:19-20—</a:t>
            </a:r>
            <a:r>
              <a:rPr lang="en-US" b="1" i="0" baseline="30000" dirty="0">
                <a:effectLst/>
              </a:rPr>
              <a:t>19</a:t>
            </a:r>
            <a:r>
              <a:rPr lang="en-US" b="0" i="0" dirty="0">
                <a:effectLst/>
              </a:rPr>
              <a:t>Go therefore and make disciples of all the nations, baptizing them in the name of the Father and the Son and the Holy Spirit, </a:t>
            </a:r>
            <a:r>
              <a:rPr lang="en-US" b="1" i="0" baseline="30000" dirty="0">
                <a:effectLst/>
              </a:rPr>
              <a:t>20</a:t>
            </a:r>
            <a:r>
              <a:rPr lang="en-US" b="0" i="0" dirty="0">
                <a:effectLst/>
              </a:rPr>
              <a:t>teaching them to observe all that I commanded you; and lo, I am with you always, even to the end of the age.” </a:t>
            </a:r>
            <a:r>
              <a:rPr lang="en-US" sz="1700" b="0" i="0" dirty="0">
                <a:effectLst/>
              </a:rPr>
              <a:t>(NASB95)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2441146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8818C-6934-438E-845E-CA2031931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Matthew 15:21-28—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781E7E-C5FD-4FB4-8DCF-19A1FB8D84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78226"/>
            <a:ext cx="7886700" cy="5479773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en-NZ" b="1" i="0" dirty="0">
                <a:solidFill>
                  <a:srgbClr val="000000"/>
                </a:solidFill>
                <a:effectLst/>
                <a:latin typeface="system-ui"/>
              </a:rPr>
              <a:t>The Syrophoenician Woman</a:t>
            </a:r>
          </a:p>
          <a:p>
            <a:pPr algn="l"/>
            <a:r>
              <a:rPr lang="en-NZ" b="1" i="0" baseline="30000" dirty="0">
                <a:solidFill>
                  <a:srgbClr val="000000"/>
                </a:solidFill>
                <a:effectLst/>
                <a:latin typeface="system-ui"/>
              </a:rPr>
              <a:t>21 </a:t>
            </a:r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Jesus went away from there, and withdrew into the district of Tyre and Sidon. </a:t>
            </a:r>
            <a:r>
              <a:rPr lang="en-NZ" b="1" i="0" baseline="30000" dirty="0">
                <a:solidFill>
                  <a:srgbClr val="000000"/>
                </a:solidFill>
                <a:effectLst/>
                <a:latin typeface="system-ui"/>
              </a:rPr>
              <a:t>22</a:t>
            </a:r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And a Canaanite woman from that region came out and </a:t>
            </a:r>
            <a:r>
              <a:rPr lang="en-NZ" b="0" i="1" dirty="0">
                <a:solidFill>
                  <a:srgbClr val="000000"/>
                </a:solidFill>
                <a:effectLst/>
                <a:latin typeface="system-ui"/>
              </a:rPr>
              <a:t>began</a:t>
            </a:r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 to cry out, saying, “Have mercy on me, Lord, Son of David; my daughter is cruelly demon-possessed.” </a:t>
            </a:r>
            <a:r>
              <a:rPr lang="en-NZ" b="1" i="0" baseline="30000" dirty="0">
                <a:solidFill>
                  <a:srgbClr val="000000"/>
                </a:solidFill>
                <a:effectLst/>
                <a:latin typeface="system-ui"/>
              </a:rPr>
              <a:t>23</a:t>
            </a:r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But He did not answer her a word. And His disciples came and implored Him, saying, “Send her away, because she keeps shouting at us.” </a:t>
            </a:r>
            <a:r>
              <a:rPr lang="en-NZ" b="1" i="0" baseline="30000" dirty="0">
                <a:solidFill>
                  <a:srgbClr val="000000"/>
                </a:solidFill>
                <a:effectLst/>
                <a:latin typeface="system-ui"/>
              </a:rPr>
              <a:t>24</a:t>
            </a:r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But He answered and said, “I was sent only to the lost sheep of the house of Israel.” </a:t>
            </a:r>
            <a:r>
              <a:rPr lang="en-NZ" b="1" i="0" baseline="30000" dirty="0">
                <a:solidFill>
                  <a:srgbClr val="000000"/>
                </a:solidFill>
                <a:effectLst/>
                <a:latin typeface="system-ui"/>
              </a:rPr>
              <a:t>25 </a:t>
            </a:r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But she came and </a:t>
            </a:r>
            <a:r>
              <a:rPr lang="en-NZ" b="0" i="1" dirty="0">
                <a:solidFill>
                  <a:srgbClr val="000000"/>
                </a:solidFill>
                <a:effectLst/>
                <a:latin typeface="system-ui"/>
              </a:rPr>
              <a:t>began</a:t>
            </a:r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 to bow down before Him, saying, “Lord, help me!” </a:t>
            </a:r>
            <a:r>
              <a:rPr lang="en-NZ" b="1" i="0" baseline="30000" dirty="0">
                <a:solidFill>
                  <a:srgbClr val="000000"/>
                </a:solidFill>
                <a:effectLst/>
                <a:latin typeface="system-ui"/>
              </a:rPr>
              <a:t>26</a:t>
            </a:r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And He answered and said, “It is not good to take the children’s bread and throw it to the dogs.” </a:t>
            </a:r>
            <a:r>
              <a:rPr lang="en-NZ" b="1" i="0" baseline="30000" dirty="0">
                <a:solidFill>
                  <a:srgbClr val="000000"/>
                </a:solidFill>
                <a:effectLst/>
                <a:latin typeface="system-ui"/>
              </a:rPr>
              <a:t>27</a:t>
            </a:r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But she said, “Yes, Lord; but even the dogs feed on the crumbs which fall from their masters’ table.” </a:t>
            </a:r>
            <a:r>
              <a:rPr lang="en-NZ" b="1" i="0" baseline="30000" dirty="0">
                <a:solidFill>
                  <a:srgbClr val="000000"/>
                </a:solidFill>
                <a:effectLst/>
                <a:latin typeface="system-ui"/>
              </a:rPr>
              <a:t>28</a:t>
            </a:r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Then Jesus said to her, “O woman, your faith is great; it shall be done for you as you wish.” And her daughter was healed at once. (NASB95)</a:t>
            </a:r>
          </a:p>
        </p:txBody>
      </p:sp>
    </p:spTree>
    <p:extLst>
      <p:ext uri="{BB962C8B-B14F-4D97-AF65-F5344CB8AC3E}">
        <p14:creationId xmlns:p14="http://schemas.microsoft.com/office/powerpoint/2010/main" val="25298645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hurch PowerPoint Template: God So Loved - SermonCentral.com">
            <a:extLst>
              <a:ext uri="{FF2B5EF4-FFF2-40B4-BE49-F238E27FC236}">
                <a16:creationId xmlns:a16="http://schemas.microsoft.com/office/drawing/2014/main" id="{20AB66CE-EADC-4655-A04B-36AA2954C9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188" y="1028804"/>
            <a:ext cx="8541623" cy="4800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26130C-E11D-4429-8676-899F83BED836}"/>
              </a:ext>
            </a:extLst>
          </p:cNvPr>
          <p:cNvSpPr txBox="1">
            <a:spLocks/>
          </p:cNvSpPr>
          <p:nvPr/>
        </p:nvSpPr>
        <p:spPr>
          <a:xfrm>
            <a:off x="4193485" y="1385093"/>
            <a:ext cx="4649326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sz="2400" dirty="0">
                <a:solidFill>
                  <a:schemeClr val="bg1"/>
                </a:solidFill>
                <a:latin typeface="system-ui"/>
              </a:rPr>
              <a:t>Romans 5:6-10</a:t>
            </a:r>
          </a:p>
          <a:p>
            <a:r>
              <a:rPr lang="en-NZ" sz="2400" b="1" baseline="30000" dirty="0">
                <a:solidFill>
                  <a:schemeClr val="bg1"/>
                </a:solidFill>
                <a:latin typeface="system-ui"/>
              </a:rPr>
              <a:t>6</a:t>
            </a:r>
            <a:r>
              <a:rPr lang="en-NZ" sz="2400" dirty="0">
                <a:solidFill>
                  <a:schemeClr val="bg1"/>
                </a:solidFill>
                <a:latin typeface="system-ui"/>
              </a:rPr>
              <a:t>For while we were still </a:t>
            </a:r>
            <a:r>
              <a:rPr lang="en-NZ" sz="2400" b="1" u="sng" dirty="0">
                <a:solidFill>
                  <a:schemeClr val="bg1"/>
                </a:solidFill>
                <a:latin typeface="system-ui"/>
              </a:rPr>
              <a:t>helpless</a:t>
            </a:r>
            <a:r>
              <a:rPr lang="en-NZ" sz="2400" dirty="0">
                <a:solidFill>
                  <a:schemeClr val="bg1"/>
                </a:solidFill>
                <a:latin typeface="system-ui"/>
              </a:rPr>
              <a:t>, at the right time Christ died for the ungodly. 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01A595E-3AF4-4CDC-BC52-377A609994E6}"/>
              </a:ext>
            </a:extLst>
          </p:cNvPr>
          <p:cNvSpPr txBox="1">
            <a:spLocks/>
          </p:cNvSpPr>
          <p:nvPr/>
        </p:nvSpPr>
        <p:spPr>
          <a:xfrm>
            <a:off x="628650" y="3551583"/>
            <a:ext cx="3564835" cy="218484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NZ" sz="2400" dirty="0">
                <a:solidFill>
                  <a:schemeClr val="bg1"/>
                </a:solidFill>
                <a:latin typeface="system-ui"/>
              </a:rPr>
              <a:t>While we were still helpless.</a:t>
            </a:r>
          </a:p>
        </p:txBody>
      </p:sp>
    </p:spTree>
    <p:extLst>
      <p:ext uri="{BB962C8B-B14F-4D97-AF65-F5344CB8AC3E}">
        <p14:creationId xmlns:p14="http://schemas.microsoft.com/office/powerpoint/2010/main" val="26148014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hurch PowerPoint Template: God So Loved - SermonCentral.com">
            <a:extLst>
              <a:ext uri="{FF2B5EF4-FFF2-40B4-BE49-F238E27FC236}">
                <a16:creationId xmlns:a16="http://schemas.microsoft.com/office/drawing/2014/main" id="{20AB66CE-EADC-4655-A04B-36AA2954C9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188" y="1028804"/>
            <a:ext cx="8541623" cy="4800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26130C-E11D-4429-8676-899F83BED836}"/>
              </a:ext>
            </a:extLst>
          </p:cNvPr>
          <p:cNvSpPr txBox="1">
            <a:spLocks/>
          </p:cNvSpPr>
          <p:nvPr/>
        </p:nvSpPr>
        <p:spPr>
          <a:xfrm>
            <a:off x="4193485" y="1385093"/>
            <a:ext cx="4649326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sz="2400" dirty="0">
                <a:solidFill>
                  <a:schemeClr val="bg1"/>
                </a:solidFill>
                <a:latin typeface="system-ui"/>
              </a:rPr>
              <a:t>Romans 5:6-10</a:t>
            </a:r>
          </a:p>
          <a:p>
            <a:r>
              <a:rPr lang="en-NZ" sz="2400" b="1" baseline="30000" dirty="0">
                <a:solidFill>
                  <a:schemeClr val="bg1"/>
                </a:solidFill>
                <a:latin typeface="system-ui"/>
              </a:rPr>
              <a:t>6</a:t>
            </a:r>
            <a:r>
              <a:rPr lang="en-NZ" sz="2400" dirty="0">
                <a:solidFill>
                  <a:schemeClr val="bg1"/>
                </a:solidFill>
                <a:latin typeface="system-ui"/>
              </a:rPr>
              <a:t>For while we were still </a:t>
            </a:r>
            <a:r>
              <a:rPr lang="en-NZ" sz="2400" b="1" u="sng" dirty="0">
                <a:solidFill>
                  <a:schemeClr val="bg1"/>
                </a:solidFill>
                <a:latin typeface="system-ui"/>
              </a:rPr>
              <a:t>helpless</a:t>
            </a:r>
            <a:r>
              <a:rPr lang="en-NZ" sz="2400" dirty="0">
                <a:solidFill>
                  <a:schemeClr val="bg1"/>
                </a:solidFill>
                <a:latin typeface="system-ui"/>
              </a:rPr>
              <a:t>, at the right time Christ died for the ungodly. </a:t>
            </a:r>
          </a:p>
          <a:p>
            <a:r>
              <a:rPr lang="en-NZ" sz="2400" b="1" baseline="30000" dirty="0">
                <a:solidFill>
                  <a:schemeClr val="bg1"/>
                </a:solidFill>
                <a:latin typeface="system-ui"/>
              </a:rPr>
              <a:t>8</a:t>
            </a:r>
            <a:r>
              <a:rPr lang="en-NZ" sz="2400" dirty="0">
                <a:solidFill>
                  <a:schemeClr val="bg1"/>
                </a:solidFill>
                <a:latin typeface="system-ui"/>
              </a:rPr>
              <a:t>But God demonstrates His own love toward us, in that while we were yet </a:t>
            </a:r>
            <a:r>
              <a:rPr lang="en-NZ" sz="2400" b="1" u="sng" dirty="0">
                <a:solidFill>
                  <a:schemeClr val="bg1"/>
                </a:solidFill>
                <a:latin typeface="system-ui"/>
              </a:rPr>
              <a:t>sinners</a:t>
            </a:r>
            <a:r>
              <a:rPr lang="en-NZ" sz="2400" dirty="0">
                <a:solidFill>
                  <a:schemeClr val="bg1"/>
                </a:solidFill>
                <a:latin typeface="system-ui"/>
              </a:rPr>
              <a:t>, Christ died for us. 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01A595E-3AF4-4CDC-BC52-377A609994E6}"/>
              </a:ext>
            </a:extLst>
          </p:cNvPr>
          <p:cNvSpPr txBox="1">
            <a:spLocks/>
          </p:cNvSpPr>
          <p:nvPr/>
        </p:nvSpPr>
        <p:spPr>
          <a:xfrm>
            <a:off x="628650" y="3551583"/>
            <a:ext cx="3564835" cy="218484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NZ" sz="2400" dirty="0">
                <a:solidFill>
                  <a:schemeClr val="bg1"/>
                </a:solidFill>
                <a:latin typeface="system-ui"/>
              </a:rPr>
              <a:t>While we were still helpless</a:t>
            </a:r>
          </a:p>
          <a:p>
            <a:pPr marL="514350" indent="-514350">
              <a:buFont typeface="+mj-lt"/>
              <a:buAutoNum type="arabicPeriod"/>
            </a:pPr>
            <a:r>
              <a:rPr lang="en-NZ" sz="2400" dirty="0">
                <a:solidFill>
                  <a:schemeClr val="bg1"/>
                </a:solidFill>
                <a:latin typeface="system-ui"/>
              </a:rPr>
              <a:t>While we were yet sinners</a:t>
            </a:r>
          </a:p>
        </p:txBody>
      </p:sp>
    </p:spTree>
    <p:extLst>
      <p:ext uri="{BB962C8B-B14F-4D97-AF65-F5344CB8AC3E}">
        <p14:creationId xmlns:p14="http://schemas.microsoft.com/office/powerpoint/2010/main" val="473394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hurch PowerPoint Template: God So Loved - SermonCentral.com">
            <a:extLst>
              <a:ext uri="{FF2B5EF4-FFF2-40B4-BE49-F238E27FC236}">
                <a16:creationId xmlns:a16="http://schemas.microsoft.com/office/drawing/2014/main" id="{20AB66CE-EADC-4655-A04B-36AA2954C9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188" y="1028804"/>
            <a:ext cx="8541623" cy="4800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26130C-E11D-4429-8676-899F83BED836}"/>
              </a:ext>
            </a:extLst>
          </p:cNvPr>
          <p:cNvSpPr txBox="1">
            <a:spLocks/>
          </p:cNvSpPr>
          <p:nvPr/>
        </p:nvSpPr>
        <p:spPr>
          <a:xfrm>
            <a:off x="4193485" y="1385093"/>
            <a:ext cx="4649326" cy="4351338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dirty="0">
                <a:solidFill>
                  <a:schemeClr val="bg1"/>
                </a:solidFill>
                <a:latin typeface="system-ui"/>
              </a:rPr>
              <a:t>Romans 5:6-10</a:t>
            </a:r>
          </a:p>
          <a:p>
            <a:r>
              <a:rPr lang="en-NZ" b="1" baseline="30000" dirty="0">
                <a:solidFill>
                  <a:schemeClr val="bg1"/>
                </a:solidFill>
                <a:latin typeface="system-ui"/>
              </a:rPr>
              <a:t>6</a:t>
            </a:r>
            <a:r>
              <a:rPr lang="en-NZ" dirty="0">
                <a:solidFill>
                  <a:schemeClr val="bg1"/>
                </a:solidFill>
                <a:latin typeface="system-ui"/>
              </a:rPr>
              <a:t>For while we were still </a:t>
            </a:r>
            <a:r>
              <a:rPr lang="en-NZ" b="1" u="sng" dirty="0">
                <a:solidFill>
                  <a:schemeClr val="bg1"/>
                </a:solidFill>
                <a:latin typeface="system-ui"/>
              </a:rPr>
              <a:t>helpless</a:t>
            </a:r>
            <a:r>
              <a:rPr lang="en-NZ" dirty="0">
                <a:solidFill>
                  <a:schemeClr val="bg1"/>
                </a:solidFill>
                <a:latin typeface="system-ui"/>
              </a:rPr>
              <a:t>, at the right time Christ died for the ungodly. </a:t>
            </a:r>
          </a:p>
          <a:p>
            <a:r>
              <a:rPr lang="en-NZ" b="1" baseline="30000" dirty="0">
                <a:solidFill>
                  <a:schemeClr val="bg1"/>
                </a:solidFill>
                <a:latin typeface="system-ui"/>
              </a:rPr>
              <a:t>8</a:t>
            </a:r>
            <a:r>
              <a:rPr lang="en-NZ" dirty="0">
                <a:solidFill>
                  <a:schemeClr val="bg1"/>
                </a:solidFill>
                <a:latin typeface="system-ui"/>
              </a:rPr>
              <a:t>But God demonstrates His own love toward us, in that while we were yet </a:t>
            </a:r>
            <a:r>
              <a:rPr lang="en-NZ" b="1" u="sng" dirty="0">
                <a:solidFill>
                  <a:schemeClr val="bg1"/>
                </a:solidFill>
                <a:latin typeface="system-ui"/>
              </a:rPr>
              <a:t>sinners</a:t>
            </a:r>
            <a:r>
              <a:rPr lang="en-NZ" dirty="0">
                <a:solidFill>
                  <a:schemeClr val="bg1"/>
                </a:solidFill>
                <a:latin typeface="system-ui"/>
              </a:rPr>
              <a:t>, Christ died for us. </a:t>
            </a:r>
          </a:p>
          <a:p>
            <a:r>
              <a:rPr lang="en-NZ" b="1" baseline="30000" dirty="0">
                <a:solidFill>
                  <a:schemeClr val="bg1"/>
                </a:solidFill>
                <a:latin typeface="system-ui"/>
              </a:rPr>
              <a:t>10 </a:t>
            </a:r>
            <a:r>
              <a:rPr lang="en-NZ" dirty="0">
                <a:solidFill>
                  <a:schemeClr val="bg1"/>
                </a:solidFill>
                <a:latin typeface="system-ui"/>
              </a:rPr>
              <a:t>For if while we were </a:t>
            </a:r>
            <a:r>
              <a:rPr lang="en-NZ" b="1" u="sng" dirty="0">
                <a:solidFill>
                  <a:schemeClr val="bg1"/>
                </a:solidFill>
                <a:latin typeface="system-ui"/>
              </a:rPr>
              <a:t>enemies</a:t>
            </a:r>
            <a:r>
              <a:rPr lang="en-NZ" dirty="0">
                <a:solidFill>
                  <a:schemeClr val="bg1"/>
                </a:solidFill>
                <a:latin typeface="system-ui"/>
              </a:rPr>
              <a:t> we were reconciled to God through the death of His Son, much more, having been reconciled, we shall be saved by His life.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01A595E-3AF4-4CDC-BC52-377A609994E6}"/>
              </a:ext>
            </a:extLst>
          </p:cNvPr>
          <p:cNvSpPr txBox="1">
            <a:spLocks/>
          </p:cNvSpPr>
          <p:nvPr/>
        </p:nvSpPr>
        <p:spPr>
          <a:xfrm>
            <a:off x="628650" y="3551583"/>
            <a:ext cx="3564835" cy="218484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NZ" sz="2400" dirty="0">
                <a:solidFill>
                  <a:schemeClr val="bg1"/>
                </a:solidFill>
                <a:latin typeface="system-ui"/>
              </a:rPr>
              <a:t>While we were still helpless</a:t>
            </a:r>
          </a:p>
          <a:p>
            <a:pPr marL="514350" indent="-514350">
              <a:buFont typeface="+mj-lt"/>
              <a:buAutoNum type="arabicPeriod"/>
            </a:pPr>
            <a:r>
              <a:rPr lang="en-NZ" sz="2400" dirty="0">
                <a:solidFill>
                  <a:schemeClr val="bg1"/>
                </a:solidFill>
                <a:latin typeface="system-ui"/>
              </a:rPr>
              <a:t>While we were yet sinners</a:t>
            </a:r>
          </a:p>
          <a:p>
            <a:pPr marL="514350" indent="-514350">
              <a:buFont typeface="+mj-lt"/>
              <a:buAutoNum type="arabicPeriod"/>
            </a:pPr>
            <a:r>
              <a:rPr lang="en-NZ" sz="2400" dirty="0">
                <a:solidFill>
                  <a:schemeClr val="bg1"/>
                </a:solidFill>
                <a:latin typeface="system-ui"/>
              </a:rPr>
              <a:t>While we were enemies</a:t>
            </a:r>
            <a:endParaRPr lang="en-NZ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6147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582BB6-C096-4479-9838-19161129D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Psalm 103</a:t>
            </a:r>
          </a:p>
        </p:txBody>
      </p:sp>
      <p:pic>
        <p:nvPicPr>
          <p:cNvPr id="1026" name="Picture 2" descr="Psalm 103:8 Embroidery Design | AnnTheGran">
            <a:extLst>
              <a:ext uri="{FF2B5EF4-FFF2-40B4-BE49-F238E27FC236}">
                <a16:creationId xmlns:a16="http://schemas.microsoft.com/office/drawing/2014/main" id="{0C3460DB-6F3E-44C5-A38B-F8942B697EAC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829" y="1547415"/>
            <a:ext cx="3763169" cy="376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34018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582BB6-C096-4479-9838-19161129D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Psalm 103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BC24E7-BC1D-4D60-A106-CA7484422D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53948" y="365126"/>
            <a:ext cx="4261402" cy="6127748"/>
          </a:xfrm>
        </p:spPr>
        <p:txBody>
          <a:bodyPr>
            <a:normAutofit/>
          </a:bodyPr>
          <a:lstStyle/>
          <a:p>
            <a:pPr algn="l"/>
            <a:r>
              <a:rPr lang="en-NZ" sz="2400" b="1" i="0" dirty="0">
                <a:solidFill>
                  <a:srgbClr val="000000"/>
                </a:solidFill>
                <a:effectLst/>
                <a:latin typeface="system-ui"/>
              </a:rPr>
              <a:t>Psalm 103:10-12—</a:t>
            </a:r>
          </a:p>
          <a:p>
            <a:pPr algn="l"/>
            <a:r>
              <a:rPr lang="en-NZ" sz="2400" b="1" i="0" baseline="30000" dirty="0">
                <a:solidFill>
                  <a:srgbClr val="000000"/>
                </a:solidFill>
                <a:effectLst/>
                <a:latin typeface="system-ui"/>
              </a:rPr>
              <a:t>10</a:t>
            </a:r>
            <a:r>
              <a:rPr lang="en-NZ" sz="2400" b="1" i="0" dirty="0">
                <a:solidFill>
                  <a:srgbClr val="000000"/>
                </a:solidFill>
                <a:effectLst/>
                <a:latin typeface="system-ui"/>
              </a:rPr>
              <a:t>He has not dealt with us according to our sins,</a:t>
            </a:r>
            <a:br>
              <a:rPr lang="en-NZ" sz="2400" b="1" i="0" dirty="0">
                <a:solidFill>
                  <a:srgbClr val="000000"/>
                </a:solidFill>
                <a:effectLst/>
                <a:latin typeface="system-ui"/>
              </a:rPr>
            </a:br>
            <a:r>
              <a:rPr lang="en-NZ" sz="2400" b="1" i="0" dirty="0">
                <a:solidFill>
                  <a:srgbClr val="000000"/>
                </a:solidFill>
                <a:effectLst/>
                <a:latin typeface="system-ui"/>
              </a:rPr>
              <a:t>Nor rewarded us according to our iniquities. </a:t>
            </a:r>
            <a:r>
              <a:rPr lang="en-NZ" sz="1300" b="0" i="0" dirty="0">
                <a:solidFill>
                  <a:srgbClr val="000000"/>
                </a:solidFill>
                <a:effectLst/>
                <a:latin typeface="system-ui"/>
              </a:rPr>
              <a:t>(NASB95)</a:t>
            </a:r>
          </a:p>
          <a:p>
            <a:pPr algn="l"/>
            <a:endParaRPr lang="en-NZ" sz="1300" dirty="0">
              <a:solidFill>
                <a:srgbClr val="000000"/>
              </a:solidFill>
              <a:latin typeface="system-ui"/>
            </a:endParaRPr>
          </a:p>
          <a:p>
            <a:pPr algn="l"/>
            <a:r>
              <a:rPr lang="en-NZ" sz="2400" b="1" i="0" dirty="0">
                <a:solidFill>
                  <a:srgbClr val="000000"/>
                </a:solidFill>
                <a:effectLst/>
                <a:latin typeface="system-ui"/>
              </a:rPr>
              <a:t>Just deserts…?—Not so!</a:t>
            </a:r>
          </a:p>
          <a:p>
            <a:pPr lvl="1"/>
            <a:r>
              <a:rPr lang="en-NZ" b="1" i="0" dirty="0">
                <a:solidFill>
                  <a:srgbClr val="000000"/>
                </a:solidFill>
                <a:effectLst/>
                <a:latin typeface="system-ui"/>
              </a:rPr>
              <a:t>Justice demanded punishment—Death.</a:t>
            </a:r>
          </a:p>
          <a:p>
            <a:pPr lvl="1"/>
            <a:r>
              <a:rPr lang="en-NZ" b="1" dirty="0">
                <a:latin typeface="system-ui"/>
              </a:rPr>
              <a:t>Romans 3:26—</a:t>
            </a:r>
            <a:endParaRPr lang="en-NZ" b="1" i="0" dirty="0">
              <a:effectLst/>
              <a:latin typeface="system-ui"/>
            </a:endParaRPr>
          </a:p>
          <a:p>
            <a:pPr lvl="1"/>
            <a:r>
              <a:rPr lang="en-NZ" b="1" i="0" dirty="0">
                <a:solidFill>
                  <a:srgbClr val="000000"/>
                </a:solidFill>
                <a:effectLst/>
                <a:latin typeface="system-ui"/>
              </a:rPr>
              <a:t>for the demonstration, </a:t>
            </a:r>
            <a:r>
              <a:rPr lang="en-NZ" b="1" i="1" dirty="0">
                <a:solidFill>
                  <a:srgbClr val="000000"/>
                </a:solidFill>
                <a:effectLst/>
                <a:latin typeface="system-ui"/>
              </a:rPr>
              <a:t>I say</a:t>
            </a:r>
            <a:r>
              <a:rPr lang="en-NZ" b="1" i="0" dirty="0">
                <a:solidFill>
                  <a:srgbClr val="000000"/>
                </a:solidFill>
                <a:effectLst/>
                <a:latin typeface="system-ui"/>
              </a:rPr>
              <a:t>, of His righteousness at the present time, so that He would be </a:t>
            </a:r>
            <a:r>
              <a:rPr lang="en-NZ" b="1" i="0" u="sng" dirty="0">
                <a:solidFill>
                  <a:srgbClr val="000000"/>
                </a:solidFill>
                <a:effectLst/>
                <a:latin typeface="system-ui"/>
              </a:rPr>
              <a:t>just and the justifier</a:t>
            </a:r>
            <a:r>
              <a:rPr lang="en-NZ" b="1" i="0" dirty="0">
                <a:solidFill>
                  <a:srgbClr val="000000"/>
                </a:solidFill>
                <a:effectLst/>
                <a:latin typeface="system-ui"/>
              </a:rPr>
              <a:t> of the one who has faith in Jesus.</a:t>
            </a:r>
          </a:p>
        </p:txBody>
      </p:sp>
      <p:pic>
        <p:nvPicPr>
          <p:cNvPr id="1026" name="Picture 2" descr="Psalm 103:8 Embroidery Design | AnnTheGran">
            <a:extLst>
              <a:ext uri="{FF2B5EF4-FFF2-40B4-BE49-F238E27FC236}">
                <a16:creationId xmlns:a16="http://schemas.microsoft.com/office/drawing/2014/main" id="{0C3460DB-6F3E-44C5-A38B-F8942B697EAC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829" y="1547415"/>
            <a:ext cx="3763169" cy="376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20403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582BB6-C096-4479-9838-19161129D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Psalm 103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BC24E7-BC1D-4D60-A106-CA7484422D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53948" y="365126"/>
            <a:ext cx="4261402" cy="6127748"/>
          </a:xfrm>
        </p:spPr>
        <p:txBody>
          <a:bodyPr>
            <a:normAutofit/>
          </a:bodyPr>
          <a:lstStyle/>
          <a:p>
            <a:pPr algn="l"/>
            <a:r>
              <a:rPr lang="en-NZ" sz="2400" b="1" i="0" dirty="0">
                <a:solidFill>
                  <a:srgbClr val="000000"/>
                </a:solidFill>
                <a:effectLst/>
                <a:latin typeface="system-ui"/>
              </a:rPr>
              <a:t>Psalm 103:10-12—</a:t>
            </a:r>
          </a:p>
          <a:p>
            <a:pPr algn="l"/>
            <a:r>
              <a:rPr lang="en-NZ" sz="2400" b="1" i="0" baseline="30000" dirty="0">
                <a:solidFill>
                  <a:srgbClr val="000000"/>
                </a:solidFill>
                <a:effectLst/>
                <a:latin typeface="system-ui"/>
              </a:rPr>
              <a:t>11</a:t>
            </a:r>
            <a:r>
              <a:rPr lang="en-NZ" sz="2400" b="1" i="0" dirty="0">
                <a:solidFill>
                  <a:srgbClr val="000000"/>
                </a:solidFill>
                <a:effectLst/>
                <a:latin typeface="system-ui"/>
              </a:rPr>
              <a:t>For as high as the heavens are above the earth,</a:t>
            </a:r>
            <a:br>
              <a:rPr lang="en-NZ" sz="2400" b="1" i="0" dirty="0">
                <a:solidFill>
                  <a:srgbClr val="000000"/>
                </a:solidFill>
                <a:effectLst/>
                <a:latin typeface="system-ui"/>
              </a:rPr>
            </a:br>
            <a:r>
              <a:rPr lang="en-NZ" sz="2400" b="1" i="0" dirty="0">
                <a:solidFill>
                  <a:srgbClr val="000000"/>
                </a:solidFill>
                <a:effectLst/>
                <a:latin typeface="system-ui"/>
              </a:rPr>
              <a:t>So great is His lovingkindness toward those who fear Him.</a:t>
            </a:r>
            <a:r>
              <a:rPr lang="en-NZ" sz="2400" b="1" dirty="0">
                <a:solidFill>
                  <a:srgbClr val="000000"/>
                </a:solidFill>
                <a:latin typeface="system-ui"/>
              </a:rPr>
              <a:t> </a:t>
            </a:r>
            <a:r>
              <a:rPr lang="en-NZ" sz="1300" b="0" i="0" dirty="0">
                <a:solidFill>
                  <a:srgbClr val="000000"/>
                </a:solidFill>
                <a:effectLst/>
                <a:latin typeface="system-ui"/>
              </a:rPr>
              <a:t>(NASB95)</a:t>
            </a:r>
          </a:p>
          <a:p>
            <a:pPr algn="l"/>
            <a:endParaRPr lang="en-NZ" sz="1300" dirty="0">
              <a:solidFill>
                <a:srgbClr val="000000"/>
              </a:solidFill>
              <a:latin typeface="system-ui"/>
            </a:endParaRPr>
          </a:p>
          <a:p>
            <a:pPr algn="l"/>
            <a:r>
              <a:rPr lang="en-NZ" sz="2400" b="1" dirty="0">
                <a:solidFill>
                  <a:srgbClr val="000000"/>
                </a:solidFill>
                <a:latin typeface="system-ui"/>
              </a:rPr>
              <a:t>God’s Lovingkindness toward man: </a:t>
            </a:r>
          </a:p>
          <a:p>
            <a:pPr lvl="1"/>
            <a:r>
              <a:rPr lang="en-NZ" b="1" dirty="0">
                <a:solidFill>
                  <a:srgbClr val="000000"/>
                </a:solidFill>
                <a:latin typeface="system-ui"/>
              </a:rPr>
              <a:t>Beyond our reach.</a:t>
            </a:r>
          </a:p>
          <a:p>
            <a:pPr lvl="1"/>
            <a:r>
              <a:rPr lang="en-NZ" b="1" i="0" dirty="0">
                <a:solidFill>
                  <a:srgbClr val="000000"/>
                </a:solidFill>
                <a:effectLst/>
                <a:latin typeface="system-ui"/>
              </a:rPr>
              <a:t>Beyond our vision.</a:t>
            </a:r>
          </a:p>
          <a:p>
            <a:pPr lvl="1"/>
            <a:r>
              <a:rPr lang="en-NZ" b="1" dirty="0">
                <a:solidFill>
                  <a:srgbClr val="000000"/>
                </a:solidFill>
                <a:latin typeface="system-ui"/>
              </a:rPr>
              <a:t>Beyond our imagination.</a:t>
            </a:r>
            <a:endParaRPr lang="en-NZ" b="1" i="0" dirty="0">
              <a:solidFill>
                <a:srgbClr val="000000"/>
              </a:solidFill>
              <a:effectLst/>
              <a:latin typeface="system-ui"/>
            </a:endParaRPr>
          </a:p>
        </p:txBody>
      </p:sp>
      <p:pic>
        <p:nvPicPr>
          <p:cNvPr id="1026" name="Picture 2" descr="Psalm 103:8 Embroidery Design | AnnTheGran">
            <a:extLst>
              <a:ext uri="{FF2B5EF4-FFF2-40B4-BE49-F238E27FC236}">
                <a16:creationId xmlns:a16="http://schemas.microsoft.com/office/drawing/2014/main" id="{0C3460DB-6F3E-44C5-A38B-F8942B697EAC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829" y="1547415"/>
            <a:ext cx="3763169" cy="376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41943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582BB6-C096-4479-9838-19161129D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Psalm 103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BC24E7-BC1D-4D60-A106-CA7484422D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53948" y="365126"/>
            <a:ext cx="4261402" cy="6127748"/>
          </a:xfrm>
        </p:spPr>
        <p:txBody>
          <a:bodyPr>
            <a:normAutofit/>
          </a:bodyPr>
          <a:lstStyle/>
          <a:p>
            <a:pPr algn="l"/>
            <a:r>
              <a:rPr lang="en-NZ" sz="2400" b="1" i="0" dirty="0">
                <a:solidFill>
                  <a:srgbClr val="000000"/>
                </a:solidFill>
                <a:effectLst/>
                <a:latin typeface="system-ui"/>
              </a:rPr>
              <a:t>Psalm 103:10-12—</a:t>
            </a:r>
          </a:p>
          <a:p>
            <a:pPr algn="l"/>
            <a:r>
              <a:rPr lang="en-NZ" sz="2400" b="1" i="0" baseline="30000" dirty="0">
                <a:solidFill>
                  <a:srgbClr val="000000"/>
                </a:solidFill>
                <a:effectLst/>
                <a:latin typeface="system-ui"/>
              </a:rPr>
              <a:t>12</a:t>
            </a:r>
            <a:r>
              <a:rPr lang="en-NZ" sz="2400" b="1" i="0" dirty="0">
                <a:solidFill>
                  <a:srgbClr val="000000"/>
                </a:solidFill>
                <a:effectLst/>
                <a:latin typeface="system-ui"/>
              </a:rPr>
              <a:t>As far as the east is from the west,</a:t>
            </a:r>
            <a:br>
              <a:rPr lang="en-NZ" sz="2400" b="1" i="0" dirty="0">
                <a:solidFill>
                  <a:srgbClr val="000000"/>
                </a:solidFill>
                <a:effectLst/>
                <a:latin typeface="system-ui"/>
              </a:rPr>
            </a:br>
            <a:r>
              <a:rPr lang="en-NZ" sz="2400" b="1" i="0" dirty="0">
                <a:solidFill>
                  <a:srgbClr val="000000"/>
                </a:solidFill>
                <a:effectLst/>
                <a:latin typeface="system-ui"/>
              </a:rPr>
              <a:t>So far has He removed our transgressions from us. </a:t>
            </a:r>
            <a:r>
              <a:rPr lang="en-NZ" sz="1300" b="0" i="0" dirty="0">
                <a:solidFill>
                  <a:srgbClr val="000000"/>
                </a:solidFill>
                <a:effectLst/>
                <a:latin typeface="system-ui"/>
              </a:rPr>
              <a:t>(NASB95)</a:t>
            </a:r>
          </a:p>
          <a:p>
            <a:pPr algn="l"/>
            <a:endParaRPr lang="en-NZ" sz="1300" dirty="0">
              <a:solidFill>
                <a:srgbClr val="000000"/>
              </a:solidFill>
              <a:latin typeface="system-ui"/>
            </a:endParaRPr>
          </a:p>
          <a:p>
            <a:pPr algn="l"/>
            <a:r>
              <a:rPr lang="en-NZ" sz="2400" b="1" i="0" dirty="0">
                <a:solidFill>
                  <a:srgbClr val="000000"/>
                </a:solidFill>
                <a:effectLst/>
                <a:latin typeface="system-ui"/>
              </a:rPr>
              <a:t>Forgiven!</a:t>
            </a:r>
          </a:p>
          <a:p>
            <a:pPr lvl="1"/>
            <a:r>
              <a:rPr lang="en-NZ" b="1" i="0" dirty="0">
                <a:solidFill>
                  <a:srgbClr val="000000"/>
                </a:solidFill>
                <a:effectLst/>
                <a:latin typeface="system-ui"/>
              </a:rPr>
              <a:t>Sins are </a:t>
            </a:r>
            <a:r>
              <a:rPr lang="en-NZ" sz="2400" b="1" i="0" dirty="0">
                <a:solidFill>
                  <a:srgbClr val="000000"/>
                </a:solidFill>
                <a:effectLst/>
                <a:latin typeface="system-ui"/>
              </a:rPr>
              <a:t>Forgotten.</a:t>
            </a:r>
          </a:p>
          <a:p>
            <a:pPr lvl="1"/>
            <a:r>
              <a:rPr lang="en-NZ" b="1" i="0" dirty="0">
                <a:solidFill>
                  <a:srgbClr val="000000"/>
                </a:solidFill>
                <a:effectLst/>
                <a:latin typeface="system-ui"/>
              </a:rPr>
              <a:t>Life replaced death.</a:t>
            </a:r>
          </a:p>
          <a:p>
            <a:pPr lvl="1"/>
            <a:r>
              <a:rPr lang="en-NZ" b="1" i="0" dirty="0">
                <a:solidFill>
                  <a:srgbClr val="000000"/>
                </a:solidFill>
                <a:effectLst/>
                <a:latin typeface="system-ui"/>
              </a:rPr>
              <a:t>No need for guilt.</a:t>
            </a:r>
          </a:p>
          <a:p>
            <a:pPr lvl="1"/>
            <a:r>
              <a:rPr lang="en-NZ" b="1" dirty="0">
                <a:solidFill>
                  <a:srgbClr val="000000"/>
                </a:solidFill>
                <a:latin typeface="system-ui"/>
              </a:rPr>
              <a:t>No dwelling on regrets.</a:t>
            </a:r>
          </a:p>
          <a:p>
            <a:pPr lvl="1"/>
            <a:r>
              <a:rPr lang="en-NZ" b="1" i="0" dirty="0">
                <a:solidFill>
                  <a:srgbClr val="000000"/>
                </a:solidFill>
                <a:effectLst/>
                <a:latin typeface="system-ui"/>
              </a:rPr>
              <a:t>A time to share.</a:t>
            </a:r>
          </a:p>
          <a:p>
            <a:pPr lvl="2"/>
            <a:endParaRPr lang="en-NZ" sz="2400" b="1" i="0" dirty="0">
              <a:solidFill>
                <a:srgbClr val="000000"/>
              </a:solidFill>
              <a:effectLst/>
              <a:latin typeface="system-ui"/>
            </a:endParaRPr>
          </a:p>
        </p:txBody>
      </p:sp>
      <p:pic>
        <p:nvPicPr>
          <p:cNvPr id="1026" name="Picture 2" descr="Psalm 103:8 Embroidery Design | AnnTheGran">
            <a:extLst>
              <a:ext uri="{FF2B5EF4-FFF2-40B4-BE49-F238E27FC236}">
                <a16:creationId xmlns:a16="http://schemas.microsoft.com/office/drawing/2014/main" id="{0C3460DB-6F3E-44C5-A38B-F8942B697EAC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829" y="1547415"/>
            <a:ext cx="3763169" cy="376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05260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4675</TotalTime>
  <Words>777</Words>
  <Application>Microsoft Office PowerPoint</Application>
  <PresentationFormat>On-screen Show (4:3)</PresentationFormat>
  <Paragraphs>66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system-ui</vt:lpstr>
      <vt:lpstr>Office Theme</vt:lpstr>
      <vt:lpstr>Words to live by</vt:lpstr>
      <vt:lpstr>Matthew 15:21-28—</vt:lpstr>
      <vt:lpstr>PowerPoint Presentation</vt:lpstr>
      <vt:lpstr>PowerPoint Presentation</vt:lpstr>
      <vt:lpstr>PowerPoint Presentation</vt:lpstr>
      <vt:lpstr>Psalm 103</vt:lpstr>
      <vt:lpstr>Psalm 103</vt:lpstr>
      <vt:lpstr>Psalm 103</vt:lpstr>
      <vt:lpstr>Psalm 103</vt:lpstr>
      <vt:lpstr>James 2:13</vt:lpstr>
      <vt:lpstr>Matthew 9:13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 the purpose of godliness</dc:title>
  <dc:creator>John Staiger</dc:creator>
  <cp:lastModifiedBy>HODGMAN, Geoff (BOSTSC)</cp:lastModifiedBy>
  <cp:revision>131</cp:revision>
  <dcterms:created xsi:type="dcterms:W3CDTF">2018-02-15T21:37:55Z</dcterms:created>
  <dcterms:modified xsi:type="dcterms:W3CDTF">2021-08-26T10:18:17Z</dcterms:modified>
</cp:coreProperties>
</file>