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55" r:id="rId2"/>
    <p:sldId id="377" r:id="rId3"/>
    <p:sldId id="423" r:id="rId4"/>
    <p:sldId id="432" r:id="rId5"/>
    <p:sldId id="439" r:id="rId6"/>
    <p:sldId id="440" r:id="rId7"/>
    <p:sldId id="441" r:id="rId8"/>
    <p:sldId id="444" r:id="rId9"/>
    <p:sldId id="442" r:id="rId10"/>
    <p:sldId id="443" r:id="rId11"/>
    <p:sldId id="452" r:id="rId12"/>
    <p:sldId id="453" r:id="rId13"/>
    <p:sldId id="454" r:id="rId14"/>
    <p:sldId id="445" r:id="rId15"/>
    <p:sldId id="449" r:id="rId16"/>
    <p:sldId id="450" r:id="rId17"/>
    <p:sldId id="451" r:id="rId18"/>
    <p:sldId id="40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28/08/2021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33437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28/08/2021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1238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28/08/2021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9857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28/08/2021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53079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63DD58-AF44-414E-8EE6-274F67F68675}" type="datetimeFigureOut">
              <a:rPr lang="en-NZ" smtClean="0"/>
              <a:t>28/08/2021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12382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63DD58-AF44-414E-8EE6-274F67F68675}" type="datetimeFigureOut">
              <a:rPr lang="en-NZ" smtClean="0"/>
              <a:t>28/08/2021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7347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63DD58-AF44-414E-8EE6-274F67F68675}" type="datetimeFigureOut">
              <a:rPr lang="en-NZ" smtClean="0"/>
              <a:t>28/08/2021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3504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63DD58-AF44-414E-8EE6-274F67F68675}" type="datetimeFigureOut">
              <a:rPr lang="en-NZ" smtClean="0"/>
              <a:t>28/08/2021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04514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3DD58-AF44-414E-8EE6-274F67F68675}" type="datetimeFigureOut">
              <a:rPr lang="en-NZ" smtClean="0"/>
              <a:t>28/08/2021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73423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28/08/2021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7226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28/08/2021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6910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3DD58-AF44-414E-8EE6-274F67F68675}" type="datetimeFigureOut">
              <a:rPr lang="en-NZ" smtClean="0"/>
              <a:t>28/08/2021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46865-A5C3-47EA-BA70-7D9D5B683038}" type="slidenum">
              <a:rPr lang="en-NZ" smtClean="0"/>
              <a:t>‹#›</a:t>
            </a:fld>
            <a:endParaRPr lang="en-NZ"/>
          </a:p>
        </p:txBody>
      </p:sp>
    </p:spTree>
    <p:extLst>
      <p:ext uri="{BB962C8B-B14F-4D97-AF65-F5344CB8AC3E}">
        <p14:creationId xmlns:p14="http://schemas.microsoft.com/office/powerpoint/2010/main" val="1672897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mmunion (The Lord's Supper)">
            <a:extLst>
              <a:ext uri="{FF2B5EF4-FFF2-40B4-BE49-F238E27FC236}">
                <a16:creationId xmlns:a16="http://schemas.microsoft.com/office/drawing/2014/main" id="{50042070-71C3-4F5F-A4C3-D8F955257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027" y="2166083"/>
            <a:ext cx="5387946" cy="446121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07B28DF-FEA1-48EE-AA81-D3644655F0DA}"/>
              </a:ext>
            </a:extLst>
          </p:cNvPr>
          <p:cNvSpPr txBox="1">
            <a:spLocks/>
          </p:cNvSpPr>
          <p:nvPr/>
        </p:nvSpPr>
        <p:spPr>
          <a:xfrm>
            <a:off x="623888" y="576264"/>
            <a:ext cx="7886700" cy="18850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t>“Do this in remembrance of Me…”</a:t>
            </a:r>
            <a:endParaRPr lang="en-NZ" dirty="0"/>
          </a:p>
        </p:txBody>
      </p:sp>
    </p:spTree>
    <p:extLst>
      <p:ext uri="{BB962C8B-B14F-4D97-AF65-F5344CB8AC3E}">
        <p14:creationId xmlns:p14="http://schemas.microsoft.com/office/powerpoint/2010/main" val="2953667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5 Best &amp; Cool Alarm Clock Apps | Free &amp; Premium Templates">
            <a:extLst>
              <a:ext uri="{FF2B5EF4-FFF2-40B4-BE49-F238E27FC236}">
                <a16:creationId xmlns:a16="http://schemas.microsoft.com/office/drawing/2014/main" id="{EC8B1838-468E-4D96-B0F0-601ABDF2AA5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0069" t="2743" r="29919" b="-2744"/>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F0DFE1-44C6-4FD6-9BCB-CD9596478EE7}"/>
              </a:ext>
            </a:extLst>
          </p:cNvPr>
          <p:cNvSpPr>
            <a:spLocks noGrp="1"/>
          </p:cNvSpPr>
          <p:nvPr>
            <p:ph type="title"/>
          </p:nvPr>
        </p:nvSpPr>
        <p:spPr>
          <a:xfrm>
            <a:off x="5648707" y="365125"/>
            <a:ext cx="2866642" cy="1899912"/>
          </a:xfrm>
        </p:spPr>
        <p:txBody>
          <a:bodyPr vert="horz" lIns="91440" tIns="45720" rIns="91440" bIns="45720" rtlCol="0" anchor="ctr">
            <a:normAutofit/>
          </a:bodyPr>
          <a:lstStyle/>
          <a:p>
            <a:r>
              <a:rPr lang="en-US" sz="3500" b="1" dirty="0"/>
              <a:t>Courage Demands Patience</a:t>
            </a:r>
          </a:p>
        </p:txBody>
      </p:sp>
      <p:sp>
        <p:nvSpPr>
          <p:cNvPr id="4" name="Content Placeholder 3">
            <a:extLst>
              <a:ext uri="{FF2B5EF4-FFF2-40B4-BE49-F238E27FC236}">
                <a16:creationId xmlns:a16="http://schemas.microsoft.com/office/drawing/2014/main" id="{3D73B1AF-5E42-4A42-9783-357FBF98451E}"/>
              </a:ext>
            </a:extLst>
          </p:cNvPr>
          <p:cNvSpPr>
            <a:spLocks noGrp="1"/>
          </p:cNvSpPr>
          <p:nvPr>
            <p:ph sz="half" idx="2"/>
          </p:nvPr>
        </p:nvSpPr>
        <p:spPr>
          <a:xfrm>
            <a:off x="5261113" y="2434201"/>
            <a:ext cx="3254236" cy="3742762"/>
          </a:xfrm>
        </p:spPr>
        <p:txBody>
          <a:bodyPr vert="horz" lIns="91440" tIns="45720" rIns="91440" bIns="45720" rtlCol="0">
            <a:normAutofit fontScale="92500"/>
          </a:bodyPr>
          <a:lstStyle/>
          <a:p>
            <a:pPr marL="0" indent="0">
              <a:buNone/>
            </a:pPr>
            <a:r>
              <a:rPr lang="en-US" sz="3600" dirty="0"/>
              <a:t>Psalm 27:14—</a:t>
            </a:r>
          </a:p>
          <a:p>
            <a:pPr marL="0" indent="0">
              <a:buNone/>
            </a:pPr>
            <a:r>
              <a:rPr lang="en-US" sz="3600" dirty="0"/>
              <a:t>Wait for the Lord; </a:t>
            </a:r>
          </a:p>
          <a:p>
            <a:pPr marL="0" indent="0">
              <a:buNone/>
            </a:pPr>
            <a:r>
              <a:rPr lang="en-US" sz="3600" dirty="0"/>
              <a:t>Be strong and let your heart take courage; </a:t>
            </a:r>
          </a:p>
          <a:p>
            <a:pPr marL="0" indent="0">
              <a:buNone/>
            </a:pPr>
            <a:r>
              <a:rPr lang="en-US" sz="3600" dirty="0"/>
              <a:t>Yes, wait for the Lord. </a:t>
            </a:r>
            <a:r>
              <a:rPr lang="en-US" sz="1700" dirty="0"/>
              <a:t>(NASB95)</a:t>
            </a:r>
          </a:p>
        </p:txBody>
      </p:sp>
    </p:spTree>
    <p:extLst>
      <p:ext uri="{BB962C8B-B14F-4D97-AF65-F5344CB8AC3E}">
        <p14:creationId xmlns:p14="http://schemas.microsoft.com/office/powerpoint/2010/main" val="830815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5 Best &amp; Cool Alarm Clock Apps | Free &amp; Premium Templates">
            <a:extLst>
              <a:ext uri="{FF2B5EF4-FFF2-40B4-BE49-F238E27FC236}">
                <a16:creationId xmlns:a16="http://schemas.microsoft.com/office/drawing/2014/main" id="{EC8B1838-468E-4D96-B0F0-601ABDF2AA5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0069" t="2743" r="29919" b="-2744"/>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F0DFE1-44C6-4FD6-9BCB-CD9596478EE7}"/>
              </a:ext>
            </a:extLst>
          </p:cNvPr>
          <p:cNvSpPr>
            <a:spLocks noGrp="1"/>
          </p:cNvSpPr>
          <p:nvPr>
            <p:ph type="title"/>
          </p:nvPr>
        </p:nvSpPr>
        <p:spPr>
          <a:xfrm>
            <a:off x="5648707" y="365125"/>
            <a:ext cx="2866642" cy="1899912"/>
          </a:xfrm>
        </p:spPr>
        <p:txBody>
          <a:bodyPr vert="horz" lIns="91440" tIns="45720" rIns="91440" bIns="45720" rtlCol="0" anchor="ctr">
            <a:normAutofit/>
          </a:bodyPr>
          <a:lstStyle/>
          <a:p>
            <a:r>
              <a:rPr lang="en-US" sz="3500" b="1" dirty="0"/>
              <a:t>Courage Demands Patience</a:t>
            </a:r>
          </a:p>
        </p:txBody>
      </p:sp>
      <p:sp>
        <p:nvSpPr>
          <p:cNvPr id="4" name="Content Placeholder 3">
            <a:extLst>
              <a:ext uri="{FF2B5EF4-FFF2-40B4-BE49-F238E27FC236}">
                <a16:creationId xmlns:a16="http://schemas.microsoft.com/office/drawing/2014/main" id="{3D73B1AF-5E42-4A42-9783-357FBF98451E}"/>
              </a:ext>
            </a:extLst>
          </p:cNvPr>
          <p:cNvSpPr>
            <a:spLocks noGrp="1"/>
          </p:cNvSpPr>
          <p:nvPr>
            <p:ph sz="half" idx="2"/>
          </p:nvPr>
        </p:nvSpPr>
        <p:spPr>
          <a:xfrm>
            <a:off x="5261113" y="2434201"/>
            <a:ext cx="3511826" cy="3742762"/>
          </a:xfrm>
        </p:spPr>
        <p:txBody>
          <a:bodyPr vert="horz" lIns="91440" tIns="45720" rIns="91440" bIns="45720" rtlCol="0">
            <a:normAutofit fontScale="92500"/>
          </a:bodyPr>
          <a:lstStyle/>
          <a:p>
            <a:r>
              <a:rPr lang="en-US" sz="3600" dirty="0"/>
              <a:t>God’s timing is eternally perfect.</a:t>
            </a:r>
          </a:p>
          <a:p>
            <a:r>
              <a:rPr lang="en-US" sz="3600" dirty="0">
                <a:solidFill>
                  <a:schemeClr val="bg1"/>
                </a:solidFill>
              </a:rPr>
              <a:t>Ours is limited by location.</a:t>
            </a:r>
          </a:p>
          <a:p>
            <a:r>
              <a:rPr lang="en-US" sz="3600" dirty="0">
                <a:solidFill>
                  <a:schemeClr val="bg1"/>
                </a:solidFill>
              </a:rPr>
              <a:t>Courage discerns all things for eternity.</a:t>
            </a:r>
          </a:p>
        </p:txBody>
      </p:sp>
    </p:spTree>
    <p:extLst>
      <p:ext uri="{BB962C8B-B14F-4D97-AF65-F5344CB8AC3E}">
        <p14:creationId xmlns:p14="http://schemas.microsoft.com/office/powerpoint/2010/main" val="103513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5 Best &amp; Cool Alarm Clock Apps | Free &amp; Premium Templates">
            <a:extLst>
              <a:ext uri="{FF2B5EF4-FFF2-40B4-BE49-F238E27FC236}">
                <a16:creationId xmlns:a16="http://schemas.microsoft.com/office/drawing/2014/main" id="{EC8B1838-468E-4D96-B0F0-601ABDF2AA5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0069" t="2743" r="29919" b="-2744"/>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F0DFE1-44C6-4FD6-9BCB-CD9596478EE7}"/>
              </a:ext>
            </a:extLst>
          </p:cNvPr>
          <p:cNvSpPr>
            <a:spLocks noGrp="1"/>
          </p:cNvSpPr>
          <p:nvPr>
            <p:ph type="title"/>
          </p:nvPr>
        </p:nvSpPr>
        <p:spPr>
          <a:xfrm>
            <a:off x="5648707" y="365125"/>
            <a:ext cx="2866642" cy="1899912"/>
          </a:xfrm>
        </p:spPr>
        <p:txBody>
          <a:bodyPr vert="horz" lIns="91440" tIns="45720" rIns="91440" bIns="45720" rtlCol="0" anchor="ctr">
            <a:normAutofit/>
          </a:bodyPr>
          <a:lstStyle/>
          <a:p>
            <a:r>
              <a:rPr lang="en-US" sz="3500" b="1" dirty="0"/>
              <a:t>Courage Demands Patience</a:t>
            </a:r>
          </a:p>
        </p:txBody>
      </p:sp>
      <p:sp>
        <p:nvSpPr>
          <p:cNvPr id="4" name="Content Placeholder 3">
            <a:extLst>
              <a:ext uri="{FF2B5EF4-FFF2-40B4-BE49-F238E27FC236}">
                <a16:creationId xmlns:a16="http://schemas.microsoft.com/office/drawing/2014/main" id="{3D73B1AF-5E42-4A42-9783-357FBF98451E}"/>
              </a:ext>
            </a:extLst>
          </p:cNvPr>
          <p:cNvSpPr>
            <a:spLocks noGrp="1"/>
          </p:cNvSpPr>
          <p:nvPr>
            <p:ph sz="half" idx="2"/>
          </p:nvPr>
        </p:nvSpPr>
        <p:spPr>
          <a:xfrm>
            <a:off x="5261113" y="2434201"/>
            <a:ext cx="3511826" cy="3742762"/>
          </a:xfrm>
        </p:spPr>
        <p:txBody>
          <a:bodyPr vert="horz" lIns="91440" tIns="45720" rIns="91440" bIns="45720" rtlCol="0">
            <a:normAutofit fontScale="92500"/>
          </a:bodyPr>
          <a:lstStyle/>
          <a:p>
            <a:r>
              <a:rPr lang="en-US" sz="3600" dirty="0"/>
              <a:t>God’s timing is eternally perfect.</a:t>
            </a:r>
          </a:p>
          <a:p>
            <a:r>
              <a:rPr lang="en-US" sz="3600" dirty="0"/>
              <a:t>Ours is limited by location.</a:t>
            </a:r>
          </a:p>
          <a:p>
            <a:r>
              <a:rPr lang="en-US" sz="3600" dirty="0">
                <a:solidFill>
                  <a:schemeClr val="bg1"/>
                </a:solidFill>
              </a:rPr>
              <a:t>Courage discerns all things for eternity.</a:t>
            </a:r>
          </a:p>
        </p:txBody>
      </p:sp>
    </p:spTree>
    <p:extLst>
      <p:ext uri="{BB962C8B-B14F-4D97-AF65-F5344CB8AC3E}">
        <p14:creationId xmlns:p14="http://schemas.microsoft.com/office/powerpoint/2010/main" val="337807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5 Best &amp; Cool Alarm Clock Apps | Free &amp; Premium Templates">
            <a:extLst>
              <a:ext uri="{FF2B5EF4-FFF2-40B4-BE49-F238E27FC236}">
                <a16:creationId xmlns:a16="http://schemas.microsoft.com/office/drawing/2014/main" id="{EC8B1838-468E-4D96-B0F0-601ABDF2AA5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0069" t="2743" r="29919" b="-2744"/>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F0DFE1-44C6-4FD6-9BCB-CD9596478EE7}"/>
              </a:ext>
            </a:extLst>
          </p:cNvPr>
          <p:cNvSpPr>
            <a:spLocks noGrp="1"/>
          </p:cNvSpPr>
          <p:nvPr>
            <p:ph type="title"/>
          </p:nvPr>
        </p:nvSpPr>
        <p:spPr>
          <a:xfrm>
            <a:off x="5648707" y="365125"/>
            <a:ext cx="2866642" cy="1899912"/>
          </a:xfrm>
        </p:spPr>
        <p:txBody>
          <a:bodyPr vert="horz" lIns="91440" tIns="45720" rIns="91440" bIns="45720" rtlCol="0" anchor="ctr">
            <a:normAutofit/>
          </a:bodyPr>
          <a:lstStyle/>
          <a:p>
            <a:r>
              <a:rPr lang="en-US" sz="3500" b="1" dirty="0"/>
              <a:t>Courage Demands Patience</a:t>
            </a:r>
          </a:p>
        </p:txBody>
      </p:sp>
      <p:sp>
        <p:nvSpPr>
          <p:cNvPr id="4" name="Content Placeholder 3">
            <a:extLst>
              <a:ext uri="{FF2B5EF4-FFF2-40B4-BE49-F238E27FC236}">
                <a16:creationId xmlns:a16="http://schemas.microsoft.com/office/drawing/2014/main" id="{3D73B1AF-5E42-4A42-9783-357FBF98451E}"/>
              </a:ext>
            </a:extLst>
          </p:cNvPr>
          <p:cNvSpPr>
            <a:spLocks noGrp="1"/>
          </p:cNvSpPr>
          <p:nvPr>
            <p:ph sz="half" idx="2"/>
          </p:nvPr>
        </p:nvSpPr>
        <p:spPr>
          <a:xfrm>
            <a:off x="5261113" y="2434201"/>
            <a:ext cx="3511826" cy="3742762"/>
          </a:xfrm>
        </p:spPr>
        <p:txBody>
          <a:bodyPr vert="horz" lIns="91440" tIns="45720" rIns="91440" bIns="45720" rtlCol="0">
            <a:normAutofit fontScale="92500"/>
          </a:bodyPr>
          <a:lstStyle/>
          <a:p>
            <a:r>
              <a:rPr lang="en-US" sz="3600" dirty="0"/>
              <a:t>God’s timing is eternally perfect.</a:t>
            </a:r>
          </a:p>
          <a:p>
            <a:r>
              <a:rPr lang="en-US" sz="3600" dirty="0"/>
              <a:t>Ours is limited by location.</a:t>
            </a:r>
          </a:p>
          <a:p>
            <a:r>
              <a:rPr lang="en-US" sz="3600" dirty="0"/>
              <a:t>Courage discerns all things for eternity.</a:t>
            </a:r>
          </a:p>
        </p:txBody>
      </p:sp>
    </p:spTree>
    <p:extLst>
      <p:ext uri="{BB962C8B-B14F-4D97-AF65-F5344CB8AC3E}">
        <p14:creationId xmlns:p14="http://schemas.microsoft.com/office/powerpoint/2010/main" val="6823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Faith is the Victory, by Mitch Davis (11/8/2015 ...">
            <a:extLst>
              <a:ext uri="{FF2B5EF4-FFF2-40B4-BE49-F238E27FC236}">
                <a16:creationId xmlns:a16="http://schemas.microsoft.com/office/drawing/2014/main" id="{277A672F-D867-4F8F-9D83-8048868AF5F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7741" r="10320" b="-1"/>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0" name="Content Placeholder 3">
            <a:extLst>
              <a:ext uri="{FF2B5EF4-FFF2-40B4-BE49-F238E27FC236}">
                <a16:creationId xmlns:a16="http://schemas.microsoft.com/office/drawing/2014/main" id="{57E94A38-39F1-4D60-A13F-FE859482ED83}"/>
              </a:ext>
            </a:extLst>
          </p:cNvPr>
          <p:cNvSpPr>
            <a:spLocks noGrp="1"/>
          </p:cNvSpPr>
          <p:nvPr>
            <p:ph sz="half" idx="2"/>
          </p:nvPr>
        </p:nvSpPr>
        <p:spPr>
          <a:xfrm>
            <a:off x="619125" y="3525083"/>
            <a:ext cx="7905750" cy="2968482"/>
          </a:xfrm>
        </p:spPr>
        <p:txBody>
          <a:bodyPr>
            <a:noAutofit/>
          </a:bodyPr>
          <a:lstStyle/>
          <a:p>
            <a:pPr marL="0" indent="0" algn="ctr">
              <a:lnSpc>
                <a:spcPct val="70000"/>
              </a:lnSpc>
              <a:buNone/>
            </a:pPr>
            <a:r>
              <a:rPr lang="en-NZ" sz="3600" dirty="0">
                <a:latin typeface="system-ui"/>
              </a:rPr>
              <a:t>John 16:33—</a:t>
            </a:r>
            <a:endParaRPr lang="en-NZ" sz="3600" i="0" dirty="0">
              <a:effectLst/>
              <a:latin typeface="system-ui"/>
            </a:endParaRPr>
          </a:p>
          <a:p>
            <a:pPr marL="0" indent="0" algn="ctr">
              <a:lnSpc>
                <a:spcPct val="70000"/>
              </a:lnSpc>
              <a:buNone/>
            </a:pPr>
            <a:r>
              <a:rPr lang="en-NZ" sz="3600" i="0" dirty="0">
                <a:solidFill>
                  <a:srgbClr val="000000"/>
                </a:solidFill>
                <a:effectLst/>
                <a:latin typeface="system-ui"/>
              </a:rPr>
              <a:t>These things I have spoken to you, </a:t>
            </a:r>
          </a:p>
          <a:p>
            <a:pPr marL="0" indent="0" algn="ctr">
              <a:lnSpc>
                <a:spcPct val="70000"/>
              </a:lnSpc>
              <a:buNone/>
            </a:pPr>
            <a:r>
              <a:rPr lang="en-NZ" sz="3600" i="0" dirty="0">
                <a:solidFill>
                  <a:srgbClr val="000000"/>
                </a:solidFill>
                <a:effectLst/>
                <a:latin typeface="system-ui"/>
              </a:rPr>
              <a:t>so that in Me you may have peace. </a:t>
            </a:r>
          </a:p>
          <a:p>
            <a:pPr marL="0" indent="0" algn="ctr">
              <a:lnSpc>
                <a:spcPct val="70000"/>
              </a:lnSpc>
              <a:buNone/>
            </a:pPr>
            <a:r>
              <a:rPr lang="en-NZ" sz="3600" i="0" dirty="0">
                <a:solidFill>
                  <a:srgbClr val="000000"/>
                </a:solidFill>
                <a:effectLst/>
                <a:latin typeface="system-ui"/>
              </a:rPr>
              <a:t>In the world You have tribulation, </a:t>
            </a:r>
          </a:p>
          <a:p>
            <a:pPr marL="0" indent="0" algn="ctr">
              <a:lnSpc>
                <a:spcPct val="70000"/>
              </a:lnSpc>
              <a:buNone/>
            </a:pPr>
            <a:r>
              <a:rPr lang="en-NZ" sz="3600" i="0" dirty="0">
                <a:solidFill>
                  <a:srgbClr val="000000"/>
                </a:solidFill>
                <a:effectLst/>
                <a:latin typeface="system-ui"/>
              </a:rPr>
              <a:t>but take courage; </a:t>
            </a:r>
          </a:p>
          <a:p>
            <a:pPr marL="0" indent="0" algn="ctr">
              <a:lnSpc>
                <a:spcPct val="70000"/>
              </a:lnSpc>
              <a:buNone/>
            </a:pPr>
            <a:r>
              <a:rPr lang="en-NZ" sz="3600" i="0" dirty="0">
                <a:solidFill>
                  <a:srgbClr val="000000"/>
                </a:solidFill>
                <a:effectLst/>
                <a:latin typeface="system-ui"/>
              </a:rPr>
              <a:t>I have overcome the world.”</a:t>
            </a:r>
          </a:p>
        </p:txBody>
      </p:sp>
      <p:pic>
        <p:nvPicPr>
          <p:cNvPr id="3076" name="Picture 4" descr="Christ on a Cross Vector Art image - Free stock photo ...">
            <a:extLst>
              <a:ext uri="{FF2B5EF4-FFF2-40B4-BE49-F238E27FC236}">
                <a16:creationId xmlns:a16="http://schemas.microsoft.com/office/drawing/2014/main" id="{03111C96-B861-4211-8839-730F6FEA9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132" y="4644378"/>
            <a:ext cx="1494868" cy="213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9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Faith is the Victory, by Mitch Davis (11/8/2015 ...">
            <a:extLst>
              <a:ext uri="{FF2B5EF4-FFF2-40B4-BE49-F238E27FC236}">
                <a16:creationId xmlns:a16="http://schemas.microsoft.com/office/drawing/2014/main" id="{277A672F-D867-4F8F-9D83-8048868AF5F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7741" r="10320" b="-1"/>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0" name="Content Placeholder 3">
            <a:extLst>
              <a:ext uri="{FF2B5EF4-FFF2-40B4-BE49-F238E27FC236}">
                <a16:creationId xmlns:a16="http://schemas.microsoft.com/office/drawing/2014/main" id="{57E94A38-39F1-4D60-A13F-FE859482ED83}"/>
              </a:ext>
            </a:extLst>
          </p:cNvPr>
          <p:cNvSpPr>
            <a:spLocks noGrp="1"/>
          </p:cNvSpPr>
          <p:nvPr>
            <p:ph sz="half" idx="2"/>
          </p:nvPr>
        </p:nvSpPr>
        <p:spPr>
          <a:xfrm>
            <a:off x="619125" y="4147929"/>
            <a:ext cx="7905750" cy="2345635"/>
          </a:xfrm>
        </p:spPr>
        <p:txBody>
          <a:bodyPr>
            <a:noAutofit/>
          </a:bodyPr>
          <a:lstStyle/>
          <a:p>
            <a:pPr algn="l"/>
            <a:r>
              <a:rPr lang="en-NZ" sz="3600" b="0" i="0" dirty="0">
                <a:solidFill>
                  <a:srgbClr val="000000"/>
                </a:solidFill>
                <a:effectLst/>
                <a:latin typeface="system-ui"/>
              </a:rPr>
              <a:t>1 John 5:4—</a:t>
            </a:r>
          </a:p>
          <a:p>
            <a:pPr marL="0" indent="0" algn="l">
              <a:buNone/>
            </a:pPr>
            <a:r>
              <a:rPr lang="en-NZ" sz="3600" b="1" i="0" baseline="30000" dirty="0">
                <a:solidFill>
                  <a:srgbClr val="000000"/>
                </a:solidFill>
                <a:effectLst/>
                <a:latin typeface="system-ui"/>
              </a:rPr>
              <a:t>4</a:t>
            </a:r>
            <a:r>
              <a:rPr lang="en-NZ" sz="3600" b="0" i="0" dirty="0">
                <a:solidFill>
                  <a:srgbClr val="000000"/>
                </a:solidFill>
                <a:effectLst/>
                <a:latin typeface="system-ui"/>
              </a:rPr>
              <a:t>For whatever is born of God overcomes the world; and this is the victory that has overcome the world—our faith.</a:t>
            </a:r>
          </a:p>
        </p:txBody>
      </p:sp>
    </p:spTree>
    <p:extLst>
      <p:ext uri="{BB962C8B-B14F-4D97-AF65-F5344CB8AC3E}">
        <p14:creationId xmlns:p14="http://schemas.microsoft.com/office/powerpoint/2010/main" val="270181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Faith is the Victory, by Mitch Davis (11/8/2015 ...">
            <a:extLst>
              <a:ext uri="{FF2B5EF4-FFF2-40B4-BE49-F238E27FC236}">
                <a16:creationId xmlns:a16="http://schemas.microsoft.com/office/drawing/2014/main" id="{277A672F-D867-4F8F-9D83-8048868AF5F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7741" r="10320" b="-1"/>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0" name="Content Placeholder 3">
            <a:extLst>
              <a:ext uri="{FF2B5EF4-FFF2-40B4-BE49-F238E27FC236}">
                <a16:creationId xmlns:a16="http://schemas.microsoft.com/office/drawing/2014/main" id="{57E94A38-39F1-4D60-A13F-FE859482ED83}"/>
              </a:ext>
            </a:extLst>
          </p:cNvPr>
          <p:cNvSpPr>
            <a:spLocks noGrp="1"/>
          </p:cNvSpPr>
          <p:nvPr>
            <p:ph sz="half" idx="2"/>
          </p:nvPr>
        </p:nvSpPr>
        <p:spPr>
          <a:xfrm>
            <a:off x="619125" y="3710613"/>
            <a:ext cx="7905750" cy="2782951"/>
          </a:xfrm>
        </p:spPr>
        <p:txBody>
          <a:bodyPr>
            <a:noAutofit/>
          </a:bodyPr>
          <a:lstStyle/>
          <a:p>
            <a:pPr>
              <a:lnSpc>
                <a:spcPct val="70000"/>
              </a:lnSpc>
            </a:pPr>
            <a:r>
              <a:rPr lang="en-NZ" sz="3600" dirty="0">
                <a:latin typeface="system-ui"/>
              </a:rPr>
              <a:t>2 Corinthians 2:7—</a:t>
            </a:r>
          </a:p>
          <a:p>
            <a:pPr marL="0" indent="0">
              <a:lnSpc>
                <a:spcPct val="70000"/>
              </a:lnSpc>
              <a:buNone/>
            </a:pPr>
            <a:r>
              <a:rPr lang="en-NZ" sz="3600" i="0" dirty="0">
                <a:solidFill>
                  <a:srgbClr val="000000"/>
                </a:solidFill>
                <a:effectLst/>
                <a:latin typeface="system-ui"/>
              </a:rPr>
              <a:t>For we wa</a:t>
            </a:r>
            <a:r>
              <a:rPr lang="en-NZ" sz="3600" dirty="0">
                <a:solidFill>
                  <a:srgbClr val="000000"/>
                </a:solidFill>
                <a:latin typeface="system-ui"/>
              </a:rPr>
              <a:t>lk by faith, not by sight.</a:t>
            </a:r>
          </a:p>
          <a:p>
            <a:pPr algn="l"/>
            <a:r>
              <a:rPr lang="en-NZ" sz="3600" b="0" i="0" dirty="0">
                <a:solidFill>
                  <a:schemeClr val="bg1"/>
                </a:solidFill>
                <a:effectLst/>
                <a:latin typeface="system-ui"/>
              </a:rPr>
              <a:t>Psalm 119:105—</a:t>
            </a:r>
          </a:p>
          <a:p>
            <a:pPr marL="0" indent="0" algn="l">
              <a:buNone/>
            </a:pPr>
            <a:r>
              <a:rPr lang="en-NZ" sz="3600" b="1" i="0" baseline="30000" dirty="0">
                <a:solidFill>
                  <a:schemeClr val="bg1"/>
                </a:solidFill>
                <a:effectLst/>
                <a:latin typeface="system-ui"/>
              </a:rPr>
              <a:t>105</a:t>
            </a:r>
            <a:r>
              <a:rPr lang="en-NZ" sz="3600" b="0" i="0" dirty="0">
                <a:solidFill>
                  <a:schemeClr val="bg1"/>
                </a:solidFill>
                <a:effectLst/>
                <a:latin typeface="system-ui"/>
              </a:rPr>
              <a:t>Your word is a lamp to my feet  </a:t>
            </a:r>
            <a:br>
              <a:rPr lang="en-NZ" sz="3600" b="0" i="0" dirty="0">
                <a:solidFill>
                  <a:schemeClr val="bg1"/>
                </a:solidFill>
                <a:effectLst/>
                <a:latin typeface="system-ui"/>
              </a:rPr>
            </a:br>
            <a:r>
              <a:rPr lang="en-NZ" sz="3600" b="0" i="0" dirty="0">
                <a:solidFill>
                  <a:schemeClr val="bg1"/>
                </a:solidFill>
                <a:effectLst/>
                <a:latin typeface="system-ui"/>
              </a:rPr>
              <a:t>And a light to my path.</a:t>
            </a:r>
          </a:p>
        </p:txBody>
      </p:sp>
      <p:pic>
        <p:nvPicPr>
          <p:cNvPr id="5122" name="Picture 2" descr="Priest Walking And Reading The Bible Stock Photo - Image ...">
            <a:extLst>
              <a:ext uri="{FF2B5EF4-FFF2-40B4-BE49-F238E27FC236}">
                <a16:creationId xmlns:a16="http://schemas.microsoft.com/office/drawing/2014/main" id="{2F77209F-A7CE-4D91-BC93-5AAC4A111A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43" r="35797" b="11042"/>
          <a:stretch/>
        </p:blipFill>
        <p:spPr bwMode="auto">
          <a:xfrm>
            <a:off x="7540487" y="3557587"/>
            <a:ext cx="1603493" cy="330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581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Faith is the Victory, by Mitch Davis (11/8/2015 ...">
            <a:extLst>
              <a:ext uri="{FF2B5EF4-FFF2-40B4-BE49-F238E27FC236}">
                <a16:creationId xmlns:a16="http://schemas.microsoft.com/office/drawing/2014/main" id="{277A672F-D867-4F8F-9D83-8048868AF5F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7741" r="10320" b="-1"/>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0" name="Content Placeholder 3">
            <a:extLst>
              <a:ext uri="{FF2B5EF4-FFF2-40B4-BE49-F238E27FC236}">
                <a16:creationId xmlns:a16="http://schemas.microsoft.com/office/drawing/2014/main" id="{57E94A38-39F1-4D60-A13F-FE859482ED83}"/>
              </a:ext>
            </a:extLst>
          </p:cNvPr>
          <p:cNvSpPr>
            <a:spLocks noGrp="1"/>
          </p:cNvSpPr>
          <p:nvPr>
            <p:ph sz="half" idx="2"/>
          </p:nvPr>
        </p:nvSpPr>
        <p:spPr>
          <a:xfrm>
            <a:off x="619125" y="3710613"/>
            <a:ext cx="7905750" cy="2782951"/>
          </a:xfrm>
        </p:spPr>
        <p:txBody>
          <a:bodyPr>
            <a:noAutofit/>
          </a:bodyPr>
          <a:lstStyle/>
          <a:p>
            <a:pPr algn="l"/>
            <a:r>
              <a:rPr lang="en-NZ" sz="3600" b="0" i="0" dirty="0">
                <a:solidFill>
                  <a:srgbClr val="000000"/>
                </a:solidFill>
                <a:effectLst/>
                <a:latin typeface="system-ui"/>
              </a:rPr>
              <a:t>Psalm 119:105—</a:t>
            </a:r>
          </a:p>
          <a:p>
            <a:pPr marL="0" indent="0" algn="l">
              <a:buNone/>
            </a:pPr>
            <a:r>
              <a:rPr lang="en-NZ" sz="3600" b="1" i="0" baseline="30000" dirty="0">
                <a:solidFill>
                  <a:srgbClr val="000000"/>
                </a:solidFill>
                <a:effectLst/>
                <a:latin typeface="system-ui"/>
              </a:rPr>
              <a:t>105</a:t>
            </a:r>
            <a:r>
              <a:rPr lang="en-NZ" sz="3600" b="0" i="0" dirty="0">
                <a:solidFill>
                  <a:srgbClr val="000000"/>
                </a:solidFill>
                <a:effectLst/>
                <a:latin typeface="system-ui"/>
              </a:rPr>
              <a:t>Your word is a lamp to my feet  </a:t>
            </a:r>
            <a:br>
              <a:rPr lang="en-NZ" sz="3600" b="0" i="0" dirty="0">
                <a:solidFill>
                  <a:srgbClr val="000000"/>
                </a:solidFill>
                <a:effectLst/>
                <a:latin typeface="system-ui"/>
              </a:rPr>
            </a:br>
            <a:r>
              <a:rPr lang="en-NZ" sz="3600" b="0" i="0" dirty="0">
                <a:solidFill>
                  <a:srgbClr val="000000"/>
                </a:solidFill>
                <a:effectLst/>
                <a:latin typeface="system-ui"/>
              </a:rPr>
              <a:t>And a light to my path.</a:t>
            </a:r>
          </a:p>
        </p:txBody>
      </p:sp>
      <p:pic>
        <p:nvPicPr>
          <p:cNvPr id="4098" name="Picture 2" descr="A Lamp unto my Feet - Picture This Framing &amp; Gallery">
            <a:extLst>
              <a:ext uri="{FF2B5EF4-FFF2-40B4-BE49-F238E27FC236}">
                <a16:creationId xmlns:a16="http://schemas.microsoft.com/office/drawing/2014/main" id="{EE489314-B65D-4788-91D6-F2F2FF29C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192" y="4075049"/>
            <a:ext cx="2337808" cy="278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737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May be an image of one or more people, body of water and tree">
            <a:extLst>
              <a:ext uri="{FF2B5EF4-FFF2-40B4-BE49-F238E27FC236}">
                <a16:creationId xmlns:a16="http://schemas.microsoft.com/office/drawing/2014/main" id="{0B13A819-EDDD-463E-B08F-2CF6B0FF030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8914" r="11775"/>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4">
            <a:extLst>
              <a:ext uri="{FF2B5EF4-FFF2-40B4-BE49-F238E27FC236}">
                <a16:creationId xmlns:a16="http://schemas.microsoft.com/office/drawing/2014/main" id="{624906FE-F689-446B-8F72-69A95E577102}"/>
              </a:ext>
            </a:extLst>
          </p:cNvPr>
          <p:cNvSpPr txBox="1">
            <a:spLocks/>
          </p:cNvSpPr>
          <p:nvPr/>
        </p:nvSpPr>
        <p:spPr>
          <a:xfrm>
            <a:off x="5128590" y="365125"/>
            <a:ext cx="3697357" cy="133115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500" dirty="0">
                <a:latin typeface="+mj-lt"/>
                <a:ea typeface="+mj-ea"/>
                <a:cs typeface="+mj-cs"/>
              </a:rPr>
              <a:t>“Baptism now saves you” </a:t>
            </a:r>
            <a:r>
              <a:rPr lang="en-US" sz="2000" dirty="0">
                <a:latin typeface="+mj-lt"/>
                <a:ea typeface="+mj-ea"/>
                <a:cs typeface="+mj-cs"/>
              </a:rPr>
              <a:t>(1Pet.3:21).</a:t>
            </a:r>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5128591" y="2080591"/>
            <a:ext cx="3790122" cy="4558748"/>
          </a:xfrm>
        </p:spPr>
        <p:txBody>
          <a:bodyPr vert="horz" lIns="91440" tIns="45720" rIns="91440" bIns="45720" rtlCol="0">
            <a:normAutofit fontScale="92500" lnSpcReduction="10000"/>
          </a:bodyPr>
          <a:lstStyle/>
          <a:p>
            <a:r>
              <a:rPr lang="en-US" dirty="0"/>
              <a:t>Matthew 28:19-20—</a:t>
            </a:r>
            <a:r>
              <a:rPr lang="en-US" b="1" i="0" baseline="30000" dirty="0">
                <a:effectLst/>
              </a:rPr>
              <a:t>19</a:t>
            </a:r>
            <a:r>
              <a:rPr lang="en-US" b="0" i="0" dirty="0">
                <a:effectLst/>
              </a:rPr>
              <a:t>Go therefore and make disciples of all the nations, baptizing them in the name of the Father and the Son and the Holy Spirit, </a:t>
            </a:r>
            <a:r>
              <a:rPr lang="en-US" b="1" i="0" baseline="30000" dirty="0">
                <a:effectLst/>
              </a:rPr>
              <a:t>20</a:t>
            </a:r>
            <a:r>
              <a:rPr lang="en-US" b="0" i="0" dirty="0">
                <a:effectLst/>
              </a:rPr>
              <a:t>teaching them to observe all that I commanded you; and lo, I am with you always, even to the end of the age.” </a:t>
            </a:r>
            <a:r>
              <a:rPr lang="en-US" sz="1700" b="0" i="0" dirty="0">
                <a:effectLst/>
              </a:rPr>
              <a:t>(NASB95)</a:t>
            </a:r>
            <a:endParaRPr lang="en-US" sz="1700" dirty="0"/>
          </a:p>
        </p:txBody>
      </p:sp>
    </p:spTree>
    <p:extLst>
      <p:ext uri="{BB962C8B-B14F-4D97-AF65-F5344CB8AC3E}">
        <p14:creationId xmlns:p14="http://schemas.microsoft.com/office/powerpoint/2010/main" val="2441146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Words to Live By.</a:t>
            </a:r>
          </a:p>
          <a:p>
            <a:r>
              <a:rPr lang="en-US" sz="3600" dirty="0"/>
              <a:t>Part 4. “Be Courageous!”</a:t>
            </a: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29 August 2021</a:t>
            </a:r>
          </a:p>
          <a:p>
            <a:endParaRPr lang="en-NZ" sz="800" dirty="0"/>
          </a:p>
          <a:p>
            <a:r>
              <a:rPr lang="en-NZ" sz="3600" dirty="0"/>
              <a:t>AM Sermon</a:t>
            </a:r>
          </a:p>
          <a:p>
            <a:endParaRPr lang="en-NZ" sz="800" dirty="0"/>
          </a:p>
          <a:p>
            <a:r>
              <a:rPr lang="en-NZ" sz="3600" dirty="0"/>
              <a:t>Broadcast on Facebook Live from </a:t>
            </a:r>
          </a:p>
          <a:p>
            <a:pPr marL="0" indent="0">
              <a:buNone/>
            </a:pPr>
            <a:r>
              <a:rPr lang="en-NZ" sz="3600" dirty="0"/>
              <a:t>Massey, Auckland, NZ.</a:t>
            </a:r>
          </a:p>
        </p:txBody>
      </p:sp>
    </p:spTree>
    <p:extLst>
      <p:ext uri="{BB962C8B-B14F-4D97-AF65-F5344CB8AC3E}">
        <p14:creationId xmlns:p14="http://schemas.microsoft.com/office/powerpoint/2010/main" val="61351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89D4-D3BC-4ECC-B318-AAC0A4165FFC}"/>
              </a:ext>
            </a:extLst>
          </p:cNvPr>
          <p:cNvSpPr>
            <a:spLocks noGrp="1"/>
          </p:cNvSpPr>
          <p:nvPr>
            <p:ph type="title"/>
          </p:nvPr>
        </p:nvSpPr>
        <p:spPr>
          <a:xfrm>
            <a:off x="623888" y="576264"/>
            <a:ext cx="7886700" cy="1885044"/>
          </a:xfrm>
        </p:spPr>
        <p:txBody>
          <a:bodyPr>
            <a:normAutofit/>
          </a:bodyPr>
          <a:lstStyle/>
          <a:p>
            <a:r>
              <a:rPr lang="en-US" sz="6000" dirty="0"/>
              <a:t>Words to </a:t>
            </a:r>
            <a:r>
              <a:rPr lang="en-US" dirty="0"/>
              <a:t>l</a:t>
            </a:r>
            <a:r>
              <a:rPr lang="en-US" sz="6000" dirty="0"/>
              <a:t>ive by</a:t>
            </a:r>
            <a:endParaRPr lang="en-NZ" dirty="0"/>
          </a:p>
        </p:txBody>
      </p:sp>
      <p:sp>
        <p:nvSpPr>
          <p:cNvPr id="3" name="Text Placeholder 2">
            <a:extLst>
              <a:ext uri="{FF2B5EF4-FFF2-40B4-BE49-F238E27FC236}">
                <a16:creationId xmlns:a16="http://schemas.microsoft.com/office/drawing/2014/main" id="{1460E0D6-F11F-4805-A8B2-2B7A0B1813FF}"/>
              </a:ext>
            </a:extLst>
          </p:cNvPr>
          <p:cNvSpPr>
            <a:spLocks noGrp="1"/>
          </p:cNvSpPr>
          <p:nvPr>
            <p:ph type="body" idx="1"/>
          </p:nvPr>
        </p:nvSpPr>
        <p:spPr>
          <a:xfrm>
            <a:off x="2676940" y="5404607"/>
            <a:ext cx="6149008" cy="877129"/>
          </a:xfrm>
        </p:spPr>
        <p:txBody>
          <a:bodyPr>
            <a:noAutofit/>
          </a:bodyPr>
          <a:lstStyle/>
          <a:p>
            <a:r>
              <a:rPr lang="en-US" sz="6000" dirty="0"/>
              <a:t>3. Be Courageous</a:t>
            </a:r>
            <a:endParaRPr lang="en-NZ" sz="6000" dirty="0"/>
          </a:p>
        </p:txBody>
      </p:sp>
      <p:pic>
        <p:nvPicPr>
          <p:cNvPr id="8194" name="Picture 2" descr="Children of God Stay Strong - Inspirational Quotes ...">
            <a:extLst>
              <a:ext uri="{FF2B5EF4-FFF2-40B4-BE49-F238E27FC236}">
                <a16:creationId xmlns:a16="http://schemas.microsoft.com/office/drawing/2014/main" id="{0E9DC353-B3EA-4903-9600-A39123204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06" y="2564500"/>
            <a:ext cx="4045965" cy="286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09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37E2F1-35A3-46CD-98CB-FF90FB061F1C}"/>
              </a:ext>
            </a:extLst>
          </p:cNvPr>
          <p:cNvSpPr>
            <a:spLocks noGrp="1"/>
          </p:cNvSpPr>
          <p:nvPr>
            <p:ph type="title"/>
          </p:nvPr>
        </p:nvSpPr>
        <p:spPr>
          <a:xfrm>
            <a:off x="628650" y="1412488"/>
            <a:ext cx="2174391" cy="4363844"/>
          </a:xfrm>
        </p:spPr>
        <p:txBody>
          <a:bodyPr anchor="t">
            <a:normAutofit/>
          </a:bodyPr>
          <a:lstStyle/>
          <a:p>
            <a:r>
              <a:rPr lang="en-NZ" sz="4800" dirty="0">
                <a:solidFill>
                  <a:srgbClr val="FFFFFF"/>
                </a:solidFill>
              </a:rPr>
              <a:t>The Times we Live in…</a:t>
            </a:r>
          </a:p>
        </p:txBody>
      </p:sp>
      <p:sp>
        <p:nvSpPr>
          <p:cNvPr id="4" name="Content Placeholder 3">
            <a:extLst>
              <a:ext uri="{FF2B5EF4-FFF2-40B4-BE49-F238E27FC236}">
                <a16:creationId xmlns:a16="http://schemas.microsoft.com/office/drawing/2014/main" id="{D34308E3-1F89-4F85-B13C-C1C8A048FE1C}"/>
              </a:ext>
            </a:extLst>
          </p:cNvPr>
          <p:cNvSpPr>
            <a:spLocks noGrp="1"/>
          </p:cNvSpPr>
          <p:nvPr>
            <p:ph sz="half" idx="2"/>
          </p:nvPr>
        </p:nvSpPr>
        <p:spPr>
          <a:xfrm>
            <a:off x="3049552" y="1412489"/>
            <a:ext cx="2806551" cy="4363844"/>
          </a:xfrm>
        </p:spPr>
        <p:txBody>
          <a:bodyPr>
            <a:noAutofit/>
          </a:bodyPr>
          <a:lstStyle/>
          <a:p>
            <a:r>
              <a:rPr lang="en-NZ" sz="3600" dirty="0"/>
              <a:t>Sickness.</a:t>
            </a:r>
          </a:p>
          <a:p>
            <a:r>
              <a:rPr lang="en-NZ" sz="3600" dirty="0"/>
              <a:t>Death.</a:t>
            </a:r>
          </a:p>
          <a:p>
            <a:r>
              <a:rPr lang="en-NZ" sz="3600" dirty="0"/>
              <a:t>Lockdowns.</a:t>
            </a:r>
          </a:p>
          <a:p>
            <a:r>
              <a:rPr lang="en-NZ" sz="3600" dirty="0"/>
              <a:t>People trying to get out of Afghanistan as we speak.</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3">
            <a:extLst>
              <a:ext uri="{FF2B5EF4-FFF2-40B4-BE49-F238E27FC236}">
                <a16:creationId xmlns:a16="http://schemas.microsoft.com/office/drawing/2014/main" id="{4894E594-EAE5-4773-B807-27AE94422EA0}"/>
              </a:ext>
            </a:extLst>
          </p:cNvPr>
          <p:cNvSpPr txBox="1">
            <a:spLocks/>
          </p:cNvSpPr>
          <p:nvPr/>
        </p:nvSpPr>
        <p:spPr>
          <a:xfrm>
            <a:off x="6102669" y="1398103"/>
            <a:ext cx="2806545" cy="43638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t>Suspicion over information.</a:t>
            </a:r>
          </a:p>
          <a:p>
            <a:r>
              <a:rPr lang="en-NZ" sz="3600" dirty="0"/>
              <a:t>Questioning motives.</a:t>
            </a:r>
          </a:p>
        </p:txBody>
      </p:sp>
    </p:spTree>
    <p:extLst>
      <p:ext uri="{BB962C8B-B14F-4D97-AF65-F5344CB8AC3E}">
        <p14:creationId xmlns:p14="http://schemas.microsoft.com/office/powerpoint/2010/main" val="402101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422-EF33-450B-AB12-95CC26BB5BDE}"/>
              </a:ext>
            </a:extLst>
          </p:cNvPr>
          <p:cNvSpPr>
            <a:spLocks noGrp="1"/>
          </p:cNvSpPr>
          <p:nvPr>
            <p:ph type="title"/>
          </p:nvPr>
        </p:nvSpPr>
        <p:spPr/>
        <p:txBody>
          <a:bodyPr/>
          <a:lstStyle/>
          <a:p>
            <a:r>
              <a:rPr lang="en-NZ" dirty="0"/>
              <a:t>Wise words…</a:t>
            </a:r>
          </a:p>
        </p:txBody>
      </p:sp>
      <p:sp>
        <p:nvSpPr>
          <p:cNvPr id="3" name="Content Placeholder 2">
            <a:extLst>
              <a:ext uri="{FF2B5EF4-FFF2-40B4-BE49-F238E27FC236}">
                <a16:creationId xmlns:a16="http://schemas.microsoft.com/office/drawing/2014/main" id="{8CEC64EA-A6C8-4F7B-9A72-A8ABADED7AD2}"/>
              </a:ext>
            </a:extLst>
          </p:cNvPr>
          <p:cNvSpPr>
            <a:spLocks noGrp="1"/>
          </p:cNvSpPr>
          <p:nvPr>
            <p:ph sz="half" idx="1"/>
          </p:nvPr>
        </p:nvSpPr>
        <p:spPr>
          <a:xfrm>
            <a:off x="628650" y="1825625"/>
            <a:ext cx="7886700" cy="4351338"/>
          </a:xfrm>
        </p:spPr>
        <p:txBody>
          <a:bodyPr>
            <a:normAutofit/>
          </a:bodyPr>
          <a:lstStyle/>
          <a:p>
            <a:r>
              <a:rPr lang="en-NZ" b="0" i="0" dirty="0">
                <a:solidFill>
                  <a:srgbClr val="050505"/>
                </a:solidFill>
                <a:effectLst/>
                <a:latin typeface="Segoe UI Historic" panose="020B0502040204020203" pitchFamily="34" charset="0"/>
              </a:rPr>
              <a:t>The first action to be taken is to pull ourselves together. If we are all going to be destroyed by an atomic bomb, let that bomb when it comes find us doing sensible and human things—praying, working, teaching, reading, listening to music, bathing the children, playing tennis, chatting to our friends over a game of darts—not huddled together like frightened sheep and thinking about death. They may break our bodies (a microbe can do that) but they need not dominate our minds.” (</a:t>
            </a:r>
            <a:r>
              <a:rPr lang="en-NZ" b="0" i="0" dirty="0" err="1">
                <a:solidFill>
                  <a:srgbClr val="050505"/>
                </a:solidFill>
                <a:effectLst/>
                <a:latin typeface="Segoe UI Historic" panose="020B0502040204020203" pitchFamily="34" charset="0"/>
              </a:rPr>
              <a:t>C.S.Lewis</a:t>
            </a:r>
            <a:r>
              <a:rPr lang="en-NZ" b="0" i="0" dirty="0">
                <a:solidFill>
                  <a:srgbClr val="050505"/>
                </a:solidFill>
                <a:effectLst/>
                <a:latin typeface="Segoe UI Historic" panose="020B0502040204020203" pitchFamily="34" charset="0"/>
              </a:rPr>
              <a:t>)</a:t>
            </a:r>
            <a:endParaRPr lang="en-NZ" dirty="0"/>
          </a:p>
        </p:txBody>
      </p:sp>
    </p:spTree>
    <p:extLst>
      <p:ext uri="{BB962C8B-B14F-4D97-AF65-F5344CB8AC3E}">
        <p14:creationId xmlns:p14="http://schemas.microsoft.com/office/powerpoint/2010/main" val="128698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B016-68A9-43E5-BAE4-F95C38C3C0C6}"/>
              </a:ext>
            </a:extLst>
          </p:cNvPr>
          <p:cNvSpPr>
            <a:spLocks noGrp="1"/>
          </p:cNvSpPr>
          <p:nvPr>
            <p:ph type="title"/>
          </p:nvPr>
        </p:nvSpPr>
        <p:spPr/>
        <p:txBody>
          <a:bodyPr/>
          <a:lstStyle/>
          <a:p>
            <a:r>
              <a:rPr lang="en-NZ" dirty="0"/>
              <a:t>Enough for today…</a:t>
            </a:r>
          </a:p>
        </p:txBody>
      </p:sp>
      <p:sp>
        <p:nvSpPr>
          <p:cNvPr id="4" name="Content Placeholder 3">
            <a:extLst>
              <a:ext uri="{FF2B5EF4-FFF2-40B4-BE49-F238E27FC236}">
                <a16:creationId xmlns:a16="http://schemas.microsoft.com/office/drawing/2014/main" id="{6AAB88E2-6739-4F51-8A1C-495BCD3B5AFC}"/>
              </a:ext>
            </a:extLst>
          </p:cNvPr>
          <p:cNvSpPr>
            <a:spLocks noGrp="1"/>
          </p:cNvSpPr>
          <p:nvPr>
            <p:ph sz="half" idx="2"/>
          </p:nvPr>
        </p:nvSpPr>
        <p:spPr/>
        <p:txBody>
          <a:bodyPr/>
          <a:lstStyle/>
          <a:p>
            <a:r>
              <a:rPr lang="en-NZ" dirty="0"/>
              <a:t>When the fears of today are added to the fears of yesterday and tomorrow, we become overwhelmed.</a:t>
            </a:r>
          </a:p>
        </p:txBody>
      </p:sp>
      <p:pic>
        <p:nvPicPr>
          <p:cNvPr id="9218" name="Picture 2" descr="Therefore do not worry about tomorrow, for tomorrow will ...">
            <a:extLst>
              <a:ext uri="{FF2B5EF4-FFF2-40B4-BE49-F238E27FC236}">
                <a16:creationId xmlns:a16="http://schemas.microsoft.com/office/drawing/2014/main" id="{906FB425-C66D-45F1-A5AF-2B2D0EF3893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058194"/>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1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93CDDC-9CE7-4A26-BE80-00DF45AF83CE}"/>
              </a:ext>
            </a:extLst>
          </p:cNvPr>
          <p:cNvSpPr>
            <a:spLocks noGrp="1"/>
          </p:cNvSpPr>
          <p:nvPr>
            <p:ph type="title"/>
          </p:nvPr>
        </p:nvSpPr>
        <p:spPr>
          <a:xfrm>
            <a:off x="480060" y="325369"/>
            <a:ext cx="3276451" cy="1268073"/>
          </a:xfrm>
        </p:spPr>
        <p:txBody>
          <a:bodyPr vert="horz" lIns="91440" tIns="45720" rIns="91440" bIns="45720" rtlCol="0" anchor="b">
            <a:normAutofit fontScale="90000"/>
          </a:bodyPr>
          <a:lstStyle/>
          <a:p>
            <a:r>
              <a:rPr lang="en-US" sz="4300" dirty="0"/>
              <a:t>Be strong and courageous! </a:t>
            </a:r>
          </a:p>
        </p:txBody>
      </p:sp>
      <p:sp>
        <p:nvSpPr>
          <p:cNvPr id="1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A79FC1A-06A5-473B-A1AF-33E2AE7F4C03}"/>
              </a:ext>
            </a:extLst>
          </p:cNvPr>
          <p:cNvSpPr>
            <a:spLocks noGrp="1"/>
          </p:cNvSpPr>
          <p:nvPr>
            <p:ph sz="half" idx="2"/>
          </p:nvPr>
        </p:nvSpPr>
        <p:spPr>
          <a:xfrm>
            <a:off x="212036" y="2133600"/>
            <a:ext cx="3770598" cy="4724400"/>
          </a:xfrm>
        </p:spPr>
        <p:txBody>
          <a:bodyPr vert="horz" lIns="91440" tIns="45720" rIns="91440" bIns="45720" rtlCol="0">
            <a:normAutofit fontScale="92500" lnSpcReduction="10000"/>
          </a:bodyPr>
          <a:lstStyle/>
          <a:p>
            <a:r>
              <a:rPr lang="en-US" sz="3600" dirty="0"/>
              <a:t>Joshua 1:9—</a:t>
            </a:r>
          </a:p>
          <a:p>
            <a:r>
              <a:rPr lang="en-US" sz="3600" b="1" baseline="30000" dirty="0"/>
              <a:t>9</a:t>
            </a:r>
            <a:r>
              <a:rPr lang="en-US" sz="3600" dirty="0"/>
              <a:t>Have I not commanded you? Be strong and courageous! Do not tremble or be dismayed, for the </a:t>
            </a:r>
            <a:r>
              <a:rPr lang="en-US" sz="3600" cap="small" dirty="0"/>
              <a:t>Lord</a:t>
            </a:r>
            <a:r>
              <a:rPr lang="en-US" sz="3600" dirty="0"/>
              <a:t> your God is with you wherever you go.” </a:t>
            </a:r>
            <a:r>
              <a:rPr lang="en-US" sz="1900" dirty="0"/>
              <a:t>(NASB95)</a:t>
            </a:r>
          </a:p>
          <a:p>
            <a:endParaRPr lang="en-US" sz="1900" dirty="0"/>
          </a:p>
        </p:txBody>
      </p:sp>
      <p:pic>
        <p:nvPicPr>
          <p:cNvPr id="6146" name="Picture 2" descr="Exclusive Look at THE BIBLE Miniseries Character Art for ...">
            <a:extLst>
              <a:ext uri="{FF2B5EF4-FFF2-40B4-BE49-F238E27FC236}">
                <a16:creationId xmlns:a16="http://schemas.microsoft.com/office/drawing/2014/main" id="{3D05CCE8-8F10-42E9-A5C2-E137653FF9BD}"/>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6682" r="-1" b="2925"/>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259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274A-54DE-45A5-83CE-316F2BC84D25}"/>
              </a:ext>
            </a:extLst>
          </p:cNvPr>
          <p:cNvSpPr>
            <a:spLocks noGrp="1"/>
          </p:cNvSpPr>
          <p:nvPr>
            <p:ph type="title"/>
          </p:nvPr>
        </p:nvSpPr>
        <p:spPr/>
        <p:txBody>
          <a:bodyPr/>
          <a:lstStyle/>
          <a:p>
            <a:r>
              <a:rPr lang="en-NZ" dirty="0"/>
              <a:t>Courage comes in groups…</a:t>
            </a:r>
          </a:p>
        </p:txBody>
      </p:sp>
      <p:sp>
        <p:nvSpPr>
          <p:cNvPr id="3" name="Content Placeholder 2">
            <a:extLst>
              <a:ext uri="{FF2B5EF4-FFF2-40B4-BE49-F238E27FC236}">
                <a16:creationId xmlns:a16="http://schemas.microsoft.com/office/drawing/2014/main" id="{330B37A9-5BCC-46E9-8E3B-951932949F04}"/>
              </a:ext>
            </a:extLst>
          </p:cNvPr>
          <p:cNvSpPr>
            <a:spLocks noGrp="1"/>
          </p:cNvSpPr>
          <p:nvPr>
            <p:ph sz="half" idx="1"/>
          </p:nvPr>
        </p:nvSpPr>
        <p:spPr/>
        <p:txBody>
          <a:bodyPr/>
          <a:lstStyle/>
          <a:p>
            <a:r>
              <a:rPr lang="en-NZ" sz="3600" dirty="0"/>
              <a:t>Proverbs 27:17—</a:t>
            </a:r>
          </a:p>
          <a:p>
            <a:r>
              <a:rPr lang="en-NZ" sz="3600" baseline="30000" dirty="0"/>
              <a:t>17</a:t>
            </a:r>
            <a:r>
              <a:rPr lang="en-NZ" sz="3600" dirty="0"/>
              <a:t>Iron sharpens iron, and one man sharpens another.</a:t>
            </a:r>
            <a:r>
              <a:rPr lang="en-NZ" dirty="0"/>
              <a:t> </a:t>
            </a:r>
            <a:r>
              <a:rPr lang="en-NZ" sz="1200" dirty="0"/>
              <a:t>(ESV)</a:t>
            </a:r>
          </a:p>
        </p:txBody>
      </p:sp>
      <p:sp>
        <p:nvSpPr>
          <p:cNvPr id="4" name="Content Placeholder 3">
            <a:extLst>
              <a:ext uri="{FF2B5EF4-FFF2-40B4-BE49-F238E27FC236}">
                <a16:creationId xmlns:a16="http://schemas.microsoft.com/office/drawing/2014/main" id="{F1844D59-785E-4990-B6E1-3D83051703BE}"/>
              </a:ext>
            </a:extLst>
          </p:cNvPr>
          <p:cNvSpPr>
            <a:spLocks noGrp="1"/>
          </p:cNvSpPr>
          <p:nvPr>
            <p:ph sz="half" idx="2"/>
          </p:nvPr>
        </p:nvSpPr>
        <p:spPr/>
        <p:txBody>
          <a:bodyPr/>
          <a:lstStyle/>
          <a:p>
            <a:r>
              <a:rPr lang="en-NZ" dirty="0"/>
              <a:t>We need to be around courageous Christians.</a:t>
            </a:r>
          </a:p>
          <a:p>
            <a:r>
              <a:rPr lang="en-NZ" dirty="0"/>
              <a:t>Learn their ways.</a:t>
            </a:r>
          </a:p>
          <a:p>
            <a:r>
              <a:rPr lang="en-NZ" dirty="0"/>
              <a:t>Enjoy their strength.</a:t>
            </a:r>
          </a:p>
        </p:txBody>
      </p:sp>
    </p:spTree>
    <p:extLst>
      <p:ext uri="{BB962C8B-B14F-4D97-AF65-F5344CB8AC3E}">
        <p14:creationId xmlns:p14="http://schemas.microsoft.com/office/powerpoint/2010/main" val="285627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945D-A731-488F-BE23-6193BE4AE8CB}"/>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600" b="1" dirty="0"/>
              <a:t>Be Courageous—NOW!</a:t>
            </a:r>
          </a:p>
        </p:txBody>
      </p:sp>
      <p:pic>
        <p:nvPicPr>
          <p:cNvPr id="2050" name="Picture 2" descr="Research highlights youth unemployment 'blackspots' - BMG ...">
            <a:extLst>
              <a:ext uri="{FF2B5EF4-FFF2-40B4-BE49-F238E27FC236}">
                <a16:creationId xmlns:a16="http://schemas.microsoft.com/office/drawing/2014/main" id="{F1D83E4F-A383-4CFC-9A71-5A5F1AD1C55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18433"/>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4D46B463-A7B3-4D69-A775-C22178317E5A}"/>
              </a:ext>
            </a:extLst>
          </p:cNvPr>
          <p:cNvSpPr>
            <a:spLocks noGrp="1"/>
          </p:cNvSpPr>
          <p:nvPr>
            <p:ph sz="half" idx="2"/>
          </p:nvPr>
        </p:nvSpPr>
        <p:spPr>
          <a:xfrm>
            <a:off x="3167986" y="3752850"/>
            <a:ext cx="5614060" cy="2859985"/>
          </a:xfrm>
        </p:spPr>
        <p:txBody>
          <a:bodyPr vert="horz" lIns="91440" tIns="45720" rIns="91440" bIns="45720" rtlCol="0" anchor="ctr">
            <a:normAutofit fontScale="92500" lnSpcReduction="10000"/>
          </a:bodyPr>
          <a:lstStyle/>
          <a:p>
            <a:r>
              <a:rPr lang="en-US" sz="3600" dirty="0"/>
              <a:t>1 Timothy 4:12—</a:t>
            </a:r>
          </a:p>
          <a:p>
            <a:r>
              <a:rPr lang="en-US" sz="3600" baseline="30000" dirty="0"/>
              <a:t>12</a:t>
            </a:r>
            <a:r>
              <a:rPr lang="en-US" sz="3600" dirty="0"/>
              <a:t>Let no one despise you for your youth, but set the believers an example in speech, in conduct, in love, in faith, in purity. </a:t>
            </a:r>
            <a:r>
              <a:rPr lang="en-US" sz="1600" dirty="0"/>
              <a:t>(ESV)</a:t>
            </a:r>
          </a:p>
          <a:p>
            <a:endParaRPr lang="en-US" sz="1600" dirty="0"/>
          </a:p>
        </p:txBody>
      </p:sp>
    </p:spTree>
    <p:extLst>
      <p:ext uri="{BB962C8B-B14F-4D97-AF65-F5344CB8AC3E}">
        <p14:creationId xmlns:p14="http://schemas.microsoft.com/office/powerpoint/2010/main" val="20811172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6499</TotalTime>
  <Words>616</Words>
  <Application>Microsoft Office PowerPoint</Application>
  <PresentationFormat>On-screen Show (4:3)</PresentationFormat>
  <Paragraphs>72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Segoe UI Historic</vt:lpstr>
      <vt:lpstr>system-ui</vt:lpstr>
      <vt:lpstr>Office Theme</vt:lpstr>
      <vt:lpstr>PowerPoint Presentation</vt:lpstr>
      <vt:lpstr>PowerPoint Presentation</vt:lpstr>
      <vt:lpstr>Words to live by</vt:lpstr>
      <vt:lpstr>The Times we Live in…</vt:lpstr>
      <vt:lpstr>Wise words…</vt:lpstr>
      <vt:lpstr>Enough for today…</vt:lpstr>
      <vt:lpstr>Be strong and courageous! </vt:lpstr>
      <vt:lpstr>Courage comes in groups…</vt:lpstr>
      <vt:lpstr>Be Courageous—NOW!</vt:lpstr>
      <vt:lpstr>Courage Demands Patience</vt:lpstr>
      <vt:lpstr>Courage Demands Patience</vt:lpstr>
      <vt:lpstr>Courage Demands Patience</vt:lpstr>
      <vt:lpstr>Courage Demands Patience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purpose of godliness</dc:title>
  <dc:creator>John Staiger</dc:creator>
  <cp:lastModifiedBy>Morningside Church of Christ</cp:lastModifiedBy>
  <cp:revision>139</cp:revision>
  <dcterms:created xsi:type="dcterms:W3CDTF">2018-02-15T21:37:55Z</dcterms:created>
  <dcterms:modified xsi:type="dcterms:W3CDTF">2021-08-28T22:56:15Z</dcterms:modified>
</cp:coreProperties>
</file>