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423" r:id="rId3"/>
    <p:sldId id="464" r:id="rId4"/>
    <p:sldId id="474" r:id="rId5"/>
    <p:sldId id="465" r:id="rId6"/>
    <p:sldId id="473" r:id="rId7"/>
    <p:sldId id="472" r:id="rId8"/>
    <p:sldId id="456" r:id="rId9"/>
    <p:sldId id="475" r:id="rId10"/>
    <p:sldId id="481" r:id="rId11"/>
    <p:sldId id="482" r:id="rId12"/>
    <p:sldId id="477" r:id="rId13"/>
    <p:sldId id="478" r:id="rId14"/>
    <p:sldId id="479" r:id="rId15"/>
    <p:sldId id="483" r:id="rId16"/>
    <p:sldId id="484" r:id="rId17"/>
    <p:sldId id="485" r:id="rId18"/>
    <p:sldId id="488" r:id="rId19"/>
    <p:sldId id="489" r:id="rId20"/>
    <p:sldId id="490" r:id="rId21"/>
    <p:sldId id="487" r:id="rId22"/>
    <p:sldId id="492" r:id="rId23"/>
    <p:sldId id="493" r:id="rId24"/>
    <p:sldId id="494" r:id="rId25"/>
    <p:sldId id="486" r:id="rId26"/>
    <p:sldId id="491" r:id="rId27"/>
    <p:sldId id="40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28/09/2021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Life in the Son.</a:t>
            </a:r>
          </a:p>
          <a:p>
            <a:r>
              <a:rPr lang="en-US" sz="3600" dirty="0"/>
              <a:t>Part 1. “Abundant by Design.”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26 September 2021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on Facebook Live from </a:t>
            </a:r>
          </a:p>
          <a:p>
            <a:pPr marL="0" indent="0">
              <a:buNone/>
            </a:pPr>
            <a:r>
              <a:rPr lang="en-NZ" sz="3600" dirty="0"/>
              <a:t>Massey, Auckland, 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99FAA-48FD-49FF-8945-1725AC08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b="0" i="0">
                <a:effectLst/>
              </a:rPr>
              <a:t>A normal life for God’s children.</a:t>
            </a:r>
            <a:endParaRPr lang="en-US" sz="43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E9C9E-71ED-4EA6-BEB5-F1E78C3BE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NZ" sz="4000" dirty="0">
                <a:solidFill>
                  <a:srgbClr val="0A0A0A"/>
                </a:solidFill>
                <a:latin typeface="Open Sans" panose="020B0606030504020204" pitchFamily="34" charset="0"/>
              </a:rPr>
              <a:t>Y</a:t>
            </a:r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ou will lose so much.</a:t>
            </a:r>
          </a:p>
          <a:p>
            <a:r>
              <a:rPr lang="en-NZ" sz="4000" dirty="0">
                <a:solidFill>
                  <a:srgbClr val="0A0A0A"/>
                </a:solidFill>
                <a:latin typeface="Open Sans" panose="020B0606030504020204" pitchFamily="34" charset="0"/>
              </a:rPr>
              <a:t>You l</a:t>
            </a:r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ive a life full of don’ts...</a:t>
            </a:r>
          </a:p>
        </p:txBody>
      </p:sp>
      <p:pic>
        <p:nvPicPr>
          <p:cNvPr id="1026" name="Picture 2" descr="Gambler's Psychology Kit : Have You Read The Self Help ...">
            <a:extLst>
              <a:ext uri="{FF2B5EF4-FFF2-40B4-BE49-F238E27FC236}">
                <a16:creationId xmlns:a16="http://schemas.microsoft.com/office/drawing/2014/main" id="{9D77F371-1EA2-4160-B62B-E54E9396CC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6" r="12205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8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99FAA-48FD-49FF-8945-1725AC08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b="0" i="0">
                <a:effectLst/>
              </a:rPr>
              <a:t>A normal life for God’s children.</a:t>
            </a:r>
            <a:endParaRPr lang="en-US" sz="43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E9C9E-71ED-4EA6-BEB5-F1E78C3BE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NZ" sz="4000" dirty="0">
                <a:solidFill>
                  <a:srgbClr val="0A0A0A"/>
                </a:solidFill>
                <a:latin typeface="Open Sans" panose="020B0606030504020204" pitchFamily="34" charset="0"/>
              </a:rPr>
              <a:t>Boredom and  D</a:t>
            </a:r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rudgery</a:t>
            </a:r>
          </a:p>
          <a:p>
            <a:pPr algn="l"/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No fun.</a:t>
            </a:r>
          </a:p>
        </p:txBody>
      </p:sp>
      <p:pic>
        <p:nvPicPr>
          <p:cNvPr id="1026" name="Picture 2" descr="Gambler's Psychology Kit : Have You Read The Self Help ...">
            <a:extLst>
              <a:ext uri="{FF2B5EF4-FFF2-40B4-BE49-F238E27FC236}">
                <a16:creationId xmlns:a16="http://schemas.microsoft.com/office/drawing/2014/main" id="{9D77F371-1EA2-4160-B62B-E54E9396CC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6" r="12205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99FAA-48FD-49FF-8945-1725AC08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b="0" i="0">
                <a:effectLst/>
              </a:rPr>
              <a:t>A normal life for God’s children.</a:t>
            </a:r>
            <a:endParaRPr lang="en-US" sz="43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E9C9E-71ED-4EA6-BEB5-F1E78C3BE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dirty="0"/>
              <a:t>Yes, that can happen, if…</a:t>
            </a:r>
          </a:p>
        </p:txBody>
      </p:sp>
      <p:pic>
        <p:nvPicPr>
          <p:cNvPr id="1026" name="Picture 2" descr="Gambler's Psychology Kit : Have You Read The Self Help ...">
            <a:extLst>
              <a:ext uri="{FF2B5EF4-FFF2-40B4-BE49-F238E27FC236}">
                <a16:creationId xmlns:a16="http://schemas.microsoft.com/office/drawing/2014/main" id="{9D77F371-1EA2-4160-B62B-E54E9396CC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6" r="12205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1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99FAA-48FD-49FF-8945-1725AC08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b="0" i="0">
                <a:effectLst/>
              </a:rPr>
              <a:t>A normal life for God’s children.</a:t>
            </a:r>
            <a:endParaRPr lang="en-US" sz="43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E9C9E-71ED-4EA6-BEB5-F1E78C3BE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If you want just enough religion to get you to heaven.</a:t>
            </a:r>
            <a:endParaRPr lang="en-NZ" sz="4000" dirty="0"/>
          </a:p>
        </p:txBody>
      </p:sp>
      <p:pic>
        <p:nvPicPr>
          <p:cNvPr id="1026" name="Picture 2" descr="Gambler's Psychology Kit : Have You Read The Self Help ...">
            <a:extLst>
              <a:ext uri="{FF2B5EF4-FFF2-40B4-BE49-F238E27FC236}">
                <a16:creationId xmlns:a16="http://schemas.microsoft.com/office/drawing/2014/main" id="{9D77F371-1EA2-4160-B62B-E54E9396CC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6" r="12205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0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99FAA-48FD-49FF-8945-1725AC08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b="0" i="0">
                <a:effectLst/>
              </a:rPr>
              <a:t>A normal life for God’s children.</a:t>
            </a:r>
            <a:endParaRPr lang="en-US" sz="43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E9C9E-71ED-4EA6-BEB5-F1E78C3BE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There is no </a:t>
            </a:r>
            <a:r>
              <a:rPr lang="en-NZ" sz="4000" dirty="0">
                <a:solidFill>
                  <a:srgbClr val="0A0A0A"/>
                </a:solidFill>
                <a:latin typeface="Open Sans" panose="020B0606030504020204" pitchFamily="34" charset="0"/>
              </a:rPr>
              <a:t>abundance in that!</a:t>
            </a:r>
            <a:endParaRPr lang="en-NZ" sz="4000" dirty="0"/>
          </a:p>
        </p:txBody>
      </p:sp>
      <p:pic>
        <p:nvPicPr>
          <p:cNvPr id="1026" name="Picture 2" descr="Gambler's Psychology Kit : Have You Read The Self Help ...">
            <a:extLst>
              <a:ext uri="{FF2B5EF4-FFF2-40B4-BE49-F238E27FC236}">
                <a16:creationId xmlns:a16="http://schemas.microsoft.com/office/drawing/2014/main" id="{9D77F371-1EA2-4160-B62B-E54E9396CC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6" r="12205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1" y="633619"/>
            <a:ext cx="3209537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965B0-0549-40C6-AFC6-85BFA1E3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3" y="198783"/>
            <a:ext cx="3320668" cy="19576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atin typeface="+mn-lt"/>
              </a:rPr>
              <a:t>Skewed view of Abundant Living</a:t>
            </a:r>
          </a:p>
        </p:txBody>
      </p:sp>
      <p:sp>
        <p:nvSpPr>
          <p:cNvPr id="7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33E5-0423-474A-8F8C-40C2AB857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5" y="2252870"/>
            <a:ext cx="2558034" cy="353132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dirty="0"/>
              <a:t>T</a:t>
            </a:r>
            <a:r>
              <a:rPr lang="en-US" sz="4000" b="0" i="0" dirty="0">
                <a:effectLst/>
              </a:rPr>
              <a:t>he world system thinks happiness is in "stuff."</a:t>
            </a:r>
          </a:p>
        </p:txBody>
      </p:sp>
      <p:pic>
        <p:nvPicPr>
          <p:cNvPr id="2050" name="Picture 2" descr="Living Bulwark">
            <a:extLst>
              <a:ext uri="{FF2B5EF4-FFF2-40B4-BE49-F238E27FC236}">
                <a16:creationId xmlns:a16="http://schemas.microsoft.com/office/drawing/2014/main" id="{55E8D39B-900D-4B07-93A9-272DEA8CCC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r="23352" b="-1"/>
          <a:stretch/>
        </p:blipFill>
        <p:spPr bwMode="auto">
          <a:xfrm>
            <a:off x="3843337" y="634382"/>
            <a:ext cx="4992910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75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1" y="633619"/>
            <a:ext cx="3209537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965B0-0549-40C6-AFC6-85BFA1E3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3" y="198783"/>
            <a:ext cx="3320668" cy="19576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atin typeface="+mn-lt"/>
              </a:rPr>
              <a:t>Skewed view of Abundant Living</a:t>
            </a:r>
          </a:p>
        </p:txBody>
      </p:sp>
      <p:sp>
        <p:nvSpPr>
          <p:cNvPr id="7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33E5-0423-474A-8F8C-40C2AB857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4" y="2252870"/>
            <a:ext cx="2885783" cy="353132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b="0" i="0" dirty="0">
                <a:effectLst/>
              </a:rPr>
              <a:t>Happiness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b="0" i="0" dirty="0">
              <a:effectLst/>
            </a:endParaRPr>
          </a:p>
          <a:p>
            <a:pPr marL="0" indent="0" algn="ctr">
              <a:buNone/>
            </a:pPr>
            <a:r>
              <a:rPr lang="en-US" sz="4000" b="0" i="0" dirty="0">
                <a:effectLst/>
              </a:rPr>
              <a:t>Possessions.</a:t>
            </a:r>
          </a:p>
        </p:txBody>
      </p:sp>
      <p:pic>
        <p:nvPicPr>
          <p:cNvPr id="2050" name="Picture 2" descr="Living Bulwark">
            <a:extLst>
              <a:ext uri="{FF2B5EF4-FFF2-40B4-BE49-F238E27FC236}">
                <a16:creationId xmlns:a16="http://schemas.microsoft.com/office/drawing/2014/main" id="{55E8D39B-900D-4B07-93A9-272DEA8CCC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r="23352" b="-1"/>
          <a:stretch/>
        </p:blipFill>
        <p:spPr bwMode="auto">
          <a:xfrm>
            <a:off x="3843337" y="634382"/>
            <a:ext cx="4992910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t Equal (@notequalband) | Twitter">
            <a:extLst>
              <a:ext uri="{FF2B5EF4-FFF2-40B4-BE49-F238E27FC236}">
                <a16:creationId xmlns:a16="http://schemas.microsoft.com/office/drawing/2014/main" id="{DF1E6F3A-68CA-4906-8171-013D86A9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1" y="2873009"/>
            <a:ext cx="2381251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3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1" y="633619"/>
            <a:ext cx="3209537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965B0-0549-40C6-AFC6-85BFA1E3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3" y="198783"/>
            <a:ext cx="3320668" cy="19576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atin typeface="+mn-lt"/>
              </a:rPr>
              <a:t>Skewed view of Abundant Living</a:t>
            </a:r>
          </a:p>
        </p:txBody>
      </p:sp>
      <p:sp>
        <p:nvSpPr>
          <p:cNvPr id="7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33E5-0423-474A-8F8C-40C2AB857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4" y="2252870"/>
            <a:ext cx="2885783" cy="353132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b="0" i="0" dirty="0">
                <a:effectLst/>
              </a:rPr>
              <a:t>Happiness is a condition of the heart and soul.</a:t>
            </a:r>
          </a:p>
        </p:txBody>
      </p:sp>
      <p:pic>
        <p:nvPicPr>
          <p:cNvPr id="2050" name="Picture 2" descr="Living Bulwark">
            <a:extLst>
              <a:ext uri="{FF2B5EF4-FFF2-40B4-BE49-F238E27FC236}">
                <a16:creationId xmlns:a16="http://schemas.microsoft.com/office/drawing/2014/main" id="{55E8D39B-900D-4B07-93A9-272DEA8CCC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r="23352" b="-1"/>
          <a:stretch/>
        </p:blipFill>
        <p:spPr bwMode="auto">
          <a:xfrm>
            <a:off x="3843337" y="634382"/>
            <a:ext cx="4992910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69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1" y="633619"/>
            <a:ext cx="3209537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965B0-0549-40C6-AFC6-85BFA1E3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3" y="198783"/>
            <a:ext cx="3320668" cy="19576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atin typeface="+mn-lt"/>
              </a:rPr>
              <a:t>Knowing who to listen to.</a:t>
            </a:r>
          </a:p>
        </p:txBody>
      </p:sp>
      <p:sp>
        <p:nvSpPr>
          <p:cNvPr id="7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33E5-0423-474A-8F8C-40C2AB857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4" y="2252870"/>
            <a:ext cx="2885783" cy="353132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b="0" i="0" dirty="0">
                <a:effectLst/>
              </a:rPr>
              <a:t>It begins by hearing the Shepherd’s voice…</a:t>
            </a:r>
          </a:p>
        </p:txBody>
      </p:sp>
      <p:pic>
        <p:nvPicPr>
          <p:cNvPr id="12" name="Picture 2" descr="Shepherd With Sheep Svg Jesus And Lamb Svg Christ And Lamb ...">
            <a:extLst>
              <a:ext uri="{FF2B5EF4-FFF2-40B4-BE49-F238E27FC236}">
                <a16:creationId xmlns:a16="http://schemas.microsoft.com/office/drawing/2014/main" id="{58F1A7D4-87DF-4F04-8B4B-EA2E410349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11" y="1603514"/>
            <a:ext cx="5219279" cy="41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0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1" y="633619"/>
            <a:ext cx="3209537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965B0-0549-40C6-AFC6-85BFA1E3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3" y="198783"/>
            <a:ext cx="3320668" cy="19576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atin typeface="+mn-lt"/>
              </a:rPr>
              <a:t>Knowing who to listen to.</a:t>
            </a:r>
          </a:p>
        </p:txBody>
      </p:sp>
      <p:sp>
        <p:nvSpPr>
          <p:cNvPr id="7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33E5-0423-474A-8F8C-40C2AB857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88" y="2252870"/>
            <a:ext cx="3468712" cy="353132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4000" b="0" i="0" spc="-200" dirty="0">
                <a:effectLst/>
              </a:rPr>
              <a:t>John 10:4—</a:t>
            </a:r>
          </a:p>
          <a:p>
            <a:pPr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4 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When he puts forth all his own, he goes ahead of them, and the sheep follow him because they know his voice.</a:t>
            </a:r>
            <a:endParaRPr lang="en-US" sz="4000" b="0" i="0" spc="-200" dirty="0">
              <a:effectLst/>
            </a:endParaRPr>
          </a:p>
        </p:txBody>
      </p:sp>
      <p:pic>
        <p:nvPicPr>
          <p:cNvPr id="10" name="Picture 2" descr="Shepherd With Sheep Svg Jesus And Lamb Svg Christ And Lamb ...">
            <a:extLst>
              <a:ext uri="{FF2B5EF4-FFF2-40B4-BE49-F238E27FC236}">
                <a16:creationId xmlns:a16="http://schemas.microsoft.com/office/drawing/2014/main" id="{E996A910-F69B-4D3A-B073-C8636DFE55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11" y="1603514"/>
            <a:ext cx="5219279" cy="41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8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289D4-D3BC-4ECC-B318-AAC0A416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Life in </a:t>
            </a:r>
            <a:r>
              <a:rPr lang="en-US" sz="6000"/>
              <a:t>the Son.</a:t>
            </a:r>
            <a:endParaRPr lang="en-US" sz="5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E0D6-F11F-4805-A8B2-2B7A0B181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1" y="4631161"/>
            <a:ext cx="7816700" cy="155932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6000" dirty="0"/>
              <a:t>1</a:t>
            </a:r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Abundant by design.</a:t>
            </a:r>
          </a:p>
        </p:txBody>
      </p:sp>
      <p:sp>
        <p:nvSpPr>
          <p:cNvPr id="7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1" y="633619"/>
            <a:ext cx="3209537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965B0-0549-40C6-AFC6-85BFA1E3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3" y="198783"/>
            <a:ext cx="3320668" cy="19576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atin typeface="+mn-lt"/>
              </a:rPr>
              <a:t>Knowing who to listen to.</a:t>
            </a:r>
          </a:p>
        </p:txBody>
      </p:sp>
      <p:sp>
        <p:nvSpPr>
          <p:cNvPr id="7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33E5-0423-474A-8F8C-40C2AB857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88" y="2252870"/>
            <a:ext cx="4212002" cy="353132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4000" b="0" i="0" spc="-100" dirty="0">
                <a:effectLst/>
              </a:rPr>
              <a:t>John 10:10—</a:t>
            </a:r>
          </a:p>
          <a:p>
            <a:pPr algn="l"/>
            <a:r>
              <a:rPr lang="en-NZ" sz="4000" b="1" i="0" spc="-10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en-NZ" sz="4000" b="0" i="0" spc="-100" dirty="0">
                <a:solidFill>
                  <a:srgbClr val="000000"/>
                </a:solidFill>
                <a:effectLst/>
              </a:rPr>
              <a:t>The thief comes only to steal and kill and destroy; I came that they may have life, and have </a:t>
            </a:r>
            <a:r>
              <a:rPr lang="en-NZ" sz="4000" b="0" i="1" spc="-100" dirty="0">
                <a:solidFill>
                  <a:srgbClr val="000000"/>
                </a:solidFill>
                <a:effectLst/>
              </a:rPr>
              <a:t>it </a:t>
            </a:r>
            <a:r>
              <a:rPr lang="en-NZ" sz="4000" b="0" spc="-100" dirty="0">
                <a:solidFill>
                  <a:srgbClr val="000000"/>
                </a:solidFill>
                <a:effectLst/>
              </a:rPr>
              <a:t>abundantly.</a:t>
            </a:r>
            <a:endParaRPr lang="en-NZ" sz="4000" b="0" i="0" spc="-1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Picture 2" descr="Shepherd With Sheep Svg Jesus And Lamb Svg Christ And Lamb ...">
            <a:extLst>
              <a:ext uri="{FF2B5EF4-FFF2-40B4-BE49-F238E27FC236}">
                <a16:creationId xmlns:a16="http://schemas.microsoft.com/office/drawing/2014/main" id="{E996A910-F69B-4D3A-B073-C8636DFE55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/>
          <a:stretch/>
        </p:blipFill>
        <p:spPr bwMode="auto">
          <a:xfrm>
            <a:off x="4572000" y="1603514"/>
            <a:ext cx="4567190" cy="41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7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FD22-A561-4ABD-B24E-BF77284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2902227"/>
            <a:ext cx="2468166" cy="3657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0" i="0" dirty="0">
                <a:effectLst/>
              </a:rPr>
              <a:t>This abundant life is to be enjoyed now.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19C3-B1A0-4822-AFB4-61DCC574B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8487" y="2756452"/>
            <a:ext cx="5813559" cy="38033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100" dirty="0">
                <a:solidFill>
                  <a:srgbClr val="000000"/>
                </a:solidFill>
                <a:effectLst/>
                <a:latin typeface="system-ui"/>
              </a:rPr>
              <a:t>John 14:27—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100" baseline="30000" dirty="0">
                <a:solidFill>
                  <a:srgbClr val="000000"/>
                </a:solidFill>
                <a:effectLst/>
                <a:latin typeface="system-ui"/>
              </a:rPr>
              <a:t>27</a:t>
            </a:r>
            <a:r>
              <a:rPr lang="en-NZ" sz="4000" b="0" i="0" spc="-100" dirty="0">
                <a:solidFill>
                  <a:srgbClr val="000000"/>
                </a:solidFill>
                <a:effectLst/>
                <a:latin typeface="system-ui"/>
              </a:rPr>
              <a:t>Peace I leave with you; My peace I give to you; not as the world gives do I give to you. Do not let your heart be troubled, nor let it be fearful.</a:t>
            </a:r>
          </a:p>
        </p:txBody>
      </p:sp>
      <p:pic>
        <p:nvPicPr>
          <p:cNvPr id="4100" name="Picture 4" descr="Joy in Jesus by Abingdon Press - VBS 2016">
            <a:extLst>
              <a:ext uri="{FF2B5EF4-FFF2-40B4-BE49-F238E27FC236}">
                <a16:creationId xmlns:a16="http://schemas.microsoft.com/office/drawing/2014/main" id="{6DAD7337-E3A3-44EE-840A-2366F912B0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5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FD22-A561-4ABD-B24E-BF77284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2902227"/>
            <a:ext cx="2468166" cy="3657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0" i="0" dirty="0">
                <a:effectLst/>
              </a:rPr>
              <a:t>This abundant life is to be enjoyed now.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19C3-B1A0-4822-AFB4-61DCC574B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8487" y="2756452"/>
            <a:ext cx="5813559" cy="38033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Attitudes in Christianity have shifted…</a:t>
            </a:r>
          </a:p>
        </p:txBody>
      </p:sp>
      <p:pic>
        <p:nvPicPr>
          <p:cNvPr id="4100" name="Picture 4" descr="Joy in Jesus by Abingdon Press - VBS 2016">
            <a:extLst>
              <a:ext uri="{FF2B5EF4-FFF2-40B4-BE49-F238E27FC236}">
                <a16:creationId xmlns:a16="http://schemas.microsoft.com/office/drawing/2014/main" id="{6DAD7337-E3A3-44EE-840A-2366F912B0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FD22-A561-4ABD-B24E-BF77284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2902227"/>
            <a:ext cx="2468166" cy="3657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0" i="0" dirty="0">
                <a:effectLst/>
              </a:rPr>
              <a:t>This abundant life is to be enjoyed now.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19C3-B1A0-4822-AFB4-61DCC574B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8487" y="2756452"/>
            <a:ext cx="5813559" cy="38033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From a life of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sacrificial giving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to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selfish getting!</a:t>
            </a:r>
          </a:p>
        </p:txBody>
      </p:sp>
      <p:pic>
        <p:nvPicPr>
          <p:cNvPr id="4100" name="Picture 4" descr="Joy in Jesus by Abingdon Press - VBS 2016">
            <a:extLst>
              <a:ext uri="{FF2B5EF4-FFF2-40B4-BE49-F238E27FC236}">
                <a16:creationId xmlns:a16="http://schemas.microsoft.com/office/drawing/2014/main" id="{6DAD7337-E3A3-44EE-840A-2366F912B0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80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FD22-A561-4ABD-B24E-BF77284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2902227"/>
            <a:ext cx="2468166" cy="3657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0" i="0" dirty="0">
                <a:effectLst/>
              </a:rPr>
              <a:t>This abundant life is to be enjoyed now.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19C3-B1A0-4822-AFB4-61DCC574B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8487" y="2756452"/>
            <a:ext cx="5813559" cy="38033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sz="40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Giving of yourself to God and others is what fills the heart with joy!</a:t>
            </a:r>
            <a:endParaRPr lang="en-NZ" sz="4000" dirty="0"/>
          </a:p>
        </p:txBody>
      </p:sp>
      <p:pic>
        <p:nvPicPr>
          <p:cNvPr id="4100" name="Picture 4" descr="Joy in Jesus by Abingdon Press - VBS 2016">
            <a:extLst>
              <a:ext uri="{FF2B5EF4-FFF2-40B4-BE49-F238E27FC236}">
                <a16:creationId xmlns:a16="http://schemas.microsoft.com/office/drawing/2014/main" id="{6DAD7337-E3A3-44EE-840A-2366F912B0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77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FD22-A561-4ABD-B24E-BF77284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2902227"/>
            <a:ext cx="2468166" cy="3657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0" i="0" dirty="0">
                <a:effectLst/>
              </a:rPr>
              <a:t>This abundant life is to be enjoyed now.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19C3-B1A0-4822-AFB4-61DCC574B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8487" y="2756452"/>
            <a:ext cx="5813559" cy="380337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Luke 6:38—</a:t>
            </a:r>
          </a:p>
          <a:p>
            <a:pPr algn="l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38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Give, and it will be given to you. They will pour into your lap a good  measure—pressed down, shaken together, 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and</a:t>
            </a:r>
            <a:r>
              <a:rPr lang="en-NZ" sz="4000" b="0" spc="-2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running over. For by your standard of measure it will be measured to you in return.”</a:t>
            </a:r>
          </a:p>
        </p:txBody>
      </p:sp>
      <p:pic>
        <p:nvPicPr>
          <p:cNvPr id="4100" name="Picture 4" descr="Joy in Jesus by Abingdon Press - VBS 2016">
            <a:extLst>
              <a:ext uri="{FF2B5EF4-FFF2-40B4-BE49-F238E27FC236}">
                <a16:creationId xmlns:a16="http://schemas.microsoft.com/office/drawing/2014/main" id="{6DAD7337-E3A3-44EE-840A-2366F912B0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6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AFD22-A561-4ABD-B24E-BF77284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2871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Eyes on the goal.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19C3-B1A0-4822-AFB4-61DCC574B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450" y="1828800"/>
            <a:ext cx="4472089" cy="43481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4000" b="0" i="0" spc="-300" dirty="0">
                <a:effectLst/>
              </a:rPr>
              <a:t>Acts 21:13—</a:t>
            </a:r>
          </a:p>
          <a:p>
            <a:pPr>
              <a:lnSpc>
                <a:spcPct val="70000"/>
              </a:lnSpc>
            </a:pPr>
            <a:r>
              <a:rPr lang="en-US" sz="4000" b="1" i="0" spc="-300" baseline="30000" dirty="0">
                <a:effectLst/>
              </a:rPr>
              <a:t>13 </a:t>
            </a:r>
            <a:r>
              <a:rPr lang="en-US" sz="4000" b="0" i="0" spc="-300" dirty="0">
                <a:effectLst/>
              </a:rPr>
              <a:t>Then Paul answered, “What are you doing, weeping and breaking my heart? For I am ready not only to be bound, but even to die at Jerusalem for the name of the Lord Jesus.”</a:t>
            </a:r>
          </a:p>
        </p:txBody>
      </p:sp>
      <p:pic>
        <p:nvPicPr>
          <p:cNvPr id="7170" name="Picture 2" descr="Apostle Paul's Spiritual Experience: A Universal Manner of ...">
            <a:extLst>
              <a:ext uri="{FF2B5EF4-FFF2-40B4-BE49-F238E27FC236}">
                <a16:creationId xmlns:a16="http://schemas.microsoft.com/office/drawing/2014/main" id="{6187549F-26FD-418D-A7A5-86F28E8DAC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30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ay be an image of one or more people, body of water and tree">
            <a:extLst>
              <a:ext uri="{FF2B5EF4-FFF2-40B4-BE49-F238E27FC236}">
                <a16:creationId xmlns:a16="http://schemas.microsoft.com/office/drawing/2014/main" id="{0B13A819-EDDD-463E-B08F-2CF6B0FF03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11775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24906FE-F689-446B-8F72-69A95E577102}"/>
              </a:ext>
            </a:extLst>
          </p:cNvPr>
          <p:cNvSpPr txBox="1">
            <a:spLocks/>
          </p:cNvSpPr>
          <p:nvPr/>
        </p:nvSpPr>
        <p:spPr>
          <a:xfrm>
            <a:off x="5128590" y="365125"/>
            <a:ext cx="3697357" cy="1331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500" dirty="0">
                <a:latin typeface="+mj-lt"/>
                <a:ea typeface="+mj-ea"/>
                <a:cs typeface="+mj-cs"/>
              </a:rPr>
              <a:t>“Baptism now saves you” </a:t>
            </a:r>
            <a:r>
              <a:rPr lang="en-US" sz="2000" dirty="0">
                <a:latin typeface="+mj-lt"/>
                <a:ea typeface="+mj-ea"/>
                <a:cs typeface="+mj-cs"/>
              </a:rPr>
              <a:t>(1Pet.3:21).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084BE-EBE7-45CA-A8BD-5D8018A9F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8591" y="2080591"/>
            <a:ext cx="3790122" cy="455874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Matthew 28:19-20—</a:t>
            </a:r>
            <a:r>
              <a:rPr lang="en-US" b="1" i="0" baseline="30000" dirty="0">
                <a:effectLst/>
              </a:rPr>
              <a:t>19</a:t>
            </a:r>
            <a:r>
              <a:rPr lang="en-US" b="0" i="0" dirty="0">
                <a:effectLst/>
              </a:rPr>
              <a:t>Go therefore and make disciples of all the nations, baptizing them in the name of the Father and the Son and the Holy Spirit, </a:t>
            </a:r>
            <a:r>
              <a:rPr lang="en-US" b="1" i="0" baseline="30000" dirty="0">
                <a:effectLst/>
              </a:rPr>
              <a:t>20</a:t>
            </a:r>
            <a:r>
              <a:rPr lang="en-US" b="0" i="0" dirty="0">
                <a:effectLst/>
              </a:rPr>
              <a:t>teaching them to observe all that I commanded you; and lo, I am with you always, even to the end of the age.” </a:t>
            </a:r>
            <a:r>
              <a:rPr lang="en-US" sz="1700" b="0" i="0" dirty="0">
                <a:effectLst/>
              </a:rPr>
              <a:t>(NASB95)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4114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6B53E-5D67-457B-9C3E-D450E4E3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0"/>
            <a:ext cx="4585252" cy="68580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Psalm 23</a:t>
            </a:r>
          </a:p>
          <a:p>
            <a:pPr algn="l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The </a:t>
            </a:r>
            <a:r>
              <a:rPr lang="en-NZ" sz="4000" b="0" i="0" cap="small" spc="-200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is my shepherd,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I shall not want.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He makes me lie down in green pastures;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He leads me beside quiet waters.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396358-EF5E-45B7-ACD8-CA83983F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06" y="92766"/>
            <a:ext cx="3841519" cy="39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5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6B53E-5D67-457B-9C3E-D450E4E3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0"/>
            <a:ext cx="4585252" cy="68580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Psalm 23</a:t>
            </a:r>
          </a:p>
          <a:p>
            <a:pPr algn="l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3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He restores my soul;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He guides me in the paths of righteousness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For His name’s sake.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396358-EF5E-45B7-ACD8-CA83983F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06" y="92766"/>
            <a:ext cx="3841519" cy="39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6B53E-5D67-457B-9C3E-D450E4E3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0"/>
            <a:ext cx="4598505" cy="68580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Psalm 23</a:t>
            </a:r>
          </a:p>
          <a:p>
            <a:pPr algn="l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4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Even though I walk through the valley of the shadow of death,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I fear no evil, for You are with me;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Your rod and Your staff, they comfort me.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D4903A-36C7-4996-886C-3CAC259A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06" y="92766"/>
            <a:ext cx="3841519" cy="39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1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6B53E-5D67-457B-9C3E-D450E4E3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0"/>
            <a:ext cx="4598505" cy="68580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Psalm 23</a:t>
            </a:r>
          </a:p>
          <a:p>
            <a:pPr algn="l">
              <a:lnSpc>
                <a:spcPct val="7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5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You prepare a table before me in the presence of my enemies;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You have anointed my head with oil;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My cup overflows.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D4903A-36C7-4996-886C-3CAC259A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06" y="92766"/>
            <a:ext cx="3841519" cy="39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0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6B53E-5D67-457B-9C3E-D450E4E3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0"/>
            <a:ext cx="4572000" cy="68580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Psalm 23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6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Surely goodness and lovingkindness will follow me all the days of my life,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And I will dwell in the house of the </a:t>
            </a:r>
            <a:r>
              <a:rPr lang="en-NZ" sz="4000" b="0" i="0" cap="small" spc="-200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forever.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D4903A-36C7-4996-886C-3CAC259A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06" y="92766"/>
            <a:ext cx="3841519" cy="39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2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99FAA-48FD-49FF-8945-1725AC08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b="0" i="0">
                <a:effectLst/>
              </a:rPr>
              <a:t>A normal life for God’s children.</a:t>
            </a:r>
            <a:endParaRPr lang="en-US" sz="43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E9C9E-71ED-4EA6-BEB5-F1E78C3BE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0" i="0" dirty="0">
                <a:effectLst/>
              </a:rPr>
              <a:t>Why is Christianity portrayed as a negative life-style…?</a:t>
            </a:r>
          </a:p>
        </p:txBody>
      </p:sp>
      <p:pic>
        <p:nvPicPr>
          <p:cNvPr id="1026" name="Picture 2" descr="Gambler's Psychology Kit : Have You Read The Self Help ...">
            <a:extLst>
              <a:ext uri="{FF2B5EF4-FFF2-40B4-BE49-F238E27FC236}">
                <a16:creationId xmlns:a16="http://schemas.microsoft.com/office/drawing/2014/main" id="{9D77F371-1EA2-4160-B62B-E54E9396CC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6" r="12205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5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99FAA-48FD-49FF-8945-1725AC08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b="0" i="0">
                <a:effectLst/>
              </a:rPr>
              <a:t>A normal life for God’s children.</a:t>
            </a:r>
            <a:endParaRPr lang="en-US" sz="430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E9C9E-71ED-4EA6-BEB5-F1E78C3BE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b="0" i="0" dirty="0">
                <a:effectLst/>
              </a:rPr>
              <a:t>As if God is holding out on us.</a:t>
            </a:r>
          </a:p>
          <a:p>
            <a:endParaRPr lang="en-US" sz="4000" dirty="0"/>
          </a:p>
          <a:p>
            <a:r>
              <a:rPr lang="en-US" sz="4000" b="0" i="0" dirty="0">
                <a:effectLst/>
              </a:rPr>
              <a:t>They say…</a:t>
            </a:r>
          </a:p>
        </p:txBody>
      </p:sp>
      <p:pic>
        <p:nvPicPr>
          <p:cNvPr id="1026" name="Picture 2" descr="Gambler's Psychology Kit : Have You Read The Self Help ...">
            <a:extLst>
              <a:ext uri="{FF2B5EF4-FFF2-40B4-BE49-F238E27FC236}">
                <a16:creationId xmlns:a16="http://schemas.microsoft.com/office/drawing/2014/main" id="{9D77F371-1EA2-4160-B62B-E54E9396CC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6" r="12205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69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8975</TotalTime>
  <Words>720</Words>
  <Application>Microsoft Office PowerPoint</Application>
  <PresentationFormat>On-screen Show (4:3)</PresentationFormat>
  <Paragraphs>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system-ui</vt:lpstr>
      <vt:lpstr>Office Theme</vt:lpstr>
      <vt:lpstr>PowerPoint Presentation</vt:lpstr>
      <vt:lpstr>Life in the Son.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normal life for God’s children.</vt:lpstr>
      <vt:lpstr>A normal life for God’s children.</vt:lpstr>
      <vt:lpstr>A normal life for God’s children.</vt:lpstr>
      <vt:lpstr>A normal life for God’s children.</vt:lpstr>
      <vt:lpstr>A normal life for God’s children.</vt:lpstr>
      <vt:lpstr>A normal life for God’s children.</vt:lpstr>
      <vt:lpstr>A normal life for God’s children.</vt:lpstr>
      <vt:lpstr>Skewed view of Abundant Living</vt:lpstr>
      <vt:lpstr>Skewed view of Abundant Living</vt:lpstr>
      <vt:lpstr>Skewed view of Abundant Living</vt:lpstr>
      <vt:lpstr>Knowing who to listen to.</vt:lpstr>
      <vt:lpstr>Knowing who to listen to.</vt:lpstr>
      <vt:lpstr>Knowing who to listen to.</vt:lpstr>
      <vt:lpstr>This abundant life is to be enjoyed now.</vt:lpstr>
      <vt:lpstr>This abundant life is to be enjoyed now.</vt:lpstr>
      <vt:lpstr>This abundant life is to be enjoyed now.</vt:lpstr>
      <vt:lpstr>This abundant life is to be enjoyed now.</vt:lpstr>
      <vt:lpstr>This abundant life is to be enjoyed now.</vt:lpstr>
      <vt:lpstr>Eyes on the goal.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HODGMAN, Geoff (BOSTSC)</cp:lastModifiedBy>
  <cp:revision>156</cp:revision>
  <dcterms:created xsi:type="dcterms:W3CDTF">2018-02-15T21:37:55Z</dcterms:created>
  <dcterms:modified xsi:type="dcterms:W3CDTF">2021-09-28T07:00:32Z</dcterms:modified>
</cp:coreProperties>
</file>