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3" r:id="rId2"/>
    <p:sldId id="482" r:id="rId3"/>
    <p:sldId id="491" r:id="rId4"/>
    <p:sldId id="492" r:id="rId5"/>
    <p:sldId id="476" r:id="rId6"/>
    <p:sldId id="477" r:id="rId7"/>
    <p:sldId id="478" r:id="rId8"/>
    <p:sldId id="479" r:id="rId9"/>
    <p:sldId id="480" r:id="rId10"/>
    <p:sldId id="487" r:id="rId11"/>
    <p:sldId id="493" r:id="rId12"/>
    <p:sldId id="488" r:id="rId13"/>
    <p:sldId id="489" r:id="rId14"/>
    <p:sldId id="490" r:id="rId15"/>
    <p:sldId id="470" r:id="rId16"/>
    <p:sldId id="496" r:id="rId17"/>
    <p:sldId id="462" r:id="rId18"/>
    <p:sldId id="464" r:id="rId19"/>
    <p:sldId id="494" r:id="rId20"/>
    <p:sldId id="495" r:id="rId21"/>
    <p:sldId id="459" r:id="rId22"/>
    <p:sldId id="40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20/09/2021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289D4-D3BC-4ECC-B318-AAC0A416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Words to live by…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E0D6-F11F-4805-A8B2-2B7A0B181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1" y="4631161"/>
            <a:ext cx="2678858" cy="155932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Be </a:t>
            </a:r>
          </a:p>
          <a:p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Holy!</a:t>
            </a:r>
          </a:p>
        </p:txBody>
      </p:sp>
      <p:sp>
        <p:nvSpPr>
          <p:cNvPr id="7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elping Families Navigate Life: Be Holy!">
            <a:extLst>
              <a:ext uri="{FF2B5EF4-FFF2-40B4-BE49-F238E27FC236}">
                <a16:creationId xmlns:a16="http://schemas.microsoft.com/office/drawing/2014/main" id="{3F250178-4456-41CA-8B84-A0035AF9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722" y="1903398"/>
            <a:ext cx="5410962" cy="30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0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NZ" b="1" dirty="0">
                <a:solidFill>
                  <a:srgbClr val="000000"/>
                </a:solidFill>
                <a:latin typeface="arial" panose="020B0604020202020204" pitchFamily="34" charset="0"/>
              </a:rPr>
              <a:t>Personal Holiness: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965" y="321732"/>
            <a:ext cx="2756452" cy="62145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and me?</a:t>
            </a:r>
          </a:p>
        </p:txBody>
      </p:sp>
      <p:pic>
        <p:nvPicPr>
          <p:cNvPr id="9" name="Picture 2" descr="DAILY GRACE: BEING HOLY">
            <a:extLst>
              <a:ext uri="{FF2B5EF4-FFF2-40B4-BE49-F238E27FC236}">
                <a16:creationId xmlns:a16="http://schemas.microsoft.com/office/drawing/2014/main" id="{2DCF4F7A-1528-4166-885A-99051C16D2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321732"/>
            <a:ext cx="5284009" cy="40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9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NZ" b="1" dirty="0">
                <a:solidFill>
                  <a:srgbClr val="000000"/>
                </a:solidFill>
                <a:latin typeface="arial" panose="020B0604020202020204" pitchFamily="34" charset="0"/>
              </a:rPr>
              <a:t>Personal Holiness: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965" y="662608"/>
            <a:ext cx="2756452" cy="58736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 something that we talk a lot about in the church.  </a:t>
            </a:r>
          </a:p>
        </p:txBody>
      </p:sp>
      <p:pic>
        <p:nvPicPr>
          <p:cNvPr id="9" name="Picture 2" descr="DAILY GRACE: BEING HOLY">
            <a:extLst>
              <a:ext uri="{FF2B5EF4-FFF2-40B4-BE49-F238E27FC236}">
                <a16:creationId xmlns:a16="http://schemas.microsoft.com/office/drawing/2014/main" id="{2DCF4F7A-1528-4166-885A-99051C16D2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321732"/>
            <a:ext cx="5284009" cy="40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4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NZ" b="1" dirty="0">
                <a:solidFill>
                  <a:srgbClr val="000000"/>
                </a:solidFill>
                <a:latin typeface="arial" panose="020B0604020202020204" pitchFamily="34" charset="0"/>
              </a:rPr>
              <a:t>Personal Holiness: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200" y="321732"/>
            <a:ext cx="2955235" cy="62145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talk a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lot about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salvation,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forgiveness,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God’s promises.</a:t>
            </a:r>
          </a:p>
        </p:txBody>
      </p:sp>
      <p:pic>
        <p:nvPicPr>
          <p:cNvPr id="9" name="Picture 2" descr="DAILY GRACE: BEING HOLY">
            <a:extLst>
              <a:ext uri="{FF2B5EF4-FFF2-40B4-BE49-F238E27FC236}">
                <a16:creationId xmlns:a16="http://schemas.microsoft.com/office/drawing/2014/main" id="{2DCF4F7A-1528-4166-885A-99051C16D2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321732"/>
            <a:ext cx="5284009" cy="40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7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NZ" b="1" dirty="0">
                <a:solidFill>
                  <a:srgbClr val="000000"/>
                </a:solidFill>
                <a:latin typeface="arial" panose="020B0604020202020204" pitchFamily="34" charset="0"/>
              </a:rPr>
              <a:t>Personal Holiness: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965" y="321732"/>
            <a:ext cx="2756452" cy="62145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NZ" sz="4800" dirty="0">
                <a:solidFill>
                  <a:srgbClr val="000000"/>
                </a:solidFill>
                <a:latin typeface="arial" panose="020B0604020202020204" pitchFamily="34" charset="0"/>
              </a:rPr>
              <a:t>Things that </a:t>
            </a:r>
            <a:r>
              <a:rPr lang="en-NZ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make people nervous</a:t>
            </a:r>
            <a:r>
              <a:rPr lang="en-NZ" sz="4800" dirty="0">
                <a:solidFill>
                  <a:srgbClr val="000000"/>
                </a:solidFill>
                <a:latin typeface="arial" panose="020B0604020202020204" pitchFamily="34" charset="0"/>
              </a:rPr>
              <a:t> are avoided.</a:t>
            </a:r>
            <a:endParaRPr lang="en-NZ" sz="4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DAILY GRACE: BEING HOLY">
            <a:extLst>
              <a:ext uri="{FF2B5EF4-FFF2-40B4-BE49-F238E27FC236}">
                <a16:creationId xmlns:a16="http://schemas.microsoft.com/office/drawing/2014/main" id="{2DCF4F7A-1528-4166-885A-99051C16D2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321732"/>
            <a:ext cx="5284009" cy="40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9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NZ" b="1" dirty="0">
                <a:solidFill>
                  <a:srgbClr val="000000"/>
                </a:solidFill>
                <a:latin typeface="arial" panose="020B0604020202020204" pitchFamily="34" charset="0"/>
              </a:rPr>
              <a:t>Personal Holiness: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965" y="321732"/>
            <a:ext cx="2756452" cy="62145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NZ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We’re afraid that we don’t meet that standard.</a:t>
            </a:r>
            <a:endParaRPr lang="en-NZ" sz="4800" dirty="0"/>
          </a:p>
        </p:txBody>
      </p:sp>
      <p:pic>
        <p:nvPicPr>
          <p:cNvPr id="9" name="Picture 2" descr="DAILY GRACE: BEING HOLY">
            <a:extLst>
              <a:ext uri="{FF2B5EF4-FFF2-40B4-BE49-F238E27FC236}">
                <a16:creationId xmlns:a16="http://schemas.microsoft.com/office/drawing/2014/main" id="{2DCF4F7A-1528-4166-885A-99051C16D2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321732"/>
            <a:ext cx="5284009" cy="40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353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83BD2-DB8E-4F40-8775-CA2D3DAD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Vital to our salvation</a:t>
            </a:r>
          </a:p>
        </p:txBody>
      </p:sp>
      <p:pic>
        <p:nvPicPr>
          <p:cNvPr id="5" name="Picture 2" descr="Take Time to Be Holy - Just Looking">
            <a:extLst>
              <a:ext uri="{FF2B5EF4-FFF2-40B4-BE49-F238E27FC236}">
                <a16:creationId xmlns:a16="http://schemas.microsoft.com/office/drawing/2014/main" id="{D9678264-2298-4405-9836-E8E08B41FE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r="1557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9418-E7A5-440C-ADBE-F7B356184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9390" y="321732"/>
            <a:ext cx="3358950" cy="62145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b="0" i="0" spc="-300" dirty="0">
                <a:solidFill>
                  <a:schemeClr val="tx1"/>
                </a:solidFill>
                <a:effectLst/>
              </a:rPr>
              <a:t>Hebrews 12:14—</a:t>
            </a:r>
          </a:p>
          <a:p>
            <a:pPr marL="0" indent="0" algn="ctr">
              <a:buNone/>
            </a:pPr>
            <a:r>
              <a:rPr lang="en-US" sz="4000" b="0" i="0" spc="-300" dirty="0">
                <a:solidFill>
                  <a:schemeClr val="bg1"/>
                </a:solidFill>
                <a:effectLst/>
              </a:rPr>
              <a:t>Make every effort to live in peace with everyone and to be holy; without holiness no one will see the Lord.</a:t>
            </a:r>
            <a:endParaRPr lang="en-US" sz="4000" spc="-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2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353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83BD2-DB8E-4F40-8775-CA2D3DAD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Vital to our salvation</a:t>
            </a:r>
          </a:p>
        </p:txBody>
      </p:sp>
      <p:pic>
        <p:nvPicPr>
          <p:cNvPr id="5" name="Picture 2" descr="Take Time to Be Holy - Just Looking">
            <a:extLst>
              <a:ext uri="{FF2B5EF4-FFF2-40B4-BE49-F238E27FC236}">
                <a16:creationId xmlns:a16="http://schemas.microsoft.com/office/drawing/2014/main" id="{D9678264-2298-4405-9836-E8E08B41FE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r="1557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9418-E7A5-440C-ADBE-F7B356184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9390" y="321732"/>
            <a:ext cx="3358950" cy="62145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000" b="0" i="0" spc="-300" dirty="0">
                <a:solidFill>
                  <a:schemeClr val="tx1"/>
                </a:solidFill>
                <a:effectLst/>
              </a:rPr>
              <a:t>Hebrews 12:14—</a:t>
            </a:r>
          </a:p>
          <a:p>
            <a:pPr marL="0" indent="0" algn="ctr">
              <a:buNone/>
            </a:pPr>
            <a:r>
              <a:rPr lang="en-US" sz="4000" b="0" i="0" spc="-300" dirty="0">
                <a:solidFill>
                  <a:schemeClr val="tx1"/>
                </a:solidFill>
                <a:effectLst/>
              </a:rPr>
              <a:t>Make every effort to live in peace with everyone and to be holy; without holiness no one will see the Lord.</a:t>
            </a:r>
            <a:endParaRPr lang="en-US" sz="4000" spc="-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2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5ABF-29CD-44D7-9534-C99C6AE3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65127"/>
            <a:ext cx="8136835" cy="8938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NZ" dirty="0"/>
              <a:t>A Life Set Apart to God…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D65C3-1284-4A68-9E62-A8C1864F6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83" y="1431235"/>
            <a:ext cx="8136834" cy="488936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1 Peter 2:9-10—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spc="-300" baseline="30000" dirty="0">
                <a:solidFill>
                  <a:srgbClr val="000000"/>
                </a:solidFill>
                <a:effectLst/>
              </a:rPr>
              <a:t>9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But you are a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chosen race, 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a royal priesthood,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a holy nation, 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a people for his own possession,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that you may proclaim the excellencies of him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who called you out of darkness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into his marvellous light…</a:t>
            </a:r>
          </a:p>
        </p:txBody>
      </p:sp>
    </p:spTree>
    <p:extLst>
      <p:ext uri="{BB962C8B-B14F-4D97-AF65-F5344CB8AC3E}">
        <p14:creationId xmlns:p14="http://schemas.microsoft.com/office/powerpoint/2010/main" val="17292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5ABF-29CD-44D7-9534-C99C6AE3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65127"/>
            <a:ext cx="8136835" cy="8938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NZ" dirty="0"/>
              <a:t>A Life Set Apart to God…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D65C3-1284-4A68-9E62-A8C1864F6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83" y="1431235"/>
            <a:ext cx="8136834" cy="488936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1 Peter 2:9-10—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spc="-300" dirty="0">
                <a:solidFill>
                  <a:srgbClr val="000000"/>
                </a:solidFill>
              </a:rPr>
              <a:t>…</a:t>
            </a:r>
            <a:r>
              <a:rPr lang="en-NZ" sz="4000" b="1" i="0" spc="-3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Once you were not a people,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but now you are God's people;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once you had not received mercy,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but now you have received mercy.</a:t>
            </a:r>
            <a:r>
              <a:rPr lang="en-NZ" sz="2800" b="0" i="0" spc="-3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system-ui"/>
              </a:rPr>
              <a:t>(ESV)</a:t>
            </a:r>
          </a:p>
        </p:txBody>
      </p:sp>
    </p:spTree>
    <p:extLst>
      <p:ext uri="{BB962C8B-B14F-4D97-AF65-F5344CB8AC3E}">
        <p14:creationId xmlns:p14="http://schemas.microsoft.com/office/powerpoint/2010/main" val="24304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5ABF-29CD-44D7-9534-C99C6AE3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65127"/>
            <a:ext cx="8136835" cy="8938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NZ" dirty="0"/>
              <a:t>A Life Set Apart to God…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D65C3-1284-4A68-9E62-A8C1864F6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83" y="1431235"/>
            <a:ext cx="8136834" cy="488936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1 Peter 1:13-16—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spc="-300" baseline="30000" dirty="0">
                <a:solidFill>
                  <a:srgbClr val="000000"/>
                </a:solidFill>
                <a:effectLst/>
              </a:rPr>
              <a:t>13 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Therefore, preparing your minds for action,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and being sober-minded,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set your hope fully on the grace that will be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 brought to you at the revelation of Jesus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Christ…</a:t>
            </a:r>
            <a:endParaRPr lang="en-NZ" sz="1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60034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56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-200" dirty="0">
                <a:solidFill>
                  <a:schemeClr val="tx1"/>
                </a:solidFill>
              </a:rPr>
              <a:t>The Holiness of God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be holy">
            <a:extLst>
              <a:ext uri="{FF2B5EF4-FFF2-40B4-BE49-F238E27FC236}">
                <a16:creationId xmlns:a16="http://schemas.microsoft.com/office/drawing/2014/main" id="{F525E58C-57DC-497A-AA5C-A0D9738A52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1667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965" y="662609"/>
            <a:ext cx="2756452" cy="5486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4800" b="0" i="0" dirty="0">
                <a:solidFill>
                  <a:schemeClr val="tx1"/>
                </a:solidFill>
                <a:effectLst/>
              </a:rPr>
              <a:t>“Holy, </a:t>
            </a:r>
          </a:p>
          <a:p>
            <a:pPr marL="0" indent="0" algn="ctr">
              <a:buNone/>
            </a:pPr>
            <a:r>
              <a:rPr lang="en-US" sz="4800" b="0" i="0" dirty="0">
                <a:solidFill>
                  <a:schemeClr val="tx1"/>
                </a:solidFill>
                <a:effectLst/>
              </a:rPr>
              <a:t>Holy, </a:t>
            </a:r>
          </a:p>
          <a:p>
            <a:pPr marL="0" indent="0" algn="r">
              <a:buNone/>
            </a:pPr>
            <a:r>
              <a:rPr lang="en-US" sz="4800" b="0" i="0" dirty="0">
                <a:solidFill>
                  <a:schemeClr val="tx1"/>
                </a:solidFill>
                <a:effectLst/>
              </a:rPr>
              <a:t>Holy!”</a:t>
            </a:r>
          </a:p>
        </p:txBody>
      </p:sp>
    </p:spTree>
    <p:extLst>
      <p:ext uri="{BB962C8B-B14F-4D97-AF65-F5344CB8AC3E}">
        <p14:creationId xmlns:p14="http://schemas.microsoft.com/office/powerpoint/2010/main" val="504478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5ABF-29CD-44D7-9534-C99C6AE3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65127"/>
            <a:ext cx="8136835" cy="8938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NZ" dirty="0"/>
              <a:t>A Life Set Apart to God…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D65C3-1284-4A68-9E62-A8C1864F6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83" y="1431235"/>
            <a:ext cx="8136834" cy="488936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1 Peter 1:13-16—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spc="-300" dirty="0">
                <a:solidFill>
                  <a:srgbClr val="000000"/>
                </a:solidFill>
              </a:rPr>
              <a:t>…</a:t>
            </a:r>
            <a:r>
              <a:rPr lang="en-NZ" sz="4000" b="1" i="0" spc="-30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As obedient children, 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do not be conformed to the passions of your former ignorance, 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spc="-300" baseline="30000" dirty="0">
                <a:solidFill>
                  <a:srgbClr val="000000"/>
                </a:solidFill>
                <a:effectLst/>
              </a:rPr>
              <a:t>15 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but as he who called you is holy, 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you also be holy in all your conduct, 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1" i="0" spc="-30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since it is written, “You shall be holy, for I am holy.” </a:t>
            </a:r>
            <a:r>
              <a:rPr lang="en-NZ" sz="1800" b="0" i="0" dirty="0">
                <a:solidFill>
                  <a:srgbClr val="000000"/>
                </a:solidFill>
                <a:effectLst/>
                <a:latin typeface="system-ui"/>
              </a:rPr>
              <a:t>(ESV)</a:t>
            </a:r>
          </a:p>
        </p:txBody>
      </p:sp>
    </p:spTree>
    <p:extLst>
      <p:ext uri="{BB962C8B-B14F-4D97-AF65-F5344CB8AC3E}">
        <p14:creationId xmlns:p14="http://schemas.microsoft.com/office/powerpoint/2010/main" val="1284033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55 best images about Be Holy cuz God's Holy on Pinterest">
            <a:extLst>
              <a:ext uri="{FF2B5EF4-FFF2-40B4-BE49-F238E27FC236}">
                <a16:creationId xmlns:a16="http://schemas.microsoft.com/office/drawing/2014/main" id="{1AEF22D9-E3C2-442C-887D-BAC819C48D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85" y="0"/>
            <a:ext cx="6858829" cy="68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1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ay be an image of one or more people, body of water and tree">
            <a:extLst>
              <a:ext uri="{FF2B5EF4-FFF2-40B4-BE49-F238E27FC236}">
                <a16:creationId xmlns:a16="http://schemas.microsoft.com/office/drawing/2014/main" id="{0B13A819-EDDD-463E-B08F-2CF6B0FF03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11775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24906FE-F689-446B-8F72-69A95E577102}"/>
              </a:ext>
            </a:extLst>
          </p:cNvPr>
          <p:cNvSpPr txBox="1">
            <a:spLocks/>
          </p:cNvSpPr>
          <p:nvPr/>
        </p:nvSpPr>
        <p:spPr>
          <a:xfrm>
            <a:off x="5128590" y="365125"/>
            <a:ext cx="3697357" cy="1331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500" dirty="0">
                <a:latin typeface="+mj-lt"/>
                <a:ea typeface="+mj-ea"/>
                <a:cs typeface="+mj-cs"/>
              </a:rPr>
              <a:t>“Baptism now saves you” </a:t>
            </a:r>
            <a:r>
              <a:rPr lang="en-US" sz="2000" dirty="0">
                <a:latin typeface="+mj-lt"/>
                <a:ea typeface="+mj-ea"/>
                <a:cs typeface="+mj-cs"/>
              </a:rPr>
              <a:t>(1Pet.3:21).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084BE-EBE7-45CA-A8BD-5D8018A9F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8591" y="2080591"/>
            <a:ext cx="3790122" cy="455874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Matthew 28:19-20—</a:t>
            </a:r>
            <a:r>
              <a:rPr lang="en-US" b="1" i="0" baseline="30000" dirty="0">
                <a:effectLst/>
              </a:rPr>
              <a:t>19</a:t>
            </a:r>
            <a:r>
              <a:rPr lang="en-US" b="0" i="0" dirty="0">
                <a:effectLst/>
              </a:rPr>
              <a:t>Go therefore and make disciples of all the nations, baptizing them in the name of the Father and the Son and the Holy Spirit, </a:t>
            </a:r>
            <a:r>
              <a:rPr lang="en-US" b="1" i="0" baseline="30000" dirty="0">
                <a:effectLst/>
              </a:rPr>
              <a:t>20</a:t>
            </a:r>
            <a:r>
              <a:rPr lang="en-US" b="0" i="0" dirty="0">
                <a:effectLst/>
              </a:rPr>
              <a:t>teaching them to observe all that I commanded you; and lo, I am with you always, even to the end of the age.” </a:t>
            </a:r>
            <a:r>
              <a:rPr lang="en-US" sz="1700" b="0" i="0" dirty="0">
                <a:effectLst/>
              </a:rPr>
              <a:t>(NASB95)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4114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56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-200" dirty="0">
                <a:solidFill>
                  <a:schemeClr val="tx1"/>
                </a:solidFill>
              </a:rPr>
              <a:t>The Holiness of God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be holy">
            <a:extLst>
              <a:ext uri="{FF2B5EF4-FFF2-40B4-BE49-F238E27FC236}">
                <a16:creationId xmlns:a16="http://schemas.microsoft.com/office/drawing/2014/main" id="{F525E58C-57DC-497A-AA5C-A0D9738A52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1667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7948" y="662609"/>
            <a:ext cx="2968487" cy="5486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spc="-300" dirty="0">
                <a:solidFill>
                  <a:schemeClr val="tx1"/>
                </a:solidFill>
              </a:rPr>
              <a:t>Isaiah 6:3—</a:t>
            </a:r>
            <a:endParaRPr lang="en-NZ" sz="4000" b="0" i="0" spc="-300" dirty="0">
              <a:solidFill>
                <a:schemeClr val="tx1"/>
              </a:solidFill>
              <a:effectLst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And one called to another and said: “</a:t>
            </a:r>
            <a:r>
              <a:rPr lang="en-NZ" sz="4000" b="1" i="0" spc="-300" dirty="0">
                <a:solidFill>
                  <a:srgbClr val="000000"/>
                </a:solidFill>
                <a:effectLst/>
              </a:rPr>
              <a:t>Holy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, </a:t>
            </a:r>
            <a:r>
              <a:rPr lang="en-NZ" sz="4000" b="1" i="0" spc="-300" dirty="0">
                <a:solidFill>
                  <a:srgbClr val="000000"/>
                </a:solidFill>
                <a:effectLst/>
              </a:rPr>
              <a:t>holy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, </a:t>
            </a:r>
            <a:r>
              <a:rPr lang="en-NZ" sz="4000" b="1" i="0" spc="-300" dirty="0">
                <a:solidFill>
                  <a:srgbClr val="000000"/>
                </a:solidFill>
                <a:effectLst/>
              </a:rPr>
              <a:t>holy                        is the  </a:t>
            </a:r>
            <a:r>
              <a:rPr lang="en-NZ" sz="4000" b="1" i="0" cap="small" spc="-300" dirty="0">
                <a:solidFill>
                  <a:srgbClr val="000000"/>
                </a:solidFill>
                <a:effectLst/>
              </a:rPr>
              <a:t>Lord</a:t>
            </a:r>
            <a:r>
              <a:rPr lang="en-NZ" sz="4000" b="1" i="0" spc="-300" dirty="0">
                <a:solidFill>
                  <a:srgbClr val="000000"/>
                </a:solidFill>
                <a:effectLst/>
              </a:rPr>
              <a:t> of hosts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; the whole earth is full of his glory!”</a:t>
            </a:r>
          </a:p>
        </p:txBody>
      </p:sp>
    </p:spTree>
    <p:extLst>
      <p:ext uri="{BB962C8B-B14F-4D97-AF65-F5344CB8AC3E}">
        <p14:creationId xmlns:p14="http://schemas.microsoft.com/office/powerpoint/2010/main" val="423833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56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-200" dirty="0">
                <a:solidFill>
                  <a:schemeClr val="tx1"/>
                </a:solidFill>
              </a:rPr>
              <a:t>The Holiness of God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be holy">
            <a:extLst>
              <a:ext uri="{FF2B5EF4-FFF2-40B4-BE49-F238E27FC236}">
                <a16:creationId xmlns:a16="http://schemas.microsoft.com/office/drawing/2014/main" id="{F525E58C-57DC-497A-AA5C-A0D9738A52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1667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30" y="321732"/>
            <a:ext cx="3251710" cy="62145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60000"/>
              </a:lnSpc>
              <a:buNone/>
            </a:pPr>
            <a:r>
              <a:rPr lang="en-NZ" sz="4000" spc="-300" dirty="0">
                <a:solidFill>
                  <a:schemeClr val="tx1"/>
                </a:solidFill>
              </a:rPr>
              <a:t>Revelation 4:8—</a:t>
            </a:r>
            <a:endParaRPr lang="en-NZ" sz="4000" b="0" i="0" spc="-300" dirty="0">
              <a:solidFill>
                <a:schemeClr val="tx1"/>
              </a:solidFill>
              <a:effectLst/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And the four living creatures, each of them with six wings, are full of eyes all around and within, and day and night they never cease to say, “</a:t>
            </a:r>
            <a:r>
              <a:rPr lang="en-NZ" sz="4000" b="1" i="0" spc="-300" dirty="0">
                <a:solidFill>
                  <a:srgbClr val="000000"/>
                </a:solidFill>
                <a:effectLst/>
              </a:rPr>
              <a:t>Holy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, </a:t>
            </a:r>
            <a:r>
              <a:rPr lang="en-NZ" sz="4000" b="1" i="0" spc="-300" dirty="0">
                <a:solidFill>
                  <a:srgbClr val="000000"/>
                </a:solidFill>
                <a:effectLst/>
              </a:rPr>
              <a:t>holy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, </a:t>
            </a:r>
            <a:r>
              <a:rPr lang="en-NZ" sz="4000" b="1" i="0" spc="-300" dirty="0">
                <a:solidFill>
                  <a:srgbClr val="000000"/>
                </a:solidFill>
                <a:effectLst/>
              </a:rPr>
              <a:t>holy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, is the Lord God Almighty, who was and is and is to come!”</a:t>
            </a:r>
          </a:p>
        </p:txBody>
      </p:sp>
    </p:spTree>
    <p:extLst>
      <p:ext uri="{BB962C8B-B14F-4D97-AF65-F5344CB8AC3E}">
        <p14:creationId xmlns:p14="http://schemas.microsoft.com/office/powerpoint/2010/main" val="146005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56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-200" dirty="0">
                <a:solidFill>
                  <a:schemeClr val="tx1"/>
                </a:solidFill>
              </a:rPr>
              <a:t>The Holiness of God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be holy">
            <a:extLst>
              <a:ext uri="{FF2B5EF4-FFF2-40B4-BE49-F238E27FC236}">
                <a16:creationId xmlns:a16="http://schemas.microsoft.com/office/drawing/2014/main" id="{F525E58C-57DC-497A-AA5C-A0D9738A52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1667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965" y="662609"/>
            <a:ext cx="2756452" cy="5486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800" spc="-300" dirty="0">
                <a:solidFill>
                  <a:schemeClr val="tx1"/>
                </a:solidFill>
              </a:rPr>
              <a:t>R</a:t>
            </a:r>
            <a:r>
              <a:rPr lang="en-US" sz="4800" b="0" i="0" spc="-300" dirty="0">
                <a:solidFill>
                  <a:schemeClr val="tx1"/>
                </a:solidFill>
                <a:effectLst/>
              </a:rPr>
              <a:t>efers to </a:t>
            </a:r>
          </a:p>
          <a:p>
            <a:pPr marL="0" indent="0" algn="ctr">
              <a:buNone/>
            </a:pPr>
            <a:r>
              <a:rPr lang="en-US" sz="4800" b="0" i="0" spc="-300" dirty="0">
                <a:solidFill>
                  <a:schemeClr val="tx1"/>
                </a:solidFill>
                <a:effectLst/>
              </a:rPr>
              <a:t>God</a:t>
            </a:r>
          </a:p>
          <a:p>
            <a:pPr marL="0" indent="0" algn="ctr">
              <a:buNone/>
            </a:pPr>
            <a:r>
              <a:rPr lang="en-US" sz="4800" b="0" i="0" spc="-300" dirty="0">
                <a:solidFill>
                  <a:schemeClr val="tx1"/>
                </a:solidFill>
                <a:effectLst/>
              </a:rPr>
              <a:t>being </a:t>
            </a:r>
          </a:p>
          <a:p>
            <a:pPr marL="0" indent="0" algn="ctr">
              <a:buNone/>
            </a:pPr>
            <a:r>
              <a:rPr lang="en-US" sz="4800" b="1" i="0" spc="-300" dirty="0">
                <a:solidFill>
                  <a:schemeClr val="tx1"/>
                </a:solidFill>
                <a:effectLst/>
              </a:rPr>
              <a:t>"set apart" </a:t>
            </a:r>
          </a:p>
        </p:txBody>
      </p:sp>
    </p:spTree>
    <p:extLst>
      <p:ext uri="{BB962C8B-B14F-4D97-AF65-F5344CB8AC3E}">
        <p14:creationId xmlns:p14="http://schemas.microsoft.com/office/powerpoint/2010/main" val="215514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56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-200" dirty="0">
                <a:solidFill>
                  <a:schemeClr val="tx1"/>
                </a:solidFill>
              </a:rPr>
              <a:t>The Holiness of God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be holy">
            <a:extLst>
              <a:ext uri="{FF2B5EF4-FFF2-40B4-BE49-F238E27FC236}">
                <a16:creationId xmlns:a16="http://schemas.microsoft.com/office/drawing/2014/main" id="{F525E58C-57DC-497A-AA5C-A0D9738A52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1667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965" y="662609"/>
            <a:ext cx="2756452" cy="5486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800" spc="-300" dirty="0">
                <a:solidFill>
                  <a:schemeClr val="tx1"/>
                </a:solidFill>
              </a:rPr>
              <a:t>D</a:t>
            </a:r>
            <a:r>
              <a:rPr lang="en-US" sz="4800" b="0" i="0" spc="-300" dirty="0">
                <a:solidFill>
                  <a:schemeClr val="tx1"/>
                </a:solidFill>
                <a:effectLst/>
              </a:rPr>
              <a:t>istinct from all of creation. </a:t>
            </a:r>
          </a:p>
        </p:txBody>
      </p:sp>
    </p:spTree>
    <p:extLst>
      <p:ext uri="{BB962C8B-B14F-4D97-AF65-F5344CB8AC3E}">
        <p14:creationId xmlns:p14="http://schemas.microsoft.com/office/powerpoint/2010/main" val="363248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56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-200" dirty="0">
                <a:solidFill>
                  <a:schemeClr val="tx1"/>
                </a:solidFill>
              </a:rPr>
              <a:t>The Holiness of God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be holy">
            <a:extLst>
              <a:ext uri="{FF2B5EF4-FFF2-40B4-BE49-F238E27FC236}">
                <a16:creationId xmlns:a16="http://schemas.microsoft.com/office/drawing/2014/main" id="{F525E58C-57DC-497A-AA5C-A0D9738A52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1667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965" y="662609"/>
            <a:ext cx="2756452" cy="5486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800" b="0" i="0" spc="-300" dirty="0">
                <a:solidFill>
                  <a:schemeClr val="tx1"/>
                </a:solidFill>
                <a:effectLst/>
              </a:rPr>
              <a:t>He is </a:t>
            </a:r>
          </a:p>
          <a:p>
            <a:pPr marL="0" indent="0" algn="ctr">
              <a:buNone/>
            </a:pPr>
            <a:r>
              <a:rPr lang="en-US" sz="4800" b="1" i="0" spc="-300" dirty="0">
                <a:solidFill>
                  <a:schemeClr val="tx1"/>
                </a:solidFill>
                <a:effectLst/>
              </a:rPr>
              <a:t>separate</a:t>
            </a:r>
            <a:r>
              <a:rPr lang="en-US" sz="4800" b="0" i="0" spc="-300" dirty="0">
                <a:solidFill>
                  <a:schemeClr val="tx1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r>
              <a:rPr lang="en-US" sz="4800" b="0" i="0" spc="-300" dirty="0">
                <a:solidFill>
                  <a:schemeClr val="tx1"/>
                </a:solidFill>
                <a:effectLst/>
              </a:rPr>
              <a:t>from </a:t>
            </a:r>
          </a:p>
          <a:p>
            <a:pPr marL="0" indent="0" algn="ctr">
              <a:buNone/>
            </a:pPr>
            <a:r>
              <a:rPr lang="en-US" sz="4800" b="0" i="0" spc="-300" dirty="0">
                <a:solidFill>
                  <a:schemeClr val="tx1"/>
                </a:solidFill>
                <a:effectLst/>
              </a:rPr>
              <a:t>sin, corruption, </a:t>
            </a:r>
          </a:p>
          <a:p>
            <a:pPr marL="0" indent="0" algn="ctr">
              <a:buNone/>
            </a:pPr>
            <a:r>
              <a:rPr lang="en-US" sz="4800" b="0" i="0" spc="-300" dirty="0">
                <a:solidFill>
                  <a:schemeClr val="tx1"/>
                </a:solidFill>
                <a:effectLst/>
              </a:rPr>
              <a:t>and </a:t>
            </a:r>
          </a:p>
          <a:p>
            <a:pPr marL="0" indent="0" algn="ctr">
              <a:buNone/>
            </a:pPr>
            <a:r>
              <a:rPr lang="en-US" sz="4800" b="0" i="0" spc="-300" dirty="0">
                <a:solidFill>
                  <a:schemeClr val="tx1"/>
                </a:solidFill>
                <a:effectLst/>
              </a:rPr>
              <a:t>impurity. </a:t>
            </a:r>
          </a:p>
        </p:txBody>
      </p:sp>
    </p:spTree>
    <p:extLst>
      <p:ext uri="{BB962C8B-B14F-4D97-AF65-F5344CB8AC3E}">
        <p14:creationId xmlns:p14="http://schemas.microsoft.com/office/powerpoint/2010/main" val="268095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56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-200" dirty="0">
                <a:solidFill>
                  <a:schemeClr val="tx1"/>
                </a:solidFill>
              </a:rPr>
              <a:t>The Holiness of God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be holy">
            <a:extLst>
              <a:ext uri="{FF2B5EF4-FFF2-40B4-BE49-F238E27FC236}">
                <a16:creationId xmlns:a16="http://schemas.microsoft.com/office/drawing/2014/main" id="{F525E58C-57DC-497A-AA5C-A0D9738A52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1667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965" y="662609"/>
            <a:ext cx="2756452" cy="5486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800" b="0" i="0" spc="-300" dirty="0">
                <a:solidFill>
                  <a:schemeClr val="tx1"/>
                </a:solidFill>
                <a:effectLst/>
              </a:rPr>
              <a:t>He is </a:t>
            </a:r>
          </a:p>
          <a:p>
            <a:pPr marL="0" indent="0" algn="ctr">
              <a:buNone/>
            </a:pPr>
            <a:r>
              <a:rPr lang="en-US" sz="4800" b="1" i="0" spc="-300" dirty="0">
                <a:solidFill>
                  <a:schemeClr val="tx1"/>
                </a:solidFill>
                <a:effectLst/>
              </a:rPr>
              <a:t>perfect</a:t>
            </a:r>
            <a:r>
              <a:rPr lang="en-US" sz="4800" b="0" i="0" spc="-300" dirty="0">
                <a:solidFill>
                  <a:schemeClr val="tx1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r>
              <a:rPr lang="en-US" sz="4800" b="0" i="0" spc="-300" dirty="0">
                <a:solidFill>
                  <a:schemeClr val="tx1"/>
                </a:solidFill>
                <a:effectLst/>
              </a:rPr>
              <a:t>in all ways.</a:t>
            </a:r>
          </a:p>
        </p:txBody>
      </p:sp>
    </p:spTree>
    <p:extLst>
      <p:ext uri="{BB962C8B-B14F-4D97-AF65-F5344CB8AC3E}">
        <p14:creationId xmlns:p14="http://schemas.microsoft.com/office/powerpoint/2010/main" val="241350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56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A13D8-6C50-4554-9D1A-51BC90E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1999"/>
            <a:ext cx="5293728" cy="1964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-200" dirty="0">
                <a:solidFill>
                  <a:schemeClr val="tx1"/>
                </a:solidFill>
              </a:rPr>
              <a:t>The Holiness of God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be holy">
            <a:extLst>
              <a:ext uri="{FF2B5EF4-FFF2-40B4-BE49-F238E27FC236}">
                <a16:creationId xmlns:a16="http://schemas.microsoft.com/office/drawing/2014/main" id="{F525E58C-57DC-497A-AA5C-A0D9738A52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1667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A507-8658-4FE8-A9ED-A87A22E1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4452" y="662609"/>
            <a:ext cx="2915478" cy="5486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4800" b="0" i="0" spc="-300" dirty="0">
                <a:solidFill>
                  <a:schemeClr val="tx1"/>
                </a:solidFill>
                <a:effectLst/>
              </a:rPr>
              <a:t>He is </a:t>
            </a:r>
            <a:r>
              <a:rPr lang="en-US" sz="4800" b="1" i="0" spc="-300" dirty="0">
                <a:solidFill>
                  <a:schemeClr val="tx1"/>
                </a:solidFill>
                <a:effectLst/>
              </a:rPr>
              <a:t>exceptional</a:t>
            </a:r>
            <a:r>
              <a:rPr lang="en-US" sz="4800" b="0" i="0" spc="-300" dirty="0">
                <a:solidFill>
                  <a:schemeClr val="tx1"/>
                </a:solidFill>
                <a:effectLst/>
              </a:rPr>
              <a:t>, in a category all by Himself.</a:t>
            </a:r>
            <a:endParaRPr lang="en-US" sz="4800" spc="-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5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8755</TotalTime>
  <Words>577</Words>
  <Application>Microsoft Office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system-ui</vt:lpstr>
      <vt:lpstr>Office Theme</vt:lpstr>
      <vt:lpstr>Words to live by…</vt:lpstr>
      <vt:lpstr>The Holiness of God</vt:lpstr>
      <vt:lpstr>The Holiness of God</vt:lpstr>
      <vt:lpstr>The Holiness of God</vt:lpstr>
      <vt:lpstr>The Holiness of God</vt:lpstr>
      <vt:lpstr>The Holiness of God</vt:lpstr>
      <vt:lpstr>The Holiness of God</vt:lpstr>
      <vt:lpstr>The Holiness of God</vt:lpstr>
      <vt:lpstr>The Holiness of God</vt:lpstr>
      <vt:lpstr>Personal Holiness: </vt:lpstr>
      <vt:lpstr>Personal Holiness: </vt:lpstr>
      <vt:lpstr>Personal Holiness: </vt:lpstr>
      <vt:lpstr>Personal Holiness: </vt:lpstr>
      <vt:lpstr>Personal Holiness: </vt:lpstr>
      <vt:lpstr>Vital to our salvation</vt:lpstr>
      <vt:lpstr>Vital to our salvation</vt:lpstr>
      <vt:lpstr>A Life Set Apart to God…</vt:lpstr>
      <vt:lpstr>A Life Set Apart to God…</vt:lpstr>
      <vt:lpstr>A Life Set Apart to God…</vt:lpstr>
      <vt:lpstr>A Life Set Apart to God…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HODGMAN, Geoff (BOSTSC)</cp:lastModifiedBy>
  <cp:revision>151</cp:revision>
  <dcterms:created xsi:type="dcterms:W3CDTF">2018-02-15T21:37:55Z</dcterms:created>
  <dcterms:modified xsi:type="dcterms:W3CDTF">2021-09-20T00:51:16Z</dcterms:modified>
</cp:coreProperties>
</file>